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988" r:id="rId1"/>
  </p:sldMasterIdLst>
  <p:notesMasterIdLst>
    <p:notesMasterId r:id="rId29"/>
  </p:notesMasterIdLst>
  <p:handoutMasterIdLst>
    <p:handoutMasterId r:id="rId30"/>
  </p:handoutMasterIdLst>
  <p:sldIdLst>
    <p:sldId id="256" r:id="rId2"/>
    <p:sldId id="358" r:id="rId3"/>
    <p:sldId id="359" r:id="rId4"/>
    <p:sldId id="391" r:id="rId5"/>
    <p:sldId id="435" r:id="rId6"/>
    <p:sldId id="425" r:id="rId7"/>
    <p:sldId id="428" r:id="rId8"/>
    <p:sldId id="440" r:id="rId9"/>
    <p:sldId id="443" r:id="rId10"/>
    <p:sldId id="445" r:id="rId11"/>
    <p:sldId id="434" r:id="rId12"/>
    <p:sldId id="452" r:id="rId13"/>
    <p:sldId id="453" r:id="rId14"/>
    <p:sldId id="460" r:id="rId15"/>
    <p:sldId id="437" r:id="rId16"/>
    <p:sldId id="461" r:id="rId17"/>
    <p:sldId id="446" r:id="rId18"/>
    <p:sldId id="449" r:id="rId19"/>
    <p:sldId id="450" r:id="rId20"/>
    <p:sldId id="456" r:id="rId21"/>
    <p:sldId id="455" r:id="rId22"/>
    <p:sldId id="454" r:id="rId23"/>
    <p:sldId id="458" r:id="rId24"/>
    <p:sldId id="457" r:id="rId25"/>
    <p:sldId id="463" r:id="rId26"/>
    <p:sldId id="459" r:id="rId27"/>
    <p:sldId id="357" r:id="rId28"/>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entury Gothic" panose="020B0502020202020204" pitchFamily="34" charset="0"/>
      <p:regular r:id="rId37"/>
      <p:bold r:id="rId38"/>
      <p:italic r:id="rId39"/>
      <p:boldItalic r:id="rId40"/>
    </p:embeddedFont>
    <p:embeddedFont>
      <p:font typeface="IranNastaliq" panose="02000503000000020003" pitchFamily="2" charset="0"/>
      <p:regular r:id="rId41"/>
    </p:embeddedFont>
    <p:embeddedFont>
      <p:font typeface="Lucida Sans Unicode" panose="020B0602030504020204" pitchFamily="34" charset="0"/>
      <p:regular r:id="rId42"/>
    </p:embeddedFont>
    <p:embeddedFont>
      <p:font typeface="Wingdings 2" panose="05020102010507070707" pitchFamily="18" charset="2"/>
      <p:regular r:id="rId43"/>
    </p:embeddedFont>
    <p:embeddedFont>
      <p:font typeface="Wingdings 3" panose="05040102010807070707" pitchFamily="18" charset="2"/>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93366"/>
    <a:srgbClr val="210DB3"/>
    <a:srgbClr val="F6F98F"/>
    <a:srgbClr val="FFFFFF"/>
    <a:srgbClr val="FFD0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0485" autoAdjust="0"/>
  </p:normalViewPr>
  <p:slideViewPr>
    <p:cSldViewPr snapToGrid="0">
      <p:cViewPr varScale="1">
        <p:scale>
          <a:sx n="82" d="100"/>
          <a:sy n="82" d="100"/>
        </p:scale>
        <p:origin x="93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07ED6E-3762-4F43-9917-F69441DB836D}" type="datetimeFigureOut">
              <a:rPr lang="en-US" smtClean="0"/>
              <a:pPr/>
              <a:t>9/20/2023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B18F15-1B5E-4AA4-8D2B-0D34607090AC}" type="slidenum">
              <a:rPr lang="en-US" smtClean="0"/>
              <a:pPr/>
              <a:t>‹#›</a:t>
            </a:fld>
            <a:endParaRPr lang="en-US"/>
          </a:p>
        </p:txBody>
      </p:sp>
    </p:spTree>
    <p:extLst>
      <p:ext uri="{BB962C8B-B14F-4D97-AF65-F5344CB8AC3E}">
        <p14:creationId xmlns:p14="http://schemas.microsoft.com/office/powerpoint/2010/main" val="4662909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6C294-977D-42EE-8918-FC9F596BF6A8}" type="datetimeFigureOut">
              <a:rPr lang="en-US" smtClean="0"/>
              <a:pPr/>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35891-9E90-4164-8370-3B9A5E55C72F}" type="slidenum">
              <a:rPr lang="en-US" smtClean="0"/>
              <a:pPr/>
              <a:t>‹#›</a:t>
            </a:fld>
            <a:endParaRPr lang="en-US"/>
          </a:p>
        </p:txBody>
      </p:sp>
    </p:spTree>
    <p:extLst>
      <p:ext uri="{BB962C8B-B14F-4D97-AF65-F5344CB8AC3E}">
        <p14:creationId xmlns:p14="http://schemas.microsoft.com/office/powerpoint/2010/main" val="41670069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E77B5F-AB75-4B1B-B4C8-E5396595A9DD}" type="datetime1">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D7415-85C8-49CE-AA0C-638F4FA86160}" type="slidenum">
              <a:rPr lang="en-US" smtClean="0"/>
              <a:pPr/>
              <a:t>‹#›</a:t>
            </a:fld>
            <a:endParaRPr lang="en-US"/>
          </a:p>
        </p:txBody>
      </p:sp>
    </p:spTree>
    <p:extLst>
      <p:ext uri="{BB962C8B-B14F-4D97-AF65-F5344CB8AC3E}">
        <p14:creationId xmlns:p14="http://schemas.microsoft.com/office/powerpoint/2010/main" val="3252639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FA570E-9B65-4D63-B157-E54909AEF077}" type="datetime1">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D7415-85C8-49CE-AA0C-638F4FA86160}" type="slidenum">
              <a:rPr lang="en-US" smtClean="0"/>
              <a:pPr/>
              <a:t>‹#›</a:t>
            </a:fld>
            <a:endParaRPr lang="en-US"/>
          </a:p>
        </p:txBody>
      </p:sp>
    </p:spTree>
    <p:extLst>
      <p:ext uri="{BB962C8B-B14F-4D97-AF65-F5344CB8AC3E}">
        <p14:creationId xmlns:p14="http://schemas.microsoft.com/office/powerpoint/2010/main" val="137752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BB8F1-D586-4050-BC64-735D93D18CCC}" type="datetime1">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D7415-85C8-49CE-AA0C-638F4FA86160}" type="slidenum">
              <a:rPr lang="en-US" smtClean="0"/>
              <a:pPr/>
              <a:t>‹#›</a:t>
            </a:fld>
            <a:endParaRPr lang="en-US"/>
          </a:p>
        </p:txBody>
      </p:sp>
    </p:spTree>
    <p:extLst>
      <p:ext uri="{BB962C8B-B14F-4D97-AF65-F5344CB8AC3E}">
        <p14:creationId xmlns:p14="http://schemas.microsoft.com/office/powerpoint/2010/main" val="678144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342AD7-261C-4A07-83CC-7A3B74798F08}" type="datetime1">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D7415-85C8-49CE-AA0C-638F4FA86160}" type="slidenum">
              <a:rPr lang="en-US" smtClean="0"/>
              <a:pPr/>
              <a:t>‹#›</a:t>
            </a:fld>
            <a:endParaRPr lang="en-US"/>
          </a:p>
        </p:txBody>
      </p:sp>
    </p:spTree>
    <p:extLst>
      <p:ext uri="{BB962C8B-B14F-4D97-AF65-F5344CB8AC3E}">
        <p14:creationId xmlns:p14="http://schemas.microsoft.com/office/powerpoint/2010/main" val="1302876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4BC4AA-35B0-466C-83E7-32293ED9F00C}" type="datetime1">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AD7415-85C8-49CE-AA0C-638F4FA86160}" type="slidenum">
              <a:rPr lang="en-US" smtClean="0"/>
              <a:pPr/>
              <a:t>‹#›</a:t>
            </a:fld>
            <a:endParaRPr lang="en-US"/>
          </a:p>
        </p:txBody>
      </p:sp>
    </p:spTree>
    <p:extLst>
      <p:ext uri="{BB962C8B-B14F-4D97-AF65-F5344CB8AC3E}">
        <p14:creationId xmlns:p14="http://schemas.microsoft.com/office/powerpoint/2010/main" val="634079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AAD611-6281-4A84-B580-12201EBBE7E3}" type="datetime1">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D7415-85C8-49CE-AA0C-638F4FA86160}" type="slidenum">
              <a:rPr lang="en-US" smtClean="0"/>
              <a:pPr/>
              <a:t>‹#›</a:t>
            </a:fld>
            <a:endParaRPr lang="en-US"/>
          </a:p>
        </p:txBody>
      </p:sp>
    </p:spTree>
    <p:extLst>
      <p:ext uri="{BB962C8B-B14F-4D97-AF65-F5344CB8AC3E}">
        <p14:creationId xmlns:p14="http://schemas.microsoft.com/office/powerpoint/2010/main" val="2532502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62B561-A082-4696-B569-7C8D30BF1657}" type="datetime1">
              <a:rPr lang="en-US" smtClean="0"/>
              <a:pPr/>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D7415-85C8-49CE-AA0C-638F4FA86160}" type="slidenum">
              <a:rPr lang="en-US" smtClean="0"/>
              <a:pPr/>
              <a:t>‹#›</a:t>
            </a:fld>
            <a:endParaRPr lang="en-US"/>
          </a:p>
        </p:txBody>
      </p:sp>
    </p:spTree>
    <p:extLst>
      <p:ext uri="{BB962C8B-B14F-4D97-AF65-F5344CB8AC3E}">
        <p14:creationId xmlns:p14="http://schemas.microsoft.com/office/powerpoint/2010/main" val="525535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701202-2BF5-4C6B-9D09-05490B750D48}" type="datetime1">
              <a:rPr lang="en-US" smtClean="0"/>
              <a:pPr/>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AD7415-85C8-49CE-AA0C-638F4FA86160}" type="slidenum">
              <a:rPr lang="en-US" smtClean="0"/>
              <a:pPr/>
              <a:t>‹#›</a:t>
            </a:fld>
            <a:endParaRPr lang="en-US"/>
          </a:p>
        </p:txBody>
      </p:sp>
    </p:spTree>
    <p:extLst>
      <p:ext uri="{BB962C8B-B14F-4D97-AF65-F5344CB8AC3E}">
        <p14:creationId xmlns:p14="http://schemas.microsoft.com/office/powerpoint/2010/main" val="3119700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6F804-D07D-44D8-A790-2E42CA25DE4C}" type="datetime1">
              <a:rPr lang="en-US" smtClean="0"/>
              <a:pPr/>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AD7415-85C8-49CE-AA0C-638F4FA86160}" type="slidenum">
              <a:rPr lang="en-US" smtClean="0"/>
              <a:pPr/>
              <a:t>‹#›</a:t>
            </a:fld>
            <a:endParaRPr lang="en-US"/>
          </a:p>
        </p:txBody>
      </p:sp>
    </p:spTree>
    <p:extLst>
      <p:ext uri="{BB962C8B-B14F-4D97-AF65-F5344CB8AC3E}">
        <p14:creationId xmlns:p14="http://schemas.microsoft.com/office/powerpoint/2010/main" val="1402010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658904-4A57-4747-9333-B9EB7AB7B133}" type="datetime1">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D7415-85C8-49CE-AA0C-638F4FA86160}" type="slidenum">
              <a:rPr lang="en-US" smtClean="0"/>
              <a:pPr/>
              <a:t>‹#›</a:t>
            </a:fld>
            <a:endParaRPr lang="en-US"/>
          </a:p>
        </p:txBody>
      </p:sp>
    </p:spTree>
    <p:extLst>
      <p:ext uri="{BB962C8B-B14F-4D97-AF65-F5344CB8AC3E}">
        <p14:creationId xmlns:p14="http://schemas.microsoft.com/office/powerpoint/2010/main" val="461997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AEFCB9-5609-4DE4-BFF8-AF1D8E64287E}" type="datetime1">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AD7415-85C8-49CE-AA0C-638F4FA86160}" type="slidenum">
              <a:rPr lang="en-US" smtClean="0"/>
              <a:pPr/>
              <a:t>‹#›</a:t>
            </a:fld>
            <a:endParaRPr lang="en-US"/>
          </a:p>
        </p:txBody>
      </p:sp>
    </p:spTree>
    <p:extLst>
      <p:ext uri="{BB962C8B-B14F-4D97-AF65-F5344CB8AC3E}">
        <p14:creationId xmlns:p14="http://schemas.microsoft.com/office/powerpoint/2010/main" val="3832041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A2565-BC9E-4628-9DC6-766FD1D37645}" type="datetime1">
              <a:rPr lang="en-US" smtClean="0"/>
              <a:pPr/>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D7415-85C8-49CE-AA0C-638F4FA86160}" type="slidenum">
              <a:rPr lang="en-US" smtClean="0"/>
              <a:pPr/>
              <a:t>‹#›</a:t>
            </a:fld>
            <a:endParaRPr lang="en-US"/>
          </a:p>
        </p:txBody>
      </p:sp>
    </p:spTree>
    <p:extLst>
      <p:ext uri="{BB962C8B-B14F-4D97-AF65-F5344CB8AC3E}">
        <p14:creationId xmlns:p14="http://schemas.microsoft.com/office/powerpoint/2010/main" val="390564282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url=http://www.coveringbeauty.com/&amp;rct=j&amp;frm=1&amp;q=&amp;esrc=s&amp;sa=U&amp;ei=-yyIVNXWL8vmUuW3hMAK&amp;ved=0CDgQ9QEwEQ&amp;usg=AFQjCNF088htGC7EBnzIfNW1hDAKFCVLhw"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drpayamhayati.com/487/%d8%ac%d8%b1%d9%85-%da%af%db%8c%d8%b1%db%8c-%d8%af%d9%86%d8%af%d8%a7%d9%86-%da%86%db%8c%d8%b3%d8%a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1041306" y="5835976"/>
            <a:ext cx="10058400"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1099706" y="6309360"/>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1615724" y="5835976"/>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1370428" y="6056360"/>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AutoShape 2" descr="Image result for ‫بسم الله الرحمن الرحيم‬‎"/>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691" y="1016951"/>
            <a:ext cx="5531490" cy="296262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751" y="644803"/>
            <a:ext cx="8345510" cy="4829577"/>
          </a:xfrm>
          <a:prstGeom prst="rect">
            <a:avLst/>
          </a:prstGeom>
        </p:spPr>
      </p:pic>
    </p:spTree>
    <p:extLst>
      <p:ext uri="{BB962C8B-B14F-4D97-AF65-F5344CB8AC3E}">
        <p14:creationId xmlns:p14="http://schemas.microsoft.com/office/powerpoint/2010/main" val="2483170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073"/>
            <a:ext cx="12192000" cy="6863073"/>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 name="Group 15"/>
          <p:cNvGrpSpPr/>
          <p:nvPr/>
        </p:nvGrpSpPr>
        <p:grpSpPr>
          <a:xfrm>
            <a:off x="1649858" y="221958"/>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a:xfrm>
            <a:off x="838200" y="365126"/>
            <a:ext cx="10515600" cy="441788"/>
          </a:xfrm>
        </p:spPr>
        <p:txBody>
          <a:bodyPr>
            <a:normAutofit fontScale="90000"/>
          </a:bodyPr>
          <a:lstStyle/>
          <a:p>
            <a:pPr algn="ctr"/>
            <a:r>
              <a:rPr lang="fa-IR" sz="4000" b="1" dirty="0">
                <a:solidFill>
                  <a:srgbClr val="C00000"/>
                </a:solidFill>
                <a:effectLst>
                  <a:outerShdw blurRad="31750" dist="25400" dir="5400000" algn="tl" rotWithShape="0">
                    <a:srgbClr val="000000">
                      <a:alpha val="25000"/>
                    </a:srgbClr>
                  </a:outerShdw>
                </a:effectLst>
                <a:latin typeface="Lucida Sans Unicode"/>
                <a:cs typeface="B Titr" pitchFamily="2" charset="-78"/>
              </a:rPr>
              <a:t>اصول به کار بردن گندزدا های شیمیایی</a:t>
            </a:r>
            <a:endParaRPr lang="fa-IR" dirty="0"/>
          </a:p>
        </p:txBody>
      </p:sp>
      <p:sp>
        <p:nvSpPr>
          <p:cNvPr id="13" name="Content Placeholder 12"/>
          <p:cNvSpPr>
            <a:spLocks noGrp="1"/>
          </p:cNvSpPr>
          <p:nvPr>
            <p:ph idx="1"/>
          </p:nvPr>
        </p:nvSpPr>
        <p:spPr>
          <a:xfrm>
            <a:off x="649129" y="1221290"/>
            <a:ext cx="10771346" cy="4264198"/>
          </a:xfrm>
        </p:spPr>
        <p:txBody>
          <a:bodyPr/>
          <a:lstStyle/>
          <a:p>
            <a:pPr marL="109728" lvl="0" indent="0" algn="r" rtl="1">
              <a:lnSpc>
                <a:spcPct val="150000"/>
              </a:lnSpc>
              <a:spcBef>
                <a:spcPts val="400"/>
              </a:spcBef>
              <a:buClr>
                <a:srgbClr val="2DA2BF"/>
              </a:buClr>
              <a:buSzPct val="68000"/>
              <a:buNone/>
            </a:pPr>
            <a:r>
              <a:rPr lang="fa-IR" sz="2500" dirty="0">
                <a:solidFill>
                  <a:prstClr val="black"/>
                </a:solidFill>
                <a:latin typeface="Lucida Sans Unicode"/>
                <a:cs typeface="B Koodak" panose="00000700000000000000" pitchFamily="2" charset="-78"/>
              </a:rPr>
              <a:t>1-قبل از استفاده از هر نوع ماده شیمیایی به دستورالعمل درج شده بر رو آن دقت و توجه کافی نموده و احتیاطات کار با آن ماده درنظر قرار گیرد.</a:t>
            </a:r>
            <a:endParaRPr lang="en-US" sz="2500" dirty="0">
              <a:solidFill>
                <a:prstClr val="black"/>
              </a:solidFill>
              <a:latin typeface="Lucida Sans Unicode"/>
              <a:cs typeface="B Koodak" panose="00000700000000000000" pitchFamily="2" charset="-78"/>
            </a:endParaRPr>
          </a:p>
          <a:p>
            <a:pPr marL="109728" lvl="0" indent="0" algn="r" rtl="1">
              <a:lnSpc>
                <a:spcPct val="150000"/>
              </a:lnSpc>
              <a:spcBef>
                <a:spcPts val="400"/>
              </a:spcBef>
              <a:buClr>
                <a:srgbClr val="2DA2BF"/>
              </a:buClr>
              <a:buSzPct val="68000"/>
              <a:buNone/>
            </a:pPr>
            <a:r>
              <a:rPr lang="fa-IR" sz="2500" dirty="0">
                <a:solidFill>
                  <a:prstClr val="black"/>
                </a:solidFill>
                <a:latin typeface="Lucida Sans Unicode"/>
                <a:cs typeface="B Koodak" panose="00000700000000000000" pitchFamily="2" charset="-78"/>
              </a:rPr>
              <a:t>2- ماده مصرفی طبق دستورالعمل به دقت پیمانه گردد. </a:t>
            </a:r>
            <a:endParaRPr lang="en-US" sz="2500" dirty="0">
              <a:solidFill>
                <a:prstClr val="black"/>
              </a:solidFill>
              <a:latin typeface="Lucida Sans Unicode"/>
              <a:cs typeface="B Koodak" panose="00000700000000000000" pitchFamily="2" charset="-78"/>
            </a:endParaRPr>
          </a:p>
          <a:p>
            <a:pPr marL="109728" lvl="0" indent="0" algn="r" rtl="1">
              <a:lnSpc>
                <a:spcPct val="150000"/>
              </a:lnSpc>
              <a:spcBef>
                <a:spcPts val="400"/>
              </a:spcBef>
              <a:buClr>
                <a:srgbClr val="2DA2BF"/>
              </a:buClr>
              <a:buSzPct val="68000"/>
              <a:buNone/>
            </a:pPr>
            <a:r>
              <a:rPr lang="fa-IR" sz="2500" dirty="0">
                <a:solidFill>
                  <a:prstClr val="black"/>
                </a:solidFill>
                <a:latin typeface="Lucida Sans Unicode"/>
                <a:cs typeface="B Koodak" panose="00000700000000000000" pitchFamily="2" charset="-78"/>
              </a:rPr>
              <a:t>3- ماده مورد نظر در ظرف تمیز و خشکی رقیق گردد.</a:t>
            </a:r>
            <a:endParaRPr lang="en-US" sz="2500" dirty="0">
              <a:solidFill>
                <a:prstClr val="black"/>
              </a:solidFill>
              <a:latin typeface="Lucida Sans Unicode"/>
              <a:cs typeface="B Koodak" panose="00000700000000000000" pitchFamily="2" charset="-78"/>
            </a:endParaRPr>
          </a:p>
          <a:p>
            <a:pPr marL="109728" lvl="0" indent="0" algn="r" rtl="1">
              <a:lnSpc>
                <a:spcPct val="150000"/>
              </a:lnSpc>
              <a:spcBef>
                <a:spcPts val="400"/>
              </a:spcBef>
              <a:buClr>
                <a:srgbClr val="2DA2BF"/>
              </a:buClr>
              <a:buSzPct val="68000"/>
              <a:buNone/>
            </a:pPr>
            <a:r>
              <a:rPr lang="fa-IR" sz="2500" dirty="0">
                <a:solidFill>
                  <a:prstClr val="black"/>
                </a:solidFill>
                <a:latin typeface="Lucida Sans Unicode"/>
                <a:cs typeface="B Koodak" panose="00000700000000000000" pitchFamily="2" charset="-78"/>
              </a:rPr>
              <a:t>4- از ریختن مواد جدید بر روی مواد که قبلا تهیه شده اند اجتناب کنید. </a:t>
            </a:r>
            <a:endParaRPr lang="en-US" sz="2500" dirty="0">
              <a:solidFill>
                <a:prstClr val="black"/>
              </a:solidFill>
              <a:latin typeface="Lucida Sans Unicode"/>
              <a:cs typeface="B Koodak" panose="00000700000000000000" pitchFamily="2" charset="-78"/>
            </a:endParaRPr>
          </a:p>
          <a:p>
            <a:pPr marL="109728" lvl="0" indent="0" algn="r" rtl="1">
              <a:lnSpc>
                <a:spcPct val="150000"/>
              </a:lnSpc>
              <a:spcBef>
                <a:spcPts val="400"/>
              </a:spcBef>
              <a:buClr>
                <a:srgbClr val="2DA2BF"/>
              </a:buClr>
              <a:buSzPct val="68000"/>
              <a:buNone/>
            </a:pPr>
            <a:r>
              <a:rPr lang="fa-IR" sz="2500" dirty="0">
                <a:solidFill>
                  <a:prstClr val="black"/>
                </a:solidFill>
                <a:latin typeface="Lucida Sans Unicode"/>
                <a:cs typeface="B Koodak" panose="00000700000000000000" pitchFamily="2" charset="-78"/>
              </a:rPr>
              <a:t>5- محلول را تازه نگهداری کرده و از نگه داری بیش از اندازه محلول رقیق شده خودداری کنید.</a:t>
            </a:r>
            <a:endParaRPr lang="en-US" sz="2500" dirty="0">
              <a:solidFill>
                <a:prstClr val="black"/>
              </a:solidFill>
              <a:latin typeface="Lucida Sans Unicode"/>
              <a:cs typeface="B Koodak" panose="00000700000000000000" pitchFamily="2" charset="-78"/>
            </a:endParaRPr>
          </a:p>
        </p:txBody>
      </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schemeClr val="bg1"/>
                </a:solidFill>
              </a:rPr>
              <a:pPr/>
              <a:t>10</a:t>
            </a:fld>
            <a:endParaRPr lang="en-US" sz="1400">
              <a:solidFill>
                <a:schemeClr val="bg1"/>
              </a:solidFill>
            </a:endParaRPr>
          </a:p>
        </p:txBody>
      </p:sp>
      <p:sp>
        <p:nvSpPr>
          <p:cNvPr id="5" name="Rectangle 4"/>
          <p:cNvSpPr/>
          <p:nvPr/>
        </p:nvSpPr>
        <p:spPr>
          <a:xfrm>
            <a:off x="639193" y="984335"/>
            <a:ext cx="10377995" cy="1846659"/>
          </a:xfrm>
          <a:prstGeom prst="rect">
            <a:avLst/>
          </a:prstGeom>
        </p:spPr>
        <p:txBody>
          <a:bodyPr wrap="square">
            <a:spAutoFit/>
          </a:bodyPr>
          <a:lstStyle/>
          <a:p>
            <a:pPr lvl="0" algn="r" rtl="1">
              <a:lnSpc>
                <a:spcPct val="250000"/>
              </a:lnSpc>
            </a:pPr>
            <a:endParaRPr lang="fa-IR" sz="1600" b="1" dirty="0">
              <a:solidFill>
                <a:prstClr val="black"/>
              </a:solidFill>
              <a:latin typeface="Calibri" panose="020F0502020204030204" pitchFamily="34" charset="0"/>
              <a:ea typeface="Calibri" panose="020F0502020204030204" pitchFamily="34" charset="0"/>
              <a:cs typeface="2  Titr" panose="00000700000000000000" pitchFamily="2" charset="-78"/>
            </a:endParaRPr>
          </a:p>
          <a:p>
            <a:pPr lvl="0" algn="r" rtl="1">
              <a:lnSpc>
                <a:spcPct val="250000"/>
              </a:lnSpc>
            </a:pPr>
            <a:endParaRPr lang="fa-IR" sz="1600" b="1" dirty="0">
              <a:solidFill>
                <a:prstClr val="black"/>
              </a:solidFill>
              <a:latin typeface="Calibri" panose="020F0502020204030204" pitchFamily="34" charset="0"/>
              <a:ea typeface="Calibri" panose="020F0502020204030204" pitchFamily="34" charset="0"/>
              <a:cs typeface="2  Titr" panose="00000700000000000000" pitchFamily="2" charset="-78"/>
            </a:endParaRPr>
          </a:p>
          <a:p>
            <a:pPr lvl="0" algn="r" rtl="1">
              <a:lnSpc>
                <a:spcPct val="250000"/>
              </a:lnSpc>
            </a:pPr>
            <a:endParaRPr lang="fa-IR" sz="1600" b="1" dirty="0">
              <a:solidFill>
                <a:prstClr val="black"/>
              </a:solidFill>
              <a:latin typeface="Calibri" panose="020F0502020204030204" pitchFamily="34" charset="0"/>
              <a:ea typeface="Calibri" panose="020F0502020204030204" pitchFamily="34" charset="0"/>
              <a:cs typeface="2  Titr" panose="00000700000000000000" pitchFamily="2" charset="-78"/>
            </a:endParaRPr>
          </a:p>
        </p:txBody>
      </p:sp>
      <p:pic>
        <p:nvPicPr>
          <p:cNvPr id="19" name="Picture 18" descr="https://encrypted-tbn0.gstatic.com/images?q=tbn:ANd9GcS8j4UwTJF8jq8cv0upg0wbCn-KdXQo8eVCIiCa4OJWNGF44AF7jXF5A9Q18A">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40790" y="1907664"/>
            <a:ext cx="1600074" cy="1881342"/>
          </a:xfrm>
          <a:prstGeom prst="rect">
            <a:avLst/>
          </a:prstGeom>
          <a:noFill/>
          <a:ln>
            <a:noFill/>
          </a:ln>
        </p:spPr>
      </p:pic>
    </p:spTree>
    <p:extLst>
      <p:ext uri="{BB962C8B-B14F-4D97-AF65-F5344CB8AC3E}">
        <p14:creationId xmlns:p14="http://schemas.microsoft.com/office/powerpoint/2010/main" val="326963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1598"/>
            <a:ext cx="12192000" cy="6863073"/>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 name="Group 15"/>
          <p:cNvGrpSpPr/>
          <p:nvPr/>
        </p:nvGrpSpPr>
        <p:grpSpPr>
          <a:xfrm>
            <a:off x="1399722" y="136525"/>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a:xfrm>
            <a:off x="838200" y="365125"/>
            <a:ext cx="10515600" cy="480511"/>
          </a:xfrm>
        </p:spPr>
        <p:txBody>
          <a:bodyPr>
            <a:normAutofit fontScale="90000"/>
          </a:bodyPr>
          <a:lstStyle/>
          <a:p>
            <a:pPr algn="ctr"/>
            <a:r>
              <a:rPr lang="fa-IR" sz="3600" b="1" dirty="0">
                <a:solidFill>
                  <a:srgbClr val="C00000"/>
                </a:solidFill>
                <a:effectLst>
                  <a:outerShdw blurRad="31750" dist="25400" dir="5400000" algn="tl" rotWithShape="0">
                    <a:srgbClr val="000000">
                      <a:alpha val="25000"/>
                    </a:srgbClr>
                  </a:outerShdw>
                </a:effectLst>
                <a:latin typeface="Lucida Sans Unicode"/>
                <a:cs typeface="B Titr" pitchFamily="2" charset="-78"/>
              </a:rPr>
              <a:t>اصول به کار بردن گندزدا های شیمیایی</a:t>
            </a:r>
            <a:endParaRPr lang="fa-IR" dirty="0"/>
          </a:p>
        </p:txBody>
      </p:sp>
      <p:sp>
        <p:nvSpPr>
          <p:cNvPr id="12" name="Content Placeholder 11"/>
          <p:cNvSpPr>
            <a:spLocks noGrp="1"/>
          </p:cNvSpPr>
          <p:nvPr>
            <p:ph idx="1"/>
          </p:nvPr>
        </p:nvSpPr>
        <p:spPr>
          <a:xfrm>
            <a:off x="838200" y="1074236"/>
            <a:ext cx="10458015" cy="3729412"/>
          </a:xfrm>
        </p:spPr>
        <p:txBody>
          <a:bodyPr>
            <a:normAutofit lnSpcReduction="10000"/>
          </a:bodyPr>
          <a:lstStyle/>
          <a:p>
            <a:pPr marL="109728" lvl="0" indent="0" algn="r" rtl="1">
              <a:lnSpc>
                <a:spcPct val="100000"/>
              </a:lnSpc>
              <a:spcBef>
                <a:spcPts val="400"/>
              </a:spcBef>
              <a:buClr>
                <a:srgbClr val="2DA2BF"/>
              </a:buClr>
              <a:buSzPct val="68000"/>
              <a:buNone/>
            </a:pPr>
            <a:r>
              <a:rPr lang="fa-IR" sz="2700" dirty="0">
                <a:solidFill>
                  <a:prstClr val="black"/>
                </a:solidFill>
                <a:latin typeface="Lucida Sans Unicode"/>
                <a:cs typeface="B Koodak" panose="00000700000000000000" pitchFamily="2" charset="-78"/>
              </a:rPr>
              <a:t>6-دو محلول گندزدا را با هم به کار نبرید.</a:t>
            </a:r>
            <a:endParaRPr lang="en-US" sz="2700" dirty="0">
              <a:solidFill>
                <a:prstClr val="black"/>
              </a:solidFill>
              <a:latin typeface="Lucida Sans Unicode"/>
              <a:cs typeface="B Koodak" panose="00000700000000000000" pitchFamily="2" charset="-78"/>
            </a:endParaRPr>
          </a:p>
          <a:p>
            <a:pPr marL="109728" lvl="0" indent="0" algn="r" rtl="1">
              <a:lnSpc>
                <a:spcPct val="100000"/>
              </a:lnSpc>
              <a:spcBef>
                <a:spcPts val="400"/>
              </a:spcBef>
              <a:buClr>
                <a:srgbClr val="2DA2BF"/>
              </a:buClr>
              <a:buSzPct val="68000"/>
              <a:buNone/>
            </a:pPr>
            <a:r>
              <a:rPr lang="fa-IR" sz="2700" dirty="0">
                <a:solidFill>
                  <a:prstClr val="black"/>
                </a:solidFill>
                <a:latin typeface="Lucida Sans Unicode"/>
                <a:cs typeface="B Koodak" panose="00000700000000000000" pitchFamily="2" charset="-78"/>
              </a:rPr>
              <a:t>7- از مخلوط کردن گندزداها با دترجنت ها بپرهیزید زیرا ممکن است سبب بی اثر شدن هم شوند.</a:t>
            </a:r>
            <a:endParaRPr lang="en-US" sz="2700" dirty="0">
              <a:solidFill>
                <a:prstClr val="black"/>
              </a:solidFill>
              <a:latin typeface="Lucida Sans Unicode"/>
              <a:cs typeface="B Koodak" panose="00000700000000000000" pitchFamily="2" charset="-78"/>
            </a:endParaRPr>
          </a:p>
          <a:p>
            <a:pPr marL="109728" lvl="0" indent="0" algn="r" rtl="1">
              <a:lnSpc>
                <a:spcPct val="100000"/>
              </a:lnSpc>
              <a:spcBef>
                <a:spcPts val="400"/>
              </a:spcBef>
              <a:buClr>
                <a:srgbClr val="2DA2BF"/>
              </a:buClr>
              <a:buSzPct val="68000"/>
              <a:buNone/>
            </a:pPr>
            <a:r>
              <a:rPr lang="fa-IR" sz="2700" dirty="0">
                <a:solidFill>
                  <a:prstClr val="black"/>
                </a:solidFill>
                <a:latin typeface="Lucida Sans Unicode"/>
                <a:cs typeface="B Koodak" panose="00000700000000000000" pitchFamily="2" charset="-78"/>
              </a:rPr>
              <a:t>8- پیش از گندزدایی آلودگی ها را تمیز نمایید و هرگز ماده گندزدا را به عنوان ماده تمیز کننده استفاده نکنید.</a:t>
            </a:r>
            <a:endParaRPr lang="en-US" sz="2700" dirty="0">
              <a:solidFill>
                <a:prstClr val="black"/>
              </a:solidFill>
              <a:latin typeface="Lucida Sans Unicode"/>
              <a:cs typeface="B Koodak" panose="00000700000000000000" pitchFamily="2" charset="-78"/>
            </a:endParaRPr>
          </a:p>
          <a:p>
            <a:pPr marL="109728" lvl="0" indent="0" algn="r" rtl="1">
              <a:lnSpc>
                <a:spcPct val="100000"/>
              </a:lnSpc>
              <a:spcBef>
                <a:spcPts val="400"/>
              </a:spcBef>
              <a:buClr>
                <a:srgbClr val="2DA2BF"/>
              </a:buClr>
              <a:buSzPct val="68000"/>
              <a:buNone/>
            </a:pPr>
            <a:r>
              <a:rPr lang="fa-IR" sz="2700" dirty="0">
                <a:solidFill>
                  <a:prstClr val="black"/>
                </a:solidFill>
                <a:latin typeface="Lucida Sans Unicode"/>
                <a:cs typeface="B Koodak" panose="00000700000000000000" pitchFamily="2" charset="-78"/>
              </a:rPr>
              <a:t>9- حتی الامکان از غوطه ور کردن ابزار و وسائل داخل مواد گندزدا به منظوراستریلیزاسیون پرهیز نمایید. </a:t>
            </a:r>
            <a:endParaRPr lang="en-US" sz="2700" dirty="0">
              <a:solidFill>
                <a:prstClr val="black"/>
              </a:solidFill>
              <a:latin typeface="Lucida Sans Unicode"/>
              <a:cs typeface="B Koodak" panose="00000700000000000000" pitchFamily="2" charset="-78"/>
            </a:endParaRPr>
          </a:p>
          <a:p>
            <a:pPr marL="109728" lvl="0" indent="0" algn="r">
              <a:lnSpc>
                <a:spcPct val="100000"/>
              </a:lnSpc>
              <a:spcBef>
                <a:spcPts val="400"/>
              </a:spcBef>
              <a:buClr>
                <a:srgbClr val="2DA2BF"/>
              </a:buClr>
              <a:buSzPct val="68000"/>
              <a:buNone/>
            </a:pPr>
            <a:r>
              <a:rPr lang="fa-IR" sz="2700" dirty="0">
                <a:solidFill>
                  <a:prstClr val="black"/>
                </a:solidFill>
                <a:latin typeface="Lucida Sans Unicode"/>
                <a:cs typeface="B Koodak" panose="00000700000000000000" pitchFamily="2" charset="-78"/>
              </a:rPr>
              <a:t>10- در محیطی که گندزداهای متفاوت موجود است به تناوب از انواع مختلف آنها استفاده کنید.</a:t>
            </a:r>
            <a:endParaRPr lang="en-US" sz="2700" dirty="0">
              <a:solidFill>
                <a:prstClr val="black"/>
              </a:solidFill>
              <a:latin typeface="Lucida Sans Unicode"/>
              <a:cs typeface="B Koodak" panose="00000700000000000000" pitchFamily="2" charset="-78"/>
            </a:endParaRPr>
          </a:p>
          <a:p>
            <a:endParaRPr lang="fa-IR" dirty="0"/>
          </a:p>
        </p:txBody>
      </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schemeClr val="bg1"/>
                </a:solidFill>
              </a:rPr>
              <a:pPr/>
              <a:t>11</a:t>
            </a:fld>
            <a:endParaRPr lang="en-US" sz="1400">
              <a:solidFill>
                <a:schemeClr val="bg1"/>
              </a:solidFill>
            </a:endParaRPr>
          </a:p>
        </p:txBody>
      </p:sp>
    </p:spTree>
    <p:extLst>
      <p:ext uri="{BB962C8B-B14F-4D97-AF65-F5344CB8AC3E}">
        <p14:creationId xmlns:p14="http://schemas.microsoft.com/office/powerpoint/2010/main" val="675408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1613" y="452284"/>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1428753" y="630827"/>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a:xfrm>
            <a:off x="838200" y="365126"/>
            <a:ext cx="10515600" cy="789637"/>
          </a:xfrm>
        </p:spPr>
        <p:txBody>
          <a:bodyPr>
            <a:normAutofit/>
          </a:bodyPr>
          <a:lstStyle/>
          <a:p>
            <a:pPr algn="ctr"/>
            <a:r>
              <a:rPr lang="fa-IR" sz="3200" b="1" dirty="0">
                <a:solidFill>
                  <a:srgbClr val="C00000"/>
                </a:solidFill>
                <a:effectLst>
                  <a:outerShdw blurRad="31750" dist="25400" dir="5400000" algn="tl" rotWithShape="0">
                    <a:srgbClr val="000000">
                      <a:alpha val="25000"/>
                    </a:srgbClr>
                  </a:outerShdw>
                </a:effectLst>
                <a:latin typeface="Lucida Sans Unicode"/>
                <a:cs typeface="B Titr" pitchFamily="2" charset="-78"/>
              </a:rPr>
              <a:t>ضدعفونی کننده سطح متوسط ابزار و وسایل پزشکی</a:t>
            </a:r>
            <a:endParaRPr lang="fa-IR" dirty="0"/>
          </a:p>
        </p:txBody>
      </p:sp>
      <p:sp>
        <p:nvSpPr>
          <p:cNvPr id="13" name="Content Placeholder 12"/>
          <p:cNvSpPr>
            <a:spLocks noGrp="1"/>
          </p:cNvSpPr>
          <p:nvPr>
            <p:ph idx="1"/>
          </p:nvPr>
        </p:nvSpPr>
        <p:spPr/>
        <p:txBody>
          <a:bodyPr/>
          <a:lstStyle/>
          <a:p>
            <a:pPr marL="365760" lvl="0" indent="-256032" algn="just" rtl="1">
              <a:lnSpc>
                <a:spcPct val="150000"/>
              </a:lnSpc>
              <a:spcBef>
                <a:spcPts val="400"/>
              </a:spcBef>
              <a:buClr>
                <a:srgbClr val="2DA2BF"/>
              </a:buClr>
              <a:buSzPct val="68000"/>
              <a:buFont typeface="Wingdings" pitchFamily="2" charset="2"/>
              <a:buChar char="v"/>
            </a:pPr>
            <a:r>
              <a:rPr lang="fa-IR" sz="2700" b="1" dirty="0">
                <a:solidFill>
                  <a:prstClr val="black"/>
                </a:solidFill>
                <a:latin typeface="Lucida Sans Unicode"/>
              </a:rPr>
              <a:t>ونتیسپت ام پلاس:</a:t>
            </a:r>
            <a:r>
              <a:rPr lang="fa-IR" sz="2700" dirty="0">
                <a:solidFill>
                  <a:prstClr val="black"/>
                </a:solidFill>
                <a:latin typeface="Lucida Sans Unicode"/>
              </a:rPr>
              <a:t>کنسانتره</a:t>
            </a:r>
            <a:r>
              <a:rPr lang="fa-IR" sz="2700" b="1" dirty="0">
                <a:solidFill>
                  <a:prstClr val="black"/>
                </a:solidFill>
                <a:latin typeface="Lucida Sans Unicode"/>
              </a:rPr>
              <a:t> </a:t>
            </a:r>
            <a:r>
              <a:rPr lang="fa-IR" sz="2700" dirty="0">
                <a:solidFill>
                  <a:prstClr val="black"/>
                </a:solidFill>
                <a:latin typeface="Lucida Sans Unicode"/>
              </a:rPr>
              <a:t>پاک کننده و گندزدایی کننده ابزار و وسایل پزشکی و دندانپزشکی و قابل استفاده در </a:t>
            </a:r>
            <a:r>
              <a:rPr lang="fa-IR" sz="2700" u="sng" dirty="0">
                <a:solidFill>
                  <a:prstClr val="black"/>
                </a:solidFill>
                <a:latin typeface="Lucida Sans Unicode"/>
              </a:rPr>
              <a:t>دستگاه های اولتراسونیک </a:t>
            </a:r>
            <a:endParaRPr lang="en-US" sz="2700" u="sng" dirty="0">
              <a:solidFill>
                <a:prstClr val="black"/>
              </a:solidFill>
              <a:latin typeface="Lucida Sans Unicode"/>
            </a:endParaRPr>
          </a:p>
        </p:txBody>
      </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12</a:t>
            </a:fld>
            <a:endParaRPr lang="en-US" sz="1400">
              <a:solidFill>
                <a:prstClr val="white"/>
              </a:solidFill>
            </a:endParaRPr>
          </a:p>
        </p:txBody>
      </p:sp>
      <p:pic>
        <p:nvPicPr>
          <p:cNvPr id="4" name="Picture 3"/>
          <p:cNvPicPr>
            <a:picLocks noChangeAspect="1"/>
          </p:cNvPicPr>
          <p:nvPr/>
        </p:nvPicPr>
        <p:blipFill>
          <a:blip r:embed="rId3"/>
          <a:stretch>
            <a:fillRect/>
          </a:stretch>
        </p:blipFill>
        <p:spPr>
          <a:xfrm>
            <a:off x="4446850" y="3246631"/>
            <a:ext cx="1846566" cy="1997874"/>
          </a:xfrm>
          <a:prstGeom prst="rect">
            <a:avLst/>
          </a:prstGeom>
        </p:spPr>
      </p:pic>
      <p:pic>
        <p:nvPicPr>
          <p:cNvPr id="5" name="Picture 4"/>
          <p:cNvPicPr>
            <a:picLocks noChangeAspect="1"/>
          </p:cNvPicPr>
          <p:nvPr/>
        </p:nvPicPr>
        <p:blipFill>
          <a:blip r:embed="rId4"/>
          <a:stretch>
            <a:fillRect/>
          </a:stretch>
        </p:blipFill>
        <p:spPr>
          <a:xfrm>
            <a:off x="936473" y="2901077"/>
            <a:ext cx="2143125" cy="2143125"/>
          </a:xfrm>
          <a:prstGeom prst="rect">
            <a:avLst/>
          </a:prstGeom>
        </p:spPr>
      </p:pic>
    </p:spTree>
    <p:extLst>
      <p:ext uri="{BB962C8B-B14F-4D97-AF65-F5344CB8AC3E}">
        <p14:creationId xmlns:p14="http://schemas.microsoft.com/office/powerpoint/2010/main" val="374977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1613" y="452284"/>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1428753" y="608837"/>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ct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13</a:t>
            </a:fld>
            <a:endParaRPr lang="en-US" sz="1400">
              <a:solidFill>
                <a:prstClr val="white"/>
              </a:solidFill>
            </a:endParaRPr>
          </a:p>
        </p:txBody>
      </p:sp>
      <p:sp>
        <p:nvSpPr>
          <p:cNvPr id="19" name="Title 1"/>
          <p:cNvSpPr txBox="1">
            <a:spLocks/>
          </p:cNvSpPr>
          <p:nvPr/>
        </p:nvSpPr>
        <p:spPr>
          <a:xfrm>
            <a:off x="1981200" y="284604"/>
            <a:ext cx="8229600" cy="880125"/>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100" b="1" i="0" u="none" strike="noStrike" kern="1200" cap="none" spc="0" normalizeH="0" baseline="0" noProof="0" dirty="0">
                <a:ln>
                  <a:noFill/>
                </a:ln>
                <a:solidFill>
                  <a:srgbClr val="C00000"/>
                </a:solidFill>
                <a:effectLst>
                  <a:outerShdw blurRad="31750" dist="25400" dir="5400000" algn="tl" rotWithShape="0">
                    <a:srgbClr val="000000">
                      <a:alpha val="25000"/>
                    </a:srgbClr>
                  </a:outerShdw>
                </a:effectLst>
                <a:uLnTx/>
                <a:uFillTx/>
                <a:latin typeface="Lucida Sans Unicode"/>
                <a:cs typeface="Arial" panose="020B0604020202020204" pitchFamily="34" charset="0"/>
              </a:rPr>
              <a:t>غلظت های موردنیاز</a:t>
            </a:r>
            <a:endParaRPr kumimoji="0" lang="en-US" sz="4100" b="1" i="0" u="none" strike="noStrike" kern="1200" cap="none" spc="0" normalizeH="0" baseline="0" noProof="0" dirty="0">
              <a:ln>
                <a:noFill/>
              </a:ln>
              <a:solidFill>
                <a:srgbClr val="C00000"/>
              </a:solidFill>
              <a:effectLst>
                <a:outerShdw blurRad="31750" dist="25400" dir="5400000" algn="tl" rotWithShape="0">
                  <a:srgbClr val="000000">
                    <a:alpha val="25000"/>
                  </a:srgbClr>
                </a:outerShdw>
              </a:effectLst>
              <a:uLnTx/>
              <a:uFillTx/>
              <a:latin typeface="Lucida Sans Unicode"/>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815384627"/>
              </p:ext>
            </p:extLst>
          </p:nvPr>
        </p:nvGraphicFramePr>
        <p:xfrm>
          <a:off x="838202" y="2133595"/>
          <a:ext cx="10268710" cy="2353059"/>
        </p:xfrm>
        <a:graphic>
          <a:graphicData uri="http://schemas.openxmlformats.org/drawingml/2006/table">
            <a:tbl>
              <a:tblPr rtl="1" firstRow="1" bandRow="1">
                <a:tableStyleId>{5C22544A-7EE6-4342-B048-85BDC9FD1C3A}</a:tableStyleId>
              </a:tblPr>
              <a:tblGrid>
                <a:gridCol w="2053742">
                  <a:extLst>
                    <a:ext uri="{9D8B030D-6E8A-4147-A177-3AD203B41FA5}">
                      <a16:colId xmlns:a16="http://schemas.microsoft.com/office/drawing/2014/main" val="20000"/>
                    </a:ext>
                  </a:extLst>
                </a:gridCol>
                <a:gridCol w="2053742">
                  <a:extLst>
                    <a:ext uri="{9D8B030D-6E8A-4147-A177-3AD203B41FA5}">
                      <a16:colId xmlns:a16="http://schemas.microsoft.com/office/drawing/2014/main" val="20001"/>
                    </a:ext>
                  </a:extLst>
                </a:gridCol>
                <a:gridCol w="2053742">
                  <a:extLst>
                    <a:ext uri="{9D8B030D-6E8A-4147-A177-3AD203B41FA5}">
                      <a16:colId xmlns:a16="http://schemas.microsoft.com/office/drawing/2014/main" val="20002"/>
                    </a:ext>
                  </a:extLst>
                </a:gridCol>
                <a:gridCol w="2053742">
                  <a:extLst>
                    <a:ext uri="{9D8B030D-6E8A-4147-A177-3AD203B41FA5}">
                      <a16:colId xmlns:a16="http://schemas.microsoft.com/office/drawing/2014/main" val="20003"/>
                    </a:ext>
                  </a:extLst>
                </a:gridCol>
                <a:gridCol w="2053742">
                  <a:extLst>
                    <a:ext uri="{9D8B030D-6E8A-4147-A177-3AD203B41FA5}">
                      <a16:colId xmlns:a16="http://schemas.microsoft.com/office/drawing/2014/main" val="20004"/>
                    </a:ext>
                  </a:extLst>
                </a:gridCol>
              </a:tblGrid>
              <a:tr h="1164339">
                <a:tc>
                  <a:txBody>
                    <a:bodyPr/>
                    <a:lstStyle/>
                    <a:p>
                      <a:pPr algn="ctr" rtl="1"/>
                      <a:r>
                        <a:rPr lang="fa-IR" sz="2000" dirty="0"/>
                        <a:t>گندزدا</a:t>
                      </a:r>
                      <a:r>
                        <a:rPr lang="fa-IR" sz="2000" baseline="0" dirty="0"/>
                        <a:t>  </a:t>
                      </a:r>
                      <a:endParaRPr lang="fa-IR" sz="2000" dirty="0"/>
                    </a:p>
                  </a:txBody>
                  <a:tcPr/>
                </a:tc>
                <a:tc>
                  <a:txBody>
                    <a:bodyPr/>
                    <a:lstStyle/>
                    <a:p>
                      <a:pPr algn="ctr" rtl="1"/>
                      <a:r>
                        <a:rPr lang="fa-IR" sz="2000" dirty="0"/>
                        <a:t>سطح گندزدا</a:t>
                      </a:r>
                    </a:p>
                  </a:txBody>
                  <a:tcPr/>
                </a:tc>
                <a:tc>
                  <a:txBody>
                    <a:bodyPr/>
                    <a:lstStyle/>
                    <a:p>
                      <a:pPr algn="ctr" rtl="1"/>
                      <a:r>
                        <a:rPr lang="fa-IR" sz="2000" dirty="0"/>
                        <a:t>غلظت مورد نیاز</a:t>
                      </a:r>
                    </a:p>
                  </a:txBody>
                  <a:tcPr/>
                </a:tc>
                <a:tc>
                  <a:txBody>
                    <a:bodyPr/>
                    <a:lstStyle/>
                    <a:p>
                      <a:pPr algn="ctr" rtl="1"/>
                      <a:r>
                        <a:rPr lang="fa-IR" sz="2000" dirty="0"/>
                        <a:t>زمان نگهداری</a:t>
                      </a:r>
                    </a:p>
                  </a:txBody>
                  <a:tcPr/>
                </a:tc>
                <a:tc>
                  <a:txBody>
                    <a:bodyPr/>
                    <a:lstStyle/>
                    <a:p>
                      <a:pPr algn="ctr" rtl="1"/>
                      <a:r>
                        <a:rPr lang="fa-IR" sz="2000" dirty="0"/>
                        <a:t>مدت زمات تاثیرگذاری</a:t>
                      </a:r>
                    </a:p>
                  </a:txBody>
                  <a:tcPr/>
                </a:tc>
                <a:extLst>
                  <a:ext uri="{0D108BD9-81ED-4DB2-BD59-A6C34878D82A}">
                    <a16:rowId xmlns:a16="http://schemas.microsoft.com/office/drawing/2014/main" val="10000"/>
                  </a:ext>
                </a:extLst>
              </a:tr>
              <a:tr h="1164339">
                <a:tc>
                  <a:txBody>
                    <a:bodyPr/>
                    <a:lstStyle/>
                    <a:p>
                      <a:pPr algn="ctr" rtl="1"/>
                      <a:r>
                        <a:rPr kumimoji="0" lang="fa-IR" sz="1800" b="0" i="0" u="none" strike="noStrike" kern="1200" cap="none" spc="0" normalizeH="0" baseline="0" noProof="0" dirty="0">
                          <a:ln>
                            <a:noFill/>
                          </a:ln>
                          <a:solidFill>
                            <a:prstClr val="black"/>
                          </a:solidFill>
                          <a:effectLst/>
                          <a:uLnTx/>
                          <a:uFillTx/>
                          <a:latin typeface="Lucida Sans Unicode"/>
                          <a:cs typeface="+mn-cs"/>
                        </a:rPr>
                        <a:t>ونتی سپت ام پلاس</a:t>
                      </a:r>
                      <a:endParaRPr lang="fa-IR" sz="1800" dirty="0"/>
                    </a:p>
                  </a:txBody>
                  <a:tcPr/>
                </a:tc>
                <a:tc>
                  <a:txBody>
                    <a:bodyPr/>
                    <a:lstStyle/>
                    <a:p>
                      <a:pPr algn="ctr" rtl="1"/>
                      <a:r>
                        <a:rPr lang="fa-IR" sz="1800" dirty="0"/>
                        <a:t>سطح متوسط </a:t>
                      </a:r>
                    </a:p>
                  </a:txBody>
                  <a:tcPr/>
                </a:tc>
                <a:tc>
                  <a:txBody>
                    <a:bodyPr/>
                    <a:lstStyle/>
                    <a:p>
                      <a:pPr algn="ctr" rtl="1"/>
                      <a:r>
                        <a:rPr lang="fa-IR" sz="1800" dirty="0"/>
                        <a:t>2درصد</a:t>
                      </a:r>
                    </a:p>
                  </a:txBody>
                  <a:tcPr/>
                </a:tc>
                <a:tc>
                  <a:txBody>
                    <a:bodyPr/>
                    <a:lstStyle/>
                    <a:p>
                      <a:pPr marL="285750" indent="-285750" algn="ctr" rtl="1">
                        <a:buFont typeface="Wingdings" panose="05000000000000000000" pitchFamily="2" charset="2"/>
                        <a:buChar char="v"/>
                      </a:pPr>
                      <a:r>
                        <a:rPr lang="fa-IR" sz="1800" dirty="0"/>
                        <a:t>14 روز</a:t>
                      </a:r>
                    </a:p>
                    <a:p>
                      <a:pPr marL="285750" indent="-285750" algn="ctr" rtl="1">
                        <a:buFont typeface="Wingdings" panose="05000000000000000000" pitchFamily="2" charset="2"/>
                        <a:buChar char="v"/>
                      </a:pPr>
                      <a:r>
                        <a:rPr lang="fa-IR" sz="1800" dirty="0"/>
                        <a:t>در صورت استفاده در اولتراسونیک روزانه تعویض شود</a:t>
                      </a:r>
                    </a:p>
                  </a:txBody>
                  <a:tcPr/>
                </a:tc>
                <a:tc>
                  <a:txBody>
                    <a:bodyPr/>
                    <a:lstStyle/>
                    <a:p>
                      <a:pPr algn="ctr" rtl="1"/>
                      <a:r>
                        <a:rPr lang="fa-IR" sz="1800" dirty="0"/>
                        <a:t>20-15</a:t>
                      </a:r>
                      <a:r>
                        <a:rPr lang="fa-IR" sz="1800" baseline="0" dirty="0"/>
                        <a:t> دقیقه</a:t>
                      </a:r>
                    </a:p>
                    <a:p>
                      <a:pPr algn="ctr" rtl="1"/>
                      <a:r>
                        <a:rPr lang="fa-IR" sz="1800" baseline="0" dirty="0"/>
                        <a:t>15-10دقیقه</a:t>
                      </a:r>
                      <a:endParaRPr lang="fa-IR" sz="1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5044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1613" y="452284"/>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1368804" y="578312"/>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a:xfrm>
            <a:off x="838200" y="653598"/>
            <a:ext cx="10515600" cy="476680"/>
          </a:xfrm>
        </p:spPr>
        <p:txBody>
          <a:bodyPr>
            <a:normAutofit fontScale="90000"/>
          </a:bodyPr>
          <a:lstStyle/>
          <a:p>
            <a:pPr algn="ctr"/>
            <a:r>
              <a:rPr lang="fa-IR" sz="3600" b="1" dirty="0">
                <a:solidFill>
                  <a:srgbClr val="C00000"/>
                </a:solidFill>
                <a:effectLst>
                  <a:outerShdw blurRad="31750" dist="25400" dir="5400000" algn="tl" rotWithShape="0">
                    <a:srgbClr val="000000">
                      <a:alpha val="25000"/>
                    </a:srgbClr>
                  </a:outerShdw>
                </a:effectLst>
                <a:latin typeface="Lucida Sans Unicode"/>
                <a:cs typeface="Arial" panose="020B0604020202020204" pitchFamily="34" charset="0"/>
              </a:rPr>
              <a:t>طریقه ساخت محلول های رقیق گندزدایی شیمیایی:</a:t>
            </a:r>
            <a:br>
              <a:rPr lang="en-US" sz="3700" b="1" dirty="0">
                <a:solidFill>
                  <a:srgbClr val="464646"/>
                </a:solidFill>
                <a:effectLst>
                  <a:outerShdw blurRad="31750" dist="25400" dir="5400000" algn="tl" rotWithShape="0">
                    <a:srgbClr val="000000">
                      <a:alpha val="25000"/>
                    </a:srgbClr>
                  </a:outerShdw>
                </a:effectLst>
                <a:latin typeface="Lucida Sans Unicode"/>
              </a:rPr>
            </a:br>
            <a:endParaRPr lang="fa-IR" dirty="0"/>
          </a:p>
        </p:txBody>
      </p:sp>
      <p:sp>
        <p:nvSpPr>
          <p:cNvPr id="13" name="Content Placeholder 12"/>
          <p:cNvSpPr>
            <a:spLocks noGrp="1"/>
          </p:cNvSpPr>
          <p:nvPr>
            <p:ph idx="1"/>
          </p:nvPr>
        </p:nvSpPr>
        <p:spPr/>
        <p:txBody>
          <a:bodyPr/>
          <a:lstStyle/>
          <a:p>
            <a:pPr marL="365760" lvl="0" indent="-256032" algn="just" rtl="1">
              <a:lnSpc>
                <a:spcPct val="100000"/>
              </a:lnSpc>
              <a:spcBef>
                <a:spcPts val="400"/>
              </a:spcBef>
              <a:buClr>
                <a:srgbClr val="2DA2BF"/>
              </a:buClr>
              <a:buSzPct val="68000"/>
              <a:buFont typeface="Wingdings 3"/>
              <a:buChar char=""/>
            </a:pPr>
            <a:r>
              <a:rPr lang="fa-IR" sz="2700" dirty="0">
                <a:solidFill>
                  <a:prstClr val="black"/>
                </a:solidFill>
                <a:latin typeface="Lucida Sans Unicode"/>
                <a:cs typeface="B Koodak" panose="00000700000000000000" pitchFamily="2" charset="-78"/>
              </a:rPr>
              <a:t>مقدار مناسبی از محلول گندزدا مطابق جدول با پیمانه مدرج اندازه گیری و در ظرف مخصوص ریخته و با آب به حجم مورد نظر برسانید و به خوبی مخلوط کنید تا محلول غلیظ کامل در آب حل و یکنواخت شود.</a:t>
            </a:r>
            <a:endParaRPr lang="en-US" sz="2700" dirty="0">
              <a:solidFill>
                <a:prstClr val="black"/>
              </a:solidFill>
              <a:latin typeface="Lucida Sans Unicode"/>
              <a:cs typeface="B Koodak" panose="00000700000000000000" pitchFamily="2" charset="-78"/>
            </a:endParaRPr>
          </a:p>
          <a:p>
            <a:pPr marL="365760" lvl="0" indent="-256032" algn="just" rtl="1">
              <a:lnSpc>
                <a:spcPct val="100000"/>
              </a:lnSpc>
              <a:spcBef>
                <a:spcPts val="400"/>
              </a:spcBef>
              <a:buClr>
                <a:srgbClr val="2DA2BF"/>
              </a:buClr>
              <a:buSzPct val="68000"/>
              <a:buFont typeface="Wingdings 3"/>
              <a:buChar char=""/>
            </a:pPr>
            <a:r>
              <a:rPr lang="fa-IR" sz="2700" dirty="0">
                <a:solidFill>
                  <a:prstClr val="black"/>
                </a:solidFill>
                <a:latin typeface="Lucida Sans Unicode"/>
                <a:cs typeface="B Koodak" panose="00000700000000000000" pitchFamily="2" charset="-78"/>
              </a:rPr>
              <a:t>ابتدا ابزار را با آب 20الی 30 درجه سانتی گراد با ماده دترجنت شستشو داده وبعد از شستشو به مدت 15 دقیقه در محلول غوطه ور کرده سپس خارج نموده وبعد از آبکشی به واحد سی اس آر انتقال داده شود.</a:t>
            </a:r>
            <a:endParaRPr lang="en-US" sz="2700" dirty="0">
              <a:solidFill>
                <a:prstClr val="black"/>
              </a:solidFill>
              <a:latin typeface="Lucida Sans Unicode"/>
              <a:cs typeface="B Koodak" panose="00000700000000000000" pitchFamily="2" charset="-78"/>
            </a:endParaRPr>
          </a:p>
          <a:p>
            <a:endParaRPr lang="fa-IR" dirty="0"/>
          </a:p>
        </p:txBody>
      </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14</a:t>
            </a:fld>
            <a:endParaRPr lang="en-US" sz="1400">
              <a:solidFill>
                <a:prstClr val="white"/>
              </a:solidFill>
            </a:endParaRPr>
          </a:p>
        </p:txBody>
      </p:sp>
    </p:spTree>
    <p:extLst>
      <p:ext uri="{BB962C8B-B14F-4D97-AF65-F5344CB8AC3E}">
        <p14:creationId xmlns:p14="http://schemas.microsoft.com/office/powerpoint/2010/main" val="1644071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1613" y="452284"/>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2800350" y="530928"/>
            <a:ext cx="8553450"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ct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a:xfrm>
            <a:off x="838200" y="365126"/>
            <a:ext cx="10515600" cy="372424"/>
          </a:xfrm>
        </p:spPr>
        <p:txBody>
          <a:bodyPr>
            <a:normAutofit fontScale="90000"/>
          </a:bodyPr>
          <a:lstStyle/>
          <a:p>
            <a:pPr algn="r" rtl="1">
              <a:lnSpc>
                <a:spcPct val="250000"/>
              </a:lnSpc>
            </a:pPr>
            <a:br>
              <a:rPr lang="fa-IR" sz="2000" b="1" dirty="0">
                <a:solidFill>
                  <a:srgbClr val="FF0000"/>
                </a:solidFill>
                <a:latin typeface="Calibri" panose="020F0502020204030204" pitchFamily="34" charset="0"/>
                <a:cs typeface="2  Nazanin" panose="00000400000000000000" pitchFamily="2" charset="-78"/>
              </a:rPr>
            </a:br>
            <a:endParaRPr lang="fa-IR" sz="2000" b="1" dirty="0">
              <a:solidFill>
                <a:srgbClr val="FF0000"/>
              </a:solidFill>
              <a:latin typeface="Calibri" panose="020F0502020204030204" pitchFamily="34" charset="0"/>
              <a:cs typeface="2  Nazanin" panose="00000400000000000000" pitchFamily="2" charset="-78"/>
            </a:endParaRPr>
          </a:p>
        </p:txBody>
      </p:sp>
      <p:sp>
        <p:nvSpPr>
          <p:cNvPr id="12" name="Content Placeholder 11"/>
          <p:cNvSpPr>
            <a:spLocks noGrp="1"/>
          </p:cNvSpPr>
          <p:nvPr>
            <p:ph idx="1"/>
          </p:nvPr>
        </p:nvSpPr>
        <p:spPr>
          <a:xfrm>
            <a:off x="838200" y="1425665"/>
            <a:ext cx="10515600" cy="4751298"/>
          </a:xfrm>
        </p:spPr>
        <p:txBody>
          <a:bodyPr/>
          <a:lstStyle/>
          <a:p>
            <a:pPr marL="365760" lvl="0" indent="-256032" algn="justLow" rtl="1">
              <a:lnSpc>
                <a:spcPct val="170000"/>
              </a:lnSpc>
              <a:spcBef>
                <a:spcPts val="400"/>
              </a:spcBef>
              <a:buClr>
                <a:srgbClr val="2DA2BF"/>
              </a:buClr>
              <a:buSzPct val="68000"/>
              <a:buFont typeface="Wingdings" pitchFamily="2" charset="2"/>
              <a:buChar char="v"/>
            </a:pPr>
            <a:r>
              <a:rPr lang="fa-IR" sz="1800" b="1" dirty="0">
                <a:solidFill>
                  <a:prstClr val="black"/>
                </a:solidFill>
                <a:latin typeface="Lucida Sans Unicode"/>
                <a:cs typeface="B Koodak" panose="00000700000000000000" pitchFamily="2" charset="-78"/>
              </a:rPr>
              <a:t>الکل اتیلیک:متداول ترین ضد عفونی کننده و گند زدائی است که به نامهای اتانول واتیل الکل نامیده شده و به دو صورت الکل صنعتی(نارنجی رنگ)والکل طبی(سفید رنگ)مشاهده می شود.الکل میکروب کش سریع الاثر بوده ولی باید دقت نمود که استریل کننده محسوب نمیگردد.در حال حاضراستفاده از الكل در اين بيمارستان منسوخ شده است .</a:t>
            </a:r>
            <a:endParaRPr lang="en-US" sz="1800" b="1" dirty="0">
              <a:solidFill>
                <a:prstClr val="black"/>
              </a:solidFill>
              <a:latin typeface="Lucida Sans Unicode"/>
              <a:cs typeface="B Koodak" panose="00000700000000000000" pitchFamily="2" charset="-78"/>
            </a:endParaRPr>
          </a:p>
          <a:p>
            <a:pPr marL="365760" lvl="0" indent="-256032" algn="r" rtl="1">
              <a:lnSpc>
                <a:spcPct val="170000"/>
              </a:lnSpc>
              <a:spcBef>
                <a:spcPts val="400"/>
              </a:spcBef>
              <a:buClr>
                <a:srgbClr val="2DA2BF"/>
              </a:buClr>
              <a:buSzPct val="68000"/>
              <a:buFont typeface="Wingdings" pitchFamily="2" charset="2"/>
              <a:buChar char="v"/>
            </a:pPr>
            <a:r>
              <a:rPr lang="fa-IR" sz="1800" b="1" dirty="0">
                <a:solidFill>
                  <a:prstClr val="black"/>
                </a:solidFill>
                <a:latin typeface="Lucida Sans Unicode"/>
                <a:cs typeface="B Koodak" panose="00000700000000000000" pitchFamily="2" charset="-78"/>
              </a:rPr>
              <a:t>سپتی پرپ –سانو سید:محلول ضدعفونی کننده آماده به مصرف الکلی جهت ضد عفونی پوست ،پیش از تزریق و نمونه گیری خون و یا پس از آن،هرگونه سوراخ کردن(آنژیوگرافی ،آنژیوکت وصدمات ناشی از تصادف و عفونت ها یا اگزمایی (باکتریایی/قارچی)وبرای آماده سازی پوست قبل از اعمال  جراحی )استفاده می گردد.</a:t>
            </a:r>
            <a:endParaRPr lang="en-US" sz="1800" b="1" dirty="0">
              <a:solidFill>
                <a:prstClr val="black"/>
              </a:solidFill>
              <a:latin typeface="Lucida Sans Unicode"/>
              <a:cs typeface="B Koodak" panose="00000700000000000000" pitchFamily="2" charset="-78"/>
            </a:endParaRPr>
          </a:p>
          <a:p>
            <a:pPr marL="365760" lvl="0" indent="-256032" algn="r" rtl="1">
              <a:lnSpc>
                <a:spcPct val="170000"/>
              </a:lnSpc>
              <a:spcBef>
                <a:spcPts val="400"/>
              </a:spcBef>
              <a:buClr>
                <a:srgbClr val="2DA2BF"/>
              </a:buClr>
              <a:buSzPct val="68000"/>
              <a:buFont typeface="Wingdings" pitchFamily="2" charset="2"/>
              <a:buChar char="v"/>
            </a:pPr>
            <a:r>
              <a:rPr lang="fa-IR" sz="1800" b="1" dirty="0">
                <a:solidFill>
                  <a:prstClr val="black"/>
                </a:solidFill>
                <a:latin typeface="Lucida Sans Unicode"/>
                <a:cs typeface="B Koodak" panose="00000700000000000000" pitchFamily="2" charset="-78"/>
              </a:rPr>
              <a:t>بتادین :بتادین سبزبه منظورآنتی سپتیک جهت ضدعفونی پوست قبل ازاعمال جراحی وتزریقات وبتادین قهوه ای جهت ضدعفونی نمودن دست (اسکراب) قبلازاعمال جراحی به کارمی رود</a:t>
            </a:r>
            <a:r>
              <a:rPr lang="en-US" sz="1800" b="1" dirty="0">
                <a:solidFill>
                  <a:prstClr val="black"/>
                </a:solidFill>
                <a:latin typeface="Lucida Sans Unicode"/>
                <a:cs typeface="B Koodak" panose="00000700000000000000" pitchFamily="2" charset="-78"/>
              </a:rPr>
              <a:t>.</a:t>
            </a:r>
          </a:p>
          <a:p>
            <a:endParaRPr lang="fa-IR" dirty="0"/>
          </a:p>
        </p:txBody>
      </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15</a:t>
            </a:fld>
            <a:endParaRPr lang="en-US" sz="1400">
              <a:solidFill>
                <a:prstClr val="white"/>
              </a:solidFill>
            </a:endParaRPr>
          </a:p>
        </p:txBody>
      </p:sp>
      <p:sp>
        <p:nvSpPr>
          <p:cNvPr id="19" name="Title 1"/>
          <p:cNvSpPr txBox="1">
            <a:spLocks/>
          </p:cNvSpPr>
          <p:nvPr/>
        </p:nvSpPr>
        <p:spPr>
          <a:xfrm>
            <a:off x="457200" y="274638"/>
            <a:ext cx="1148715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4100" b="1" i="0" u="none" strike="noStrike" kern="1200" cap="none" spc="0" normalizeH="0" baseline="0" noProof="0" dirty="0">
                <a:ln>
                  <a:noFill/>
                </a:ln>
                <a:solidFill>
                  <a:srgbClr val="C00000"/>
                </a:solidFill>
                <a:effectLst>
                  <a:outerShdw blurRad="31750" dist="25400" dir="5400000" algn="tl" rotWithShape="0">
                    <a:srgbClr val="000000">
                      <a:alpha val="25000"/>
                    </a:srgbClr>
                  </a:outerShdw>
                </a:effectLst>
                <a:uLnTx/>
                <a:uFillTx/>
                <a:latin typeface="Lucida Sans Unicode"/>
                <a:cs typeface="Arial" panose="020B0604020202020204" pitchFamily="34" charset="0"/>
              </a:rPr>
              <a:t>ضدعفونی کننده آماده به مصرف جهت ضد عفونی پوست</a:t>
            </a:r>
            <a:endParaRPr kumimoji="0" lang="en-US" sz="4100" b="1" i="0" u="none" strike="noStrike" kern="1200" cap="none" spc="0" normalizeH="0" baseline="0" noProof="0" dirty="0">
              <a:ln>
                <a:noFill/>
              </a:ln>
              <a:solidFill>
                <a:srgbClr val="C00000"/>
              </a:solidFill>
              <a:effectLst>
                <a:outerShdw blurRad="31750" dist="25400" dir="5400000" algn="tl" rotWithShape="0">
                  <a:srgbClr val="000000">
                    <a:alpha val="25000"/>
                  </a:srgbClr>
                </a:outerShdw>
              </a:effectLst>
              <a:uLnTx/>
              <a:uFillTx/>
              <a:latin typeface="Lucida Sans Unicode"/>
            </a:endParaRPr>
          </a:p>
        </p:txBody>
      </p:sp>
    </p:spTree>
    <p:extLst>
      <p:ext uri="{BB962C8B-B14F-4D97-AF65-F5344CB8AC3E}">
        <p14:creationId xmlns:p14="http://schemas.microsoft.com/office/powerpoint/2010/main" val="1654763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7438" y="724666"/>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1428753" y="608837"/>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ct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16</a:t>
            </a:fld>
            <a:endParaRPr lang="en-US" sz="1400">
              <a:solidFill>
                <a:prstClr val="white"/>
              </a:solidFill>
            </a:endParaRPr>
          </a:p>
        </p:txBody>
      </p:sp>
      <p:sp>
        <p:nvSpPr>
          <p:cNvPr id="19" name="Title 1"/>
          <p:cNvSpPr txBox="1">
            <a:spLocks/>
          </p:cNvSpPr>
          <p:nvPr/>
        </p:nvSpPr>
        <p:spPr>
          <a:xfrm>
            <a:off x="1981200" y="284604"/>
            <a:ext cx="8229600" cy="880125"/>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fa-IR" dirty="0">
                <a:solidFill>
                  <a:srgbClr val="C00000"/>
                </a:solidFill>
                <a:latin typeface="Lucida Sans Unicode"/>
                <a:cs typeface="Arial" panose="020B0604020202020204" pitchFamily="34" charset="0"/>
              </a:rPr>
              <a:t>غلظت های موردنیاز</a:t>
            </a:r>
            <a:endParaRPr lang="en-US" dirty="0">
              <a:solidFill>
                <a:srgbClr val="C00000"/>
              </a:solidFill>
              <a:latin typeface="Lucida Sans Unicode"/>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389343753"/>
              </p:ext>
            </p:extLst>
          </p:nvPr>
        </p:nvGraphicFramePr>
        <p:xfrm>
          <a:off x="838204" y="1548383"/>
          <a:ext cx="10341860" cy="1993394"/>
        </p:xfrm>
        <a:graphic>
          <a:graphicData uri="http://schemas.openxmlformats.org/drawingml/2006/table">
            <a:tbl>
              <a:tblPr rtl="1" firstRow="1" bandRow="1">
                <a:tableStyleId>{5C22544A-7EE6-4342-B048-85BDC9FD1C3A}</a:tableStyleId>
              </a:tblPr>
              <a:tblGrid>
                <a:gridCol w="2068372">
                  <a:extLst>
                    <a:ext uri="{9D8B030D-6E8A-4147-A177-3AD203B41FA5}">
                      <a16:colId xmlns:a16="http://schemas.microsoft.com/office/drawing/2014/main" val="20000"/>
                    </a:ext>
                  </a:extLst>
                </a:gridCol>
                <a:gridCol w="2068372">
                  <a:extLst>
                    <a:ext uri="{9D8B030D-6E8A-4147-A177-3AD203B41FA5}">
                      <a16:colId xmlns:a16="http://schemas.microsoft.com/office/drawing/2014/main" val="20001"/>
                    </a:ext>
                  </a:extLst>
                </a:gridCol>
                <a:gridCol w="2068372">
                  <a:extLst>
                    <a:ext uri="{9D8B030D-6E8A-4147-A177-3AD203B41FA5}">
                      <a16:colId xmlns:a16="http://schemas.microsoft.com/office/drawing/2014/main" val="20002"/>
                    </a:ext>
                  </a:extLst>
                </a:gridCol>
                <a:gridCol w="2068372">
                  <a:extLst>
                    <a:ext uri="{9D8B030D-6E8A-4147-A177-3AD203B41FA5}">
                      <a16:colId xmlns:a16="http://schemas.microsoft.com/office/drawing/2014/main" val="20003"/>
                    </a:ext>
                  </a:extLst>
                </a:gridCol>
                <a:gridCol w="2068372">
                  <a:extLst>
                    <a:ext uri="{9D8B030D-6E8A-4147-A177-3AD203B41FA5}">
                      <a16:colId xmlns:a16="http://schemas.microsoft.com/office/drawing/2014/main" val="20004"/>
                    </a:ext>
                  </a:extLst>
                </a:gridCol>
              </a:tblGrid>
              <a:tr h="536449">
                <a:tc>
                  <a:txBody>
                    <a:bodyPr/>
                    <a:lstStyle/>
                    <a:p>
                      <a:pPr algn="ctr" rtl="1"/>
                      <a:r>
                        <a:rPr lang="fa-IR" sz="2000" dirty="0"/>
                        <a:t>گندزدا</a:t>
                      </a:r>
                      <a:r>
                        <a:rPr lang="fa-IR" sz="2000" baseline="0" dirty="0"/>
                        <a:t>  </a:t>
                      </a:r>
                      <a:endParaRPr lang="fa-IR" sz="2000" dirty="0"/>
                    </a:p>
                  </a:txBody>
                  <a:tcPr/>
                </a:tc>
                <a:tc>
                  <a:txBody>
                    <a:bodyPr/>
                    <a:lstStyle/>
                    <a:p>
                      <a:pPr algn="ctr" rtl="1"/>
                      <a:r>
                        <a:rPr lang="fa-IR" sz="2000" dirty="0"/>
                        <a:t>سطح گندزدا</a:t>
                      </a:r>
                    </a:p>
                  </a:txBody>
                  <a:tcPr/>
                </a:tc>
                <a:tc>
                  <a:txBody>
                    <a:bodyPr/>
                    <a:lstStyle/>
                    <a:p>
                      <a:pPr algn="ctr" rtl="1"/>
                      <a:r>
                        <a:rPr lang="fa-IR" sz="2000" dirty="0"/>
                        <a:t>غلظت مورد نیاز</a:t>
                      </a:r>
                    </a:p>
                  </a:txBody>
                  <a:tcPr/>
                </a:tc>
                <a:tc>
                  <a:txBody>
                    <a:bodyPr/>
                    <a:lstStyle/>
                    <a:p>
                      <a:pPr algn="ctr" rtl="1"/>
                      <a:r>
                        <a:rPr lang="fa-IR" sz="2000" dirty="0"/>
                        <a:t>زمان نگهداری</a:t>
                      </a:r>
                    </a:p>
                  </a:txBody>
                  <a:tcPr/>
                </a:tc>
                <a:tc>
                  <a:txBody>
                    <a:bodyPr/>
                    <a:lstStyle/>
                    <a:p>
                      <a:pPr algn="ctr" rtl="1"/>
                      <a:r>
                        <a:rPr lang="fa-IR" sz="2000" dirty="0"/>
                        <a:t>مدت زمات تاثیرگذاری</a:t>
                      </a:r>
                    </a:p>
                  </a:txBody>
                  <a:tcPr/>
                </a:tc>
                <a:extLst>
                  <a:ext uri="{0D108BD9-81ED-4DB2-BD59-A6C34878D82A}">
                    <a16:rowId xmlns:a16="http://schemas.microsoft.com/office/drawing/2014/main" val="10000"/>
                  </a:ext>
                </a:extLst>
              </a:tr>
              <a:tr h="1456945">
                <a:tc>
                  <a:txBody>
                    <a:bodyPr/>
                    <a:lstStyle/>
                    <a:p>
                      <a:pPr algn="ctr" rtl="1"/>
                      <a:r>
                        <a:rPr kumimoji="0" lang="fa-IR" sz="1800" b="0" i="0" u="none" strike="noStrike" kern="1200" cap="none" spc="0" normalizeH="0" baseline="0" noProof="0" dirty="0">
                          <a:ln>
                            <a:noFill/>
                          </a:ln>
                          <a:solidFill>
                            <a:prstClr val="black"/>
                          </a:solidFill>
                          <a:effectLst/>
                          <a:uLnTx/>
                          <a:uFillTx/>
                          <a:latin typeface="Lucida Sans Unicode"/>
                          <a:cs typeface="+mn-cs"/>
                        </a:rPr>
                        <a:t>ونتی سپت ام پلاس</a:t>
                      </a:r>
                      <a:endParaRPr lang="fa-IR" sz="1800" dirty="0"/>
                    </a:p>
                  </a:txBody>
                  <a:tcPr/>
                </a:tc>
                <a:tc>
                  <a:txBody>
                    <a:bodyPr/>
                    <a:lstStyle/>
                    <a:p>
                      <a:pPr algn="ctr" rtl="1"/>
                      <a:r>
                        <a:rPr lang="fa-IR" sz="1800" dirty="0"/>
                        <a:t>سطح متوسط </a:t>
                      </a:r>
                    </a:p>
                  </a:txBody>
                  <a:tcPr/>
                </a:tc>
                <a:tc>
                  <a:txBody>
                    <a:bodyPr/>
                    <a:lstStyle/>
                    <a:p>
                      <a:pPr algn="ctr" rtl="1"/>
                      <a:r>
                        <a:rPr lang="fa-IR" sz="1800" dirty="0"/>
                        <a:t>2درصد</a:t>
                      </a:r>
                    </a:p>
                  </a:txBody>
                  <a:tcPr/>
                </a:tc>
                <a:tc>
                  <a:txBody>
                    <a:bodyPr/>
                    <a:lstStyle/>
                    <a:p>
                      <a:pPr algn="ctr" rtl="1"/>
                      <a:r>
                        <a:rPr lang="fa-IR" sz="1800" dirty="0"/>
                        <a:t>14روز</a:t>
                      </a:r>
                    </a:p>
                  </a:txBody>
                  <a:tcPr/>
                </a:tc>
                <a:tc>
                  <a:txBody>
                    <a:bodyPr/>
                    <a:lstStyle/>
                    <a:p>
                      <a:pPr algn="ctr" rtl="1"/>
                      <a:r>
                        <a:rPr lang="fa-IR" sz="1800" dirty="0"/>
                        <a:t>20-15</a:t>
                      </a:r>
                      <a:r>
                        <a:rPr lang="fa-IR" sz="1800" baseline="0" dirty="0"/>
                        <a:t> دقیقه</a:t>
                      </a:r>
                      <a:endParaRPr lang="fa-IR" sz="1800" dirty="0"/>
                    </a:p>
                  </a:txBody>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73394685"/>
              </p:ext>
            </p:extLst>
          </p:nvPr>
        </p:nvGraphicFramePr>
        <p:xfrm>
          <a:off x="780288" y="1536193"/>
          <a:ext cx="10544957" cy="3348210"/>
        </p:xfrm>
        <a:graphic>
          <a:graphicData uri="http://schemas.openxmlformats.org/drawingml/2006/table">
            <a:tbl>
              <a:tblPr rtl="1" firstRow="1" bandRow="1">
                <a:tableStyleId>{5C22544A-7EE6-4342-B048-85BDC9FD1C3A}</a:tableStyleId>
              </a:tblPr>
              <a:tblGrid>
                <a:gridCol w="2581154">
                  <a:extLst>
                    <a:ext uri="{9D8B030D-6E8A-4147-A177-3AD203B41FA5}">
                      <a16:colId xmlns:a16="http://schemas.microsoft.com/office/drawing/2014/main" val="20000"/>
                    </a:ext>
                  </a:extLst>
                </a:gridCol>
                <a:gridCol w="2136422">
                  <a:extLst>
                    <a:ext uri="{9D8B030D-6E8A-4147-A177-3AD203B41FA5}">
                      <a16:colId xmlns:a16="http://schemas.microsoft.com/office/drawing/2014/main" val="20001"/>
                    </a:ext>
                  </a:extLst>
                </a:gridCol>
                <a:gridCol w="3246227">
                  <a:extLst>
                    <a:ext uri="{9D8B030D-6E8A-4147-A177-3AD203B41FA5}">
                      <a16:colId xmlns:a16="http://schemas.microsoft.com/office/drawing/2014/main" val="20002"/>
                    </a:ext>
                  </a:extLst>
                </a:gridCol>
                <a:gridCol w="2581154">
                  <a:extLst>
                    <a:ext uri="{9D8B030D-6E8A-4147-A177-3AD203B41FA5}">
                      <a16:colId xmlns:a16="http://schemas.microsoft.com/office/drawing/2014/main" val="20003"/>
                    </a:ext>
                  </a:extLst>
                </a:gridCol>
              </a:tblGrid>
              <a:tr h="705408">
                <a:tc>
                  <a:txBody>
                    <a:bodyPr/>
                    <a:lstStyle/>
                    <a:p>
                      <a:pPr rtl="1"/>
                      <a:r>
                        <a:rPr lang="fa-IR" dirty="0"/>
                        <a:t>محلول</a:t>
                      </a:r>
                      <a:r>
                        <a:rPr lang="fa-IR" baseline="0" dirty="0"/>
                        <a:t> ضدعفونی کننده</a:t>
                      </a:r>
                      <a:endParaRPr lang="fa-IR" dirty="0"/>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mn-lt"/>
                          <a:cs typeface="+mn-cs"/>
                        </a:rPr>
                        <a:t>مدت زمان نگهداری</a:t>
                      </a:r>
                    </a:p>
                  </a:txBody>
                  <a:tcPr/>
                </a:tc>
                <a:tc>
                  <a:txBody>
                    <a:bodyPr/>
                    <a:lstStyle/>
                    <a:p>
                      <a:pPr algn="ctr" rtl="1"/>
                      <a:r>
                        <a:rPr lang="fa-IR" sz="2000" dirty="0"/>
                        <a:t>غلظت مورد نیاز</a:t>
                      </a:r>
                    </a:p>
                  </a:txBody>
                  <a:tcPr/>
                </a:tc>
                <a:tc>
                  <a:txBody>
                    <a:bodyPr/>
                    <a:lstStyle/>
                    <a:p>
                      <a:pPr algn="ctr" rtl="1"/>
                      <a:r>
                        <a:rPr lang="fa-IR" sz="2000" dirty="0"/>
                        <a:t>مدت زمات تاثیرگذاری</a:t>
                      </a:r>
                    </a:p>
                  </a:txBody>
                  <a:tcPr/>
                </a:tc>
                <a:extLst>
                  <a:ext uri="{0D108BD9-81ED-4DB2-BD59-A6C34878D82A}">
                    <a16:rowId xmlns:a16="http://schemas.microsoft.com/office/drawing/2014/main" val="10000"/>
                  </a:ext>
                </a:extLst>
              </a:tr>
              <a:tr h="812862">
                <a:tc>
                  <a:txBody>
                    <a:bodyPr/>
                    <a:lstStyle/>
                    <a:p>
                      <a:pPr algn="ctr" rtl="1"/>
                      <a:r>
                        <a:rPr lang="fa-IR" b="1" dirty="0"/>
                        <a:t>الکل</a:t>
                      </a:r>
                    </a:p>
                  </a:txBody>
                  <a:tcPr/>
                </a:tc>
                <a:tc>
                  <a:txBody>
                    <a:bodyPr/>
                    <a:lstStyle/>
                    <a:p>
                      <a:pPr algn="ctr" rtl="1"/>
                      <a:r>
                        <a:rPr lang="fa-IR" b="1" dirty="0"/>
                        <a:t>تا پایان تاریخ انقضاء</a:t>
                      </a:r>
                    </a:p>
                  </a:txBody>
                  <a:tcPr/>
                </a:tc>
                <a:tc>
                  <a:txBody>
                    <a:bodyPr/>
                    <a:lstStyle/>
                    <a:p>
                      <a:pPr algn="ctr" rtl="1"/>
                      <a:r>
                        <a:rPr lang="fa-IR" b="1" dirty="0"/>
                        <a:t>70 درصد</a:t>
                      </a:r>
                    </a:p>
                  </a:txBody>
                  <a:tcPr/>
                </a:tc>
                <a:tc>
                  <a:txBody>
                    <a:bodyPr/>
                    <a:lstStyle/>
                    <a:p>
                      <a:pPr algn="ctr" rtl="1"/>
                      <a:r>
                        <a:rPr lang="fa-IR" b="1" dirty="0"/>
                        <a:t>5 دقیقه</a:t>
                      </a:r>
                    </a:p>
                  </a:txBody>
                  <a:tcPr/>
                </a:tc>
                <a:extLst>
                  <a:ext uri="{0D108BD9-81ED-4DB2-BD59-A6C34878D82A}">
                    <a16:rowId xmlns:a16="http://schemas.microsoft.com/office/drawing/2014/main" val="10001"/>
                  </a:ext>
                </a:extLst>
              </a:tr>
              <a:tr h="1017078">
                <a:tc>
                  <a:txBody>
                    <a:bodyPr/>
                    <a:lstStyle/>
                    <a:p>
                      <a:pPr algn="ctr" rtl="1"/>
                      <a:r>
                        <a:rPr lang="fa-IR" b="1" dirty="0"/>
                        <a:t>بتادین</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mn-lt"/>
                          <a:cs typeface="+mn-cs"/>
                        </a:rPr>
                        <a:t>تا پایان تاریخ انقضاء</a:t>
                      </a:r>
                    </a:p>
                    <a:p>
                      <a:pPr algn="ctr" rtl="1"/>
                      <a:endParaRPr lang="fa-IR" b="1" dirty="0"/>
                    </a:p>
                  </a:txBody>
                  <a:tcPr/>
                </a:tc>
                <a:tc>
                  <a:txBody>
                    <a:bodyPr/>
                    <a:lstStyle/>
                    <a:p>
                      <a:pPr algn="ctr" rtl="1"/>
                      <a:r>
                        <a:rPr lang="fa-IR" b="1" dirty="0"/>
                        <a:t>بتادین سبز</a:t>
                      </a:r>
                      <a:r>
                        <a:rPr lang="fa-IR" b="1" baseline="0" dirty="0"/>
                        <a:t> با غلظت 10%</a:t>
                      </a:r>
                    </a:p>
                    <a:p>
                      <a:pPr algn="ctr" rtl="1"/>
                      <a:r>
                        <a:rPr lang="fa-IR" b="1" baseline="0" dirty="0"/>
                        <a:t>بتادین قهوه ای با غلظت 5/7 %</a:t>
                      </a:r>
                    </a:p>
                    <a:p>
                      <a:pPr algn="ctr" rtl="1"/>
                      <a:endParaRPr lang="fa-IR" b="1" dirty="0"/>
                    </a:p>
                  </a:txBody>
                  <a:tcPr/>
                </a:tc>
                <a:tc>
                  <a:txBody>
                    <a:bodyPr/>
                    <a:lstStyle/>
                    <a:p>
                      <a:pPr algn="ctr" rtl="1"/>
                      <a:r>
                        <a:rPr lang="fa-IR" b="1" dirty="0"/>
                        <a:t>1 دقیقه</a:t>
                      </a:r>
                    </a:p>
                  </a:txBody>
                  <a:tcPr/>
                </a:tc>
                <a:extLst>
                  <a:ext uri="{0D108BD9-81ED-4DB2-BD59-A6C34878D82A}">
                    <a16:rowId xmlns:a16="http://schemas.microsoft.com/office/drawing/2014/main" val="10002"/>
                  </a:ext>
                </a:extLst>
              </a:tr>
              <a:tr h="812862">
                <a:tc>
                  <a:txBody>
                    <a:bodyPr/>
                    <a:lstStyle/>
                    <a:p>
                      <a:pPr algn="ctr" rtl="1"/>
                      <a:r>
                        <a:rPr lang="fa-IR" b="1" dirty="0"/>
                        <a:t>سپتی پرپ-سانوسید</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black"/>
                          </a:solidFill>
                          <a:effectLst/>
                          <a:uLnTx/>
                          <a:uFillTx/>
                          <a:latin typeface="+mn-lt"/>
                          <a:cs typeface="+mn-cs"/>
                        </a:rPr>
                        <a:t>تا پایان تاریخ انقضاء</a:t>
                      </a:r>
                    </a:p>
                    <a:p>
                      <a:pPr algn="ctr" rtl="1"/>
                      <a:endParaRPr lang="fa-IR" b="1" dirty="0"/>
                    </a:p>
                  </a:txBody>
                  <a:tcPr/>
                </a:tc>
                <a:tc>
                  <a:txBody>
                    <a:bodyPr/>
                    <a:lstStyle/>
                    <a:p>
                      <a:pPr algn="ctr" rtl="1"/>
                      <a:r>
                        <a:rPr lang="fa-IR" b="1" dirty="0"/>
                        <a:t>آماده به مصرف  </a:t>
                      </a:r>
                    </a:p>
                  </a:txBody>
                  <a:tcPr/>
                </a:tc>
                <a:tc>
                  <a:txBody>
                    <a:bodyPr/>
                    <a:lstStyle/>
                    <a:p>
                      <a:pPr algn="ctr" rtl="1"/>
                      <a:r>
                        <a:rPr lang="fa-IR" b="1" dirty="0"/>
                        <a:t>15 ثانیه</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1301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1613" y="452284"/>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1428753" y="507811"/>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ct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a:xfrm>
            <a:off x="838200" y="365126"/>
            <a:ext cx="10515600" cy="444964"/>
          </a:xfrm>
        </p:spPr>
        <p:txBody>
          <a:bodyPr>
            <a:normAutofit fontScale="90000"/>
          </a:bodyPr>
          <a:lstStyle/>
          <a:p>
            <a:pPr algn="ctr"/>
            <a:r>
              <a:rPr lang="fa-IR" sz="3700" b="1" dirty="0">
                <a:solidFill>
                  <a:srgbClr val="C00000"/>
                </a:solidFill>
                <a:effectLst>
                  <a:outerShdw blurRad="31750" dist="25400" dir="5400000" algn="tl" rotWithShape="0">
                    <a:srgbClr val="000000">
                      <a:alpha val="25000"/>
                    </a:srgbClr>
                  </a:outerShdw>
                </a:effectLst>
                <a:latin typeface="Lucida Sans Unicode"/>
                <a:cs typeface="Arial" panose="020B0604020202020204" pitchFamily="34" charset="0"/>
              </a:rPr>
              <a:t>      طریقه ساخت محلول های رقیق گندزدایی شیمیایی:</a:t>
            </a:r>
            <a:endParaRPr lang="fa-IR" dirty="0"/>
          </a:p>
        </p:txBody>
      </p:sp>
      <p:sp>
        <p:nvSpPr>
          <p:cNvPr id="5" name="Content Placeholder 4"/>
          <p:cNvSpPr>
            <a:spLocks noGrp="1"/>
          </p:cNvSpPr>
          <p:nvPr>
            <p:ph idx="1"/>
          </p:nvPr>
        </p:nvSpPr>
        <p:spPr/>
        <p:txBody>
          <a:bodyPr/>
          <a:lstStyle/>
          <a:p>
            <a:pPr marL="365760" lvl="0" indent="-256032" algn="r" rtl="1">
              <a:lnSpc>
                <a:spcPct val="150000"/>
              </a:lnSpc>
              <a:spcBef>
                <a:spcPts val="400"/>
              </a:spcBef>
              <a:buClr>
                <a:srgbClr val="2DA2BF"/>
              </a:buClr>
              <a:buSzPct val="68000"/>
              <a:buFont typeface="Wingdings" pitchFamily="2" charset="2"/>
              <a:buChar char="v"/>
            </a:pPr>
            <a:r>
              <a:rPr lang="fa-IR" sz="2700" b="1" dirty="0">
                <a:solidFill>
                  <a:prstClr val="black"/>
                </a:solidFill>
                <a:latin typeface="Lucida Sans Unicode"/>
                <a:cs typeface="B Zar" pitchFamily="2" charset="-78"/>
              </a:rPr>
              <a:t>الکل:</a:t>
            </a:r>
            <a:r>
              <a:rPr lang="fa-IR" sz="2700" dirty="0">
                <a:solidFill>
                  <a:prstClr val="black"/>
                </a:solidFill>
                <a:latin typeface="Lucida Sans Unicode"/>
                <a:cs typeface="B Zar" pitchFamily="2" charset="-78"/>
              </a:rPr>
              <a:t>بایستی بوسیله آب مقطراستریل واگر نبود آب جوشیده سرد شده رقیق گرددتا به غلظت 70رسانده شود .برای تغییر غلظت الکل میتوان 230سی سی آب به یک شیشه الکل 96درجه که تقریبا700سی سی حجم دارد اضافه نمود تا به الکل 70 درجه تبدیل گردد.</a:t>
            </a:r>
            <a:endParaRPr lang="en-US" sz="2700" dirty="0">
              <a:solidFill>
                <a:prstClr val="black"/>
              </a:solidFill>
              <a:latin typeface="Lucida Sans Unicode"/>
              <a:cs typeface="B Zar" pitchFamily="2" charset="-78"/>
            </a:endParaRPr>
          </a:p>
          <a:p>
            <a:pPr marL="365760" lvl="0" indent="-256032" algn="r" rtl="1">
              <a:lnSpc>
                <a:spcPct val="100000"/>
              </a:lnSpc>
              <a:spcBef>
                <a:spcPts val="400"/>
              </a:spcBef>
              <a:buClr>
                <a:srgbClr val="2DA2BF"/>
              </a:buClr>
              <a:buSzPct val="68000"/>
              <a:buFont typeface="Wingdings" pitchFamily="2" charset="2"/>
              <a:buChar char="v"/>
            </a:pPr>
            <a:r>
              <a:rPr lang="fa-IR" sz="2700" b="1" dirty="0">
                <a:solidFill>
                  <a:prstClr val="black"/>
                </a:solidFill>
                <a:latin typeface="Lucida Sans Unicode"/>
                <a:cs typeface="B Titr" pitchFamily="2" charset="-78"/>
              </a:rPr>
              <a:t>بتادین</a:t>
            </a:r>
            <a:r>
              <a:rPr lang="fa-IR" sz="2700" dirty="0">
                <a:solidFill>
                  <a:prstClr val="black"/>
                </a:solidFill>
                <a:latin typeface="Lucida Sans Unicode"/>
                <a:cs typeface="B Titr" pitchFamily="2" charset="-78"/>
              </a:rPr>
              <a:t>:</a:t>
            </a:r>
            <a:r>
              <a:rPr lang="fa-IR" sz="2700" dirty="0">
                <a:solidFill>
                  <a:prstClr val="black"/>
                </a:solidFill>
                <a:latin typeface="Lucida Sans Unicode"/>
                <a:cs typeface="B Zar" pitchFamily="2" charset="-78"/>
              </a:rPr>
              <a:t>نیاز به رقیق سازی نیست آماده به مصرف می باشد</a:t>
            </a:r>
            <a:r>
              <a:rPr lang="fa-IR" sz="2700" dirty="0">
                <a:solidFill>
                  <a:prstClr val="black"/>
                </a:solidFill>
                <a:latin typeface="Lucida Sans Unicode"/>
              </a:rPr>
              <a:t>.</a:t>
            </a:r>
            <a:endParaRPr lang="en-US" sz="2700" dirty="0">
              <a:solidFill>
                <a:prstClr val="black"/>
              </a:solidFill>
              <a:latin typeface="Lucida Sans Unicode"/>
            </a:endParaRPr>
          </a:p>
          <a:p>
            <a:pPr marL="365760" lvl="0" indent="-256032" algn="r" rtl="1">
              <a:lnSpc>
                <a:spcPct val="100000"/>
              </a:lnSpc>
              <a:spcBef>
                <a:spcPts val="400"/>
              </a:spcBef>
              <a:buClr>
                <a:srgbClr val="2DA2BF"/>
              </a:buClr>
              <a:buSzPct val="68000"/>
              <a:buFont typeface="Wingdings" pitchFamily="2" charset="2"/>
              <a:buChar char="v"/>
            </a:pPr>
            <a:r>
              <a:rPr lang="fa-IR" sz="2700" dirty="0">
                <a:solidFill>
                  <a:prstClr val="black"/>
                </a:solidFill>
                <a:latin typeface="Lucida Sans Unicode"/>
                <a:cs typeface="B Titr" pitchFamily="2" charset="-78"/>
              </a:rPr>
              <a:t>سپتی پرپ: </a:t>
            </a:r>
            <a:r>
              <a:rPr lang="fa-IR" sz="2700" dirty="0">
                <a:solidFill>
                  <a:prstClr val="black"/>
                </a:solidFill>
                <a:latin typeface="Lucida Sans Unicode"/>
                <a:cs typeface="B Zar" pitchFamily="2" charset="-78"/>
              </a:rPr>
              <a:t>نیاز به رقیق سازی نیست آماده به مصرف می باشد</a:t>
            </a:r>
            <a:endParaRPr lang="en-US" sz="2700" dirty="0">
              <a:solidFill>
                <a:prstClr val="black"/>
              </a:solidFill>
              <a:latin typeface="Lucida Sans Unicode"/>
              <a:cs typeface="B Zar" pitchFamily="2" charset="-78"/>
            </a:endParaRPr>
          </a:p>
          <a:p>
            <a:endParaRPr lang="fa-IR" dirty="0"/>
          </a:p>
        </p:txBody>
      </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17</a:t>
            </a:fld>
            <a:endParaRPr lang="en-US" sz="1400">
              <a:solidFill>
                <a:prstClr val="white"/>
              </a:solidFill>
            </a:endParaRPr>
          </a:p>
        </p:txBody>
      </p:sp>
    </p:spTree>
    <p:extLst>
      <p:ext uri="{BB962C8B-B14F-4D97-AF65-F5344CB8AC3E}">
        <p14:creationId xmlns:p14="http://schemas.microsoft.com/office/powerpoint/2010/main" val="1860345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1613" y="452284"/>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1401542" y="651419"/>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a:xfrm>
            <a:off x="1104446" y="405255"/>
            <a:ext cx="9454018" cy="1737869"/>
          </a:xfrm>
        </p:spPr>
        <p:txBody>
          <a:bodyPr>
            <a:normAutofit/>
          </a:bodyPr>
          <a:lstStyle/>
          <a:p>
            <a:pPr algn="ctr"/>
            <a:r>
              <a:rPr lang="fa-IR" sz="3200" b="1" dirty="0">
                <a:solidFill>
                  <a:srgbClr val="C00000"/>
                </a:solidFill>
                <a:effectLst>
                  <a:outerShdw blurRad="31750" dist="25400" dir="5400000" algn="tl" rotWithShape="0">
                    <a:srgbClr val="000000">
                      <a:alpha val="25000"/>
                    </a:srgbClr>
                  </a:outerShdw>
                </a:effectLst>
                <a:latin typeface="Lucida Sans Unicode"/>
                <a:cs typeface="Arial" panose="020B0604020202020204" pitchFamily="34" charset="0"/>
              </a:rPr>
              <a:t>ضدعفونی کننده آماده به مصرف سریع الاثر سطوح کوچک</a:t>
            </a:r>
            <a:r>
              <a:rPr lang="fa-IR" sz="3700" b="1" dirty="0">
                <a:solidFill>
                  <a:srgbClr val="464646"/>
                </a:solidFill>
                <a:effectLst>
                  <a:outerShdw blurRad="31750" dist="25400" dir="5400000" algn="tl" rotWithShape="0">
                    <a:srgbClr val="000000">
                      <a:alpha val="25000"/>
                    </a:srgbClr>
                  </a:outerShdw>
                </a:effectLst>
                <a:latin typeface="Lucida Sans Unicode"/>
                <a:cs typeface="Arial" panose="020B0604020202020204" pitchFamily="34" charset="0"/>
              </a:rPr>
              <a:t> </a:t>
            </a:r>
            <a:br>
              <a:rPr lang="en-US" sz="3700" b="1" dirty="0">
                <a:solidFill>
                  <a:srgbClr val="464646"/>
                </a:solidFill>
                <a:effectLst>
                  <a:outerShdw blurRad="31750" dist="25400" dir="5400000" algn="tl" rotWithShape="0">
                    <a:srgbClr val="000000">
                      <a:alpha val="25000"/>
                    </a:srgbClr>
                  </a:outerShdw>
                </a:effectLst>
                <a:latin typeface="Lucida Sans Unicode"/>
              </a:rPr>
            </a:br>
            <a:endParaRPr lang="fa-IR" dirty="0"/>
          </a:p>
        </p:txBody>
      </p:sp>
      <p:sp>
        <p:nvSpPr>
          <p:cNvPr id="13" name="Content Placeholder 12"/>
          <p:cNvSpPr>
            <a:spLocks noGrp="1"/>
          </p:cNvSpPr>
          <p:nvPr>
            <p:ph idx="1"/>
          </p:nvPr>
        </p:nvSpPr>
        <p:spPr>
          <a:xfrm>
            <a:off x="838200" y="1960025"/>
            <a:ext cx="10515600" cy="4216937"/>
          </a:xfrm>
        </p:spPr>
        <p:txBody>
          <a:bodyPr/>
          <a:lstStyle/>
          <a:p>
            <a:pPr marL="566928" lvl="0" indent="-457200" algn="r" rtl="1">
              <a:lnSpc>
                <a:spcPct val="100000"/>
              </a:lnSpc>
              <a:spcBef>
                <a:spcPts val="400"/>
              </a:spcBef>
              <a:buClr>
                <a:srgbClr val="2DA2BF"/>
              </a:buClr>
              <a:buSzPct val="68000"/>
              <a:buFont typeface="Wingdings" panose="05000000000000000000" pitchFamily="2" charset="2"/>
              <a:buChar char="q"/>
            </a:pPr>
            <a:r>
              <a:rPr lang="fa-IR" sz="2700" b="1" dirty="0">
                <a:solidFill>
                  <a:prstClr val="black"/>
                </a:solidFill>
                <a:latin typeface="Lucida Sans Unicode"/>
              </a:rPr>
              <a:t>اسپری سپتی سرفیس</a:t>
            </a:r>
          </a:p>
          <a:p>
            <a:pPr marL="109728" lvl="0" indent="0" algn="r" rtl="1">
              <a:lnSpc>
                <a:spcPct val="100000"/>
              </a:lnSpc>
              <a:spcBef>
                <a:spcPts val="400"/>
              </a:spcBef>
              <a:buClr>
                <a:srgbClr val="2DA2BF"/>
              </a:buClr>
              <a:buSzPct val="68000"/>
              <a:buNone/>
            </a:pPr>
            <a:endParaRPr lang="en-US" sz="2700" b="1" dirty="0">
              <a:solidFill>
                <a:prstClr val="black"/>
              </a:solidFill>
              <a:latin typeface="Lucida Sans Unicode"/>
            </a:endParaRPr>
          </a:p>
          <a:p>
            <a:pPr marL="566928" lvl="0" indent="-457200" algn="r" rtl="1">
              <a:lnSpc>
                <a:spcPct val="100000"/>
              </a:lnSpc>
              <a:spcBef>
                <a:spcPts val="400"/>
              </a:spcBef>
              <a:buClr>
                <a:srgbClr val="2DA2BF"/>
              </a:buClr>
              <a:buSzPct val="68000"/>
              <a:buFont typeface="Wingdings" panose="05000000000000000000" pitchFamily="2" charset="2"/>
              <a:buChar char="q"/>
            </a:pPr>
            <a:r>
              <a:rPr lang="fa-IR" sz="2700" b="1" dirty="0">
                <a:solidFill>
                  <a:prstClr val="black"/>
                </a:solidFill>
                <a:latin typeface="Lucida Sans Unicode"/>
              </a:rPr>
              <a:t>اسپری سپتی توربو</a:t>
            </a:r>
          </a:p>
          <a:p>
            <a:pPr marL="109728" lvl="0" indent="0" algn="r" rtl="1">
              <a:lnSpc>
                <a:spcPct val="100000"/>
              </a:lnSpc>
              <a:spcBef>
                <a:spcPts val="400"/>
              </a:spcBef>
              <a:buClr>
                <a:srgbClr val="2DA2BF"/>
              </a:buClr>
              <a:buSzPct val="68000"/>
              <a:buNone/>
            </a:pPr>
            <a:endParaRPr lang="fa-IR" sz="2700" b="1" dirty="0">
              <a:solidFill>
                <a:prstClr val="black"/>
              </a:solidFill>
              <a:latin typeface="Lucida Sans Unicode"/>
            </a:endParaRPr>
          </a:p>
          <a:p>
            <a:pPr marL="566928" lvl="0" indent="-457200" algn="r" rtl="1">
              <a:lnSpc>
                <a:spcPct val="100000"/>
              </a:lnSpc>
              <a:spcBef>
                <a:spcPts val="400"/>
              </a:spcBef>
              <a:buClr>
                <a:srgbClr val="2DA2BF"/>
              </a:buClr>
              <a:buSzPct val="68000"/>
              <a:buFont typeface="Wingdings" panose="05000000000000000000" pitchFamily="2" charset="2"/>
              <a:buChar char="q"/>
            </a:pPr>
            <a:r>
              <a:rPr lang="fa-IR" sz="2700" b="1" dirty="0">
                <a:solidFill>
                  <a:prstClr val="black"/>
                </a:solidFill>
                <a:latin typeface="Lucida Sans Unicode"/>
              </a:rPr>
              <a:t>اسپری ونتیدس جی اف(غیر الکی) </a:t>
            </a:r>
          </a:p>
          <a:p>
            <a:pPr marL="109728" lvl="0" indent="0" algn="r" rtl="1">
              <a:lnSpc>
                <a:spcPct val="100000"/>
              </a:lnSpc>
              <a:spcBef>
                <a:spcPts val="400"/>
              </a:spcBef>
              <a:buClr>
                <a:srgbClr val="2DA2BF"/>
              </a:buClr>
              <a:buSzPct val="68000"/>
              <a:buNone/>
            </a:pPr>
            <a:endParaRPr lang="fa-IR" sz="2700" b="1" dirty="0">
              <a:solidFill>
                <a:prstClr val="black"/>
              </a:solidFill>
              <a:latin typeface="Lucida Sans Unicode"/>
            </a:endParaRPr>
          </a:p>
          <a:p>
            <a:pPr marL="566928" lvl="0" indent="-457200" algn="r" rtl="1">
              <a:lnSpc>
                <a:spcPct val="100000"/>
              </a:lnSpc>
              <a:spcBef>
                <a:spcPts val="400"/>
              </a:spcBef>
              <a:buClr>
                <a:srgbClr val="2DA2BF"/>
              </a:buClr>
              <a:buSzPct val="68000"/>
              <a:buFont typeface="Wingdings" panose="05000000000000000000" pitchFamily="2" charset="2"/>
              <a:buChar char="q"/>
            </a:pPr>
            <a:r>
              <a:rPr lang="fa-IR" sz="2700" b="1" dirty="0">
                <a:solidFill>
                  <a:prstClr val="black"/>
                </a:solidFill>
                <a:latin typeface="Lucida Sans Unicode"/>
              </a:rPr>
              <a:t> اسپری ونتیسپت آ اف</a:t>
            </a:r>
            <a:endParaRPr lang="en-US" sz="2700" dirty="0">
              <a:solidFill>
                <a:prstClr val="black"/>
              </a:solidFill>
              <a:latin typeface="Lucida Sans Unicode"/>
            </a:endParaRPr>
          </a:p>
          <a:p>
            <a:endParaRPr lang="fa-IR" dirty="0"/>
          </a:p>
        </p:txBody>
      </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18</a:t>
            </a:fld>
            <a:endParaRPr lang="en-US" sz="1400">
              <a:solidFill>
                <a:prstClr val="white"/>
              </a:solidFill>
            </a:endParaRPr>
          </a:p>
        </p:txBody>
      </p:sp>
      <p:pic>
        <p:nvPicPr>
          <p:cNvPr id="4" name="Picture 3"/>
          <p:cNvPicPr>
            <a:picLocks noChangeAspect="1"/>
          </p:cNvPicPr>
          <p:nvPr/>
        </p:nvPicPr>
        <p:blipFill>
          <a:blip r:embed="rId3"/>
          <a:stretch>
            <a:fillRect/>
          </a:stretch>
        </p:blipFill>
        <p:spPr>
          <a:xfrm>
            <a:off x="9930441" y="213743"/>
            <a:ext cx="1256045" cy="1049716"/>
          </a:xfrm>
          <a:prstGeom prst="rect">
            <a:avLst/>
          </a:prstGeom>
        </p:spPr>
      </p:pic>
      <p:pic>
        <p:nvPicPr>
          <p:cNvPr id="5" name="Picture 4"/>
          <p:cNvPicPr>
            <a:picLocks noChangeAspect="1"/>
          </p:cNvPicPr>
          <p:nvPr/>
        </p:nvPicPr>
        <p:blipFill>
          <a:blip r:embed="rId4"/>
          <a:stretch>
            <a:fillRect/>
          </a:stretch>
        </p:blipFill>
        <p:spPr>
          <a:xfrm>
            <a:off x="5163401" y="1620211"/>
            <a:ext cx="1534859" cy="1302670"/>
          </a:xfrm>
          <a:prstGeom prst="rect">
            <a:avLst/>
          </a:prstGeom>
        </p:spPr>
      </p:pic>
      <p:pic>
        <p:nvPicPr>
          <p:cNvPr id="19" name="Picture 18"/>
          <p:cNvPicPr>
            <a:picLocks noChangeAspect="1"/>
          </p:cNvPicPr>
          <p:nvPr/>
        </p:nvPicPr>
        <p:blipFill>
          <a:blip r:embed="rId5"/>
          <a:stretch>
            <a:fillRect/>
          </a:stretch>
        </p:blipFill>
        <p:spPr>
          <a:xfrm>
            <a:off x="5163401" y="4423160"/>
            <a:ext cx="1888586" cy="1414472"/>
          </a:xfrm>
          <a:prstGeom prst="rect">
            <a:avLst/>
          </a:prstGeom>
        </p:spPr>
      </p:pic>
      <p:pic>
        <p:nvPicPr>
          <p:cNvPr id="21" name="Picture 20"/>
          <p:cNvPicPr>
            <a:picLocks noChangeAspect="1"/>
          </p:cNvPicPr>
          <p:nvPr/>
        </p:nvPicPr>
        <p:blipFill>
          <a:blip r:embed="rId6"/>
          <a:stretch>
            <a:fillRect/>
          </a:stretch>
        </p:blipFill>
        <p:spPr>
          <a:xfrm>
            <a:off x="5349802" y="3083936"/>
            <a:ext cx="1336107" cy="1329102"/>
          </a:xfrm>
          <a:prstGeom prst="rect">
            <a:avLst/>
          </a:prstGeom>
        </p:spPr>
      </p:pic>
    </p:spTree>
    <p:extLst>
      <p:ext uri="{BB962C8B-B14F-4D97-AF65-F5344CB8AC3E}">
        <p14:creationId xmlns:p14="http://schemas.microsoft.com/office/powerpoint/2010/main" val="3366266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1109" y="393510"/>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1428753" y="499461"/>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a:xfrm>
            <a:off x="838200" y="365126"/>
            <a:ext cx="10515600" cy="444964"/>
          </a:xfrm>
        </p:spPr>
        <p:txBody>
          <a:bodyPr>
            <a:normAutofit fontScale="90000"/>
          </a:bodyPr>
          <a:lstStyle/>
          <a:p>
            <a:pPr algn="ctr"/>
            <a:r>
              <a:rPr lang="fa-IR" sz="4100" b="1" dirty="0">
                <a:solidFill>
                  <a:srgbClr val="C00000"/>
                </a:solidFill>
                <a:effectLst>
                  <a:outerShdw blurRad="31750" dist="25400" dir="5400000" algn="tl" rotWithShape="0">
                    <a:srgbClr val="000000">
                      <a:alpha val="25000"/>
                    </a:srgbClr>
                  </a:outerShdw>
                </a:effectLst>
                <a:latin typeface="Lucida Sans Unicode"/>
                <a:cs typeface="Arial" panose="020B0604020202020204" pitchFamily="34" charset="0"/>
              </a:rPr>
              <a:t>غلظت های موردنیاز</a:t>
            </a:r>
            <a:endParaRPr lang="fa-IR" dirty="0"/>
          </a:p>
        </p:txBody>
      </p:sp>
      <p:pic>
        <p:nvPicPr>
          <p:cNvPr id="4" name="Content Placeholder 3"/>
          <p:cNvPicPr>
            <a:picLocks noGrp="1" noChangeAspect="1"/>
          </p:cNvPicPr>
          <p:nvPr>
            <p:ph idx="1"/>
          </p:nvPr>
        </p:nvPicPr>
        <p:blipFill>
          <a:blip r:embed="rId3"/>
          <a:stretch>
            <a:fillRect/>
          </a:stretch>
        </p:blipFill>
        <p:spPr>
          <a:xfrm>
            <a:off x="1740880" y="1468253"/>
            <a:ext cx="9300791" cy="40875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19</a:t>
            </a:fld>
            <a:endParaRPr lang="en-US" sz="1400">
              <a:solidFill>
                <a:prstClr val="white"/>
              </a:solidFill>
            </a:endParaRPr>
          </a:p>
        </p:txBody>
      </p:sp>
    </p:spTree>
    <p:extLst>
      <p:ext uri="{BB962C8B-B14F-4D97-AF65-F5344CB8AC3E}">
        <p14:creationId xmlns:p14="http://schemas.microsoft.com/office/powerpoint/2010/main" val="42460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950976" y="3147158"/>
            <a:ext cx="10058400"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1099706" y="6309360"/>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1615724" y="5835976"/>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1370428" y="6056360"/>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p:cNvSpPr txBox="1"/>
          <p:nvPr/>
        </p:nvSpPr>
        <p:spPr>
          <a:xfrm>
            <a:off x="1308061" y="468311"/>
            <a:ext cx="8809148" cy="2800767"/>
          </a:xfrm>
          <a:prstGeom prst="rect">
            <a:avLst/>
          </a:prstGeom>
          <a:noFill/>
        </p:spPr>
        <p:txBody>
          <a:bodyPr wrap="square" rtlCol="0">
            <a:spAutoFit/>
          </a:bodyPr>
          <a:lstStyle/>
          <a:p>
            <a:pPr algn="ctr" rtl="1">
              <a:lnSpc>
                <a:spcPct val="200000"/>
              </a:lnSpc>
            </a:pPr>
            <a:r>
              <a:rPr lang="fa-IR" sz="4400" b="1" dirty="0">
                <a:solidFill>
                  <a:srgbClr val="002060"/>
                </a:solidFill>
                <a:latin typeface="IranNastaliq" panose="02020505000000020003" pitchFamily="18" charset="0"/>
                <a:cs typeface="IranNastaliq" panose="02020505000000020003" pitchFamily="18" charset="0"/>
              </a:rPr>
              <a:t>راهنمای  استفاده از  مواد  گندزدا   و  ضدعفونی کننده</a:t>
            </a:r>
          </a:p>
          <a:p>
            <a:pPr algn="ctr" rtl="1">
              <a:lnSpc>
                <a:spcPct val="200000"/>
              </a:lnSpc>
            </a:pPr>
            <a:r>
              <a:rPr lang="fa-IR" sz="4400" b="1" dirty="0">
                <a:solidFill>
                  <a:srgbClr val="002060"/>
                </a:solidFill>
                <a:latin typeface="IranNastaliq" panose="02020505000000020003" pitchFamily="18" charset="0"/>
                <a:cs typeface="IranNastaliq" panose="02020505000000020003" pitchFamily="18" charset="0"/>
              </a:rPr>
              <a:t>شهریور  ماه 1402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955" y="3498176"/>
            <a:ext cx="9302496" cy="2886440"/>
          </a:xfrm>
          <a:prstGeom prst="rect">
            <a:avLst/>
          </a:prstGeom>
        </p:spPr>
      </p:pic>
    </p:spTree>
    <p:extLst>
      <p:ext uri="{BB962C8B-B14F-4D97-AF65-F5344CB8AC3E}">
        <p14:creationId xmlns:p14="http://schemas.microsoft.com/office/powerpoint/2010/main" val="3615586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1613" y="452284"/>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1133476" y="1154763"/>
            <a:ext cx="9925047" cy="307119"/>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3" name="Content Placeholder 12"/>
          <p:cNvSpPr>
            <a:spLocks noGrp="1"/>
          </p:cNvSpPr>
          <p:nvPr>
            <p:ph idx="1"/>
          </p:nvPr>
        </p:nvSpPr>
        <p:spPr/>
        <p:txBody>
          <a:bodyPr/>
          <a:lstStyle/>
          <a:p>
            <a:pPr marL="365760" lvl="0" indent="-256032" algn="r" rtl="1">
              <a:lnSpc>
                <a:spcPct val="100000"/>
              </a:lnSpc>
              <a:spcBef>
                <a:spcPts val="400"/>
              </a:spcBef>
              <a:buClr>
                <a:srgbClr val="2DA2BF"/>
              </a:buClr>
              <a:buSzPct val="68000"/>
              <a:buFont typeface="Wingdings" pitchFamily="2" charset="2"/>
              <a:buChar char="v"/>
            </a:pPr>
            <a:r>
              <a:rPr lang="fa-IR" sz="2700" dirty="0">
                <a:solidFill>
                  <a:prstClr val="black"/>
                </a:solidFill>
                <a:latin typeface="Lucida Sans Unicode"/>
                <a:cs typeface="B Koodak" panose="00000700000000000000" pitchFamily="2" charset="-78"/>
              </a:rPr>
              <a:t>دکونکس 54 اسپورساید-ویوی ساید: جهت گندزدایی سطح بالاواستریل کردن ابزار وتجهیزات پزشکی دارد.</a:t>
            </a:r>
            <a:endParaRPr lang="en-US" sz="2700" dirty="0">
              <a:solidFill>
                <a:prstClr val="black"/>
              </a:solidFill>
              <a:latin typeface="Lucida Sans Unicode"/>
              <a:cs typeface="B Koodak" panose="00000700000000000000" pitchFamily="2" charset="-78"/>
            </a:endParaRPr>
          </a:p>
          <a:p>
            <a:pPr marL="365760" lvl="0" indent="-256032" algn="r" rtl="1">
              <a:lnSpc>
                <a:spcPct val="100000"/>
              </a:lnSpc>
              <a:spcBef>
                <a:spcPts val="400"/>
              </a:spcBef>
              <a:buClr>
                <a:srgbClr val="2DA2BF"/>
              </a:buClr>
              <a:buSzPct val="68000"/>
              <a:buFont typeface="Wingdings" pitchFamily="2" charset="2"/>
              <a:buChar char="v"/>
            </a:pPr>
            <a:r>
              <a:rPr lang="fa-IR" sz="2700" dirty="0">
                <a:solidFill>
                  <a:prstClr val="black"/>
                </a:solidFill>
                <a:latin typeface="Lucida Sans Unicode"/>
                <a:cs typeface="B Koodak" panose="00000700000000000000" pitchFamily="2" charset="-78"/>
              </a:rPr>
              <a:t>روش صحیح استفاده:</a:t>
            </a:r>
            <a:endParaRPr lang="en-US" sz="2700" dirty="0">
              <a:solidFill>
                <a:prstClr val="black"/>
              </a:solidFill>
              <a:latin typeface="Lucida Sans Unicode"/>
              <a:cs typeface="B Koodak" panose="00000700000000000000" pitchFamily="2" charset="-78"/>
            </a:endParaRPr>
          </a:p>
          <a:p>
            <a:pPr marL="365760" lvl="0" indent="-256032" algn="just" rtl="1">
              <a:lnSpc>
                <a:spcPct val="100000"/>
              </a:lnSpc>
              <a:spcBef>
                <a:spcPts val="400"/>
              </a:spcBef>
              <a:buClr>
                <a:srgbClr val="2DA2BF"/>
              </a:buClr>
              <a:buSzPct val="68000"/>
              <a:buNone/>
            </a:pPr>
            <a:r>
              <a:rPr lang="fa-IR" sz="2700" dirty="0">
                <a:solidFill>
                  <a:prstClr val="black"/>
                </a:solidFill>
                <a:latin typeface="Lucida Sans Unicode"/>
                <a:cs typeface="B Koodak" panose="00000700000000000000" pitchFamily="2" charset="-78"/>
              </a:rPr>
              <a:t>ابتدا ابزار را با آب 20الی 30 درجه سانتی گراد با ماده دترجنت شستشو داده وبعد از شستشو به مدت 60 دقیقه در محلول غوطه ور کرده سپس خارج نموده و آبکشی انجام شود.</a:t>
            </a:r>
            <a:endParaRPr lang="en-US" sz="2700" dirty="0">
              <a:solidFill>
                <a:prstClr val="black"/>
              </a:solidFill>
              <a:latin typeface="Lucida Sans Unicode"/>
              <a:cs typeface="B Koodak" panose="00000700000000000000" pitchFamily="2" charset="-78"/>
            </a:endParaRPr>
          </a:p>
          <a:p>
            <a:endParaRPr lang="fa-IR" dirty="0"/>
          </a:p>
        </p:txBody>
      </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20</a:t>
            </a:fld>
            <a:endParaRPr lang="en-US" sz="1400">
              <a:solidFill>
                <a:prstClr val="white"/>
              </a:solidFill>
            </a:endParaRPr>
          </a:p>
        </p:txBody>
      </p:sp>
      <p:sp>
        <p:nvSpPr>
          <p:cNvPr id="19" name="Title 1"/>
          <p:cNvSpPr txBox="1">
            <a:spLocks/>
          </p:cNvSpPr>
          <p:nvPr/>
        </p:nvSpPr>
        <p:spPr>
          <a:xfrm>
            <a:off x="491613" y="444949"/>
            <a:ext cx="10644188" cy="932989"/>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fa-IR" sz="3200" dirty="0">
                <a:solidFill>
                  <a:srgbClr val="C00000"/>
                </a:solidFill>
                <a:cs typeface="B Titr" pitchFamily="2" charset="-78"/>
              </a:rPr>
              <a:t>ضدعفونی کنندها استریل کردن گندزدایی سطح بالای ابزار ووسایل پزشکی</a:t>
            </a:r>
            <a:endParaRPr lang="en-US" sz="3200" dirty="0">
              <a:solidFill>
                <a:srgbClr val="C00000"/>
              </a:solidFill>
              <a:cs typeface="B Titr" pitchFamily="2" charset="-78"/>
            </a:endParaRPr>
          </a:p>
        </p:txBody>
      </p:sp>
      <p:pic>
        <p:nvPicPr>
          <p:cNvPr id="5" name="Picture 4"/>
          <p:cNvPicPr>
            <a:picLocks noChangeAspect="1"/>
          </p:cNvPicPr>
          <p:nvPr/>
        </p:nvPicPr>
        <p:blipFill>
          <a:blip r:embed="rId3"/>
          <a:stretch>
            <a:fillRect/>
          </a:stretch>
        </p:blipFill>
        <p:spPr>
          <a:xfrm>
            <a:off x="1055957" y="4084319"/>
            <a:ext cx="1906699" cy="1700045"/>
          </a:xfrm>
          <a:prstGeom prst="rect">
            <a:avLst/>
          </a:prstGeom>
        </p:spPr>
      </p:pic>
    </p:spTree>
    <p:extLst>
      <p:ext uri="{BB962C8B-B14F-4D97-AF65-F5344CB8AC3E}">
        <p14:creationId xmlns:p14="http://schemas.microsoft.com/office/powerpoint/2010/main" val="319235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6385" y="452284"/>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pic>
        <p:nvPicPr>
          <p:cNvPr id="4" name="Content Placeholder 3"/>
          <p:cNvPicPr>
            <a:picLocks noGrp="1" noChangeAspect="1"/>
          </p:cNvPicPr>
          <p:nvPr>
            <p:ph idx="1"/>
          </p:nvPr>
        </p:nvPicPr>
        <p:blipFill>
          <a:blip r:embed="rId3"/>
          <a:stretch>
            <a:fillRect/>
          </a:stretch>
        </p:blipFill>
        <p:spPr>
          <a:xfrm>
            <a:off x="1988661" y="2061591"/>
            <a:ext cx="8094123" cy="297370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21</a:t>
            </a:fld>
            <a:endParaRPr lang="en-US" sz="1400">
              <a:solidFill>
                <a:prstClr val="white"/>
              </a:solidFill>
            </a:endParaRPr>
          </a:p>
        </p:txBody>
      </p:sp>
      <p:grpSp>
        <p:nvGrpSpPr>
          <p:cNvPr id="19" name="Group 18"/>
          <p:cNvGrpSpPr/>
          <p:nvPr/>
        </p:nvGrpSpPr>
        <p:grpSpPr>
          <a:xfrm>
            <a:off x="1428753" y="793191"/>
            <a:ext cx="9925047" cy="762377"/>
            <a:chOff x="1204904" y="525463"/>
            <a:chExt cx="9925047" cy="762377"/>
          </a:xfrm>
        </p:grpSpPr>
        <p:sp>
          <p:nvSpPr>
            <p:cNvPr id="20" name="TextBox 19"/>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21" name="Straight Connector 20"/>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2" name="Title 1"/>
          <p:cNvSpPr txBox="1">
            <a:spLocks/>
          </p:cNvSpPr>
          <p:nvPr/>
        </p:nvSpPr>
        <p:spPr>
          <a:xfrm>
            <a:off x="457200" y="274638"/>
            <a:ext cx="10896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a:solidFill>
                  <a:srgbClr val="C00000"/>
                </a:solidFill>
                <a:cs typeface="B Titr" pitchFamily="2" charset="-78"/>
              </a:rPr>
              <a:t>غلظت های موردنیاز</a:t>
            </a:r>
            <a:endParaRPr lang="en-US" dirty="0">
              <a:solidFill>
                <a:srgbClr val="C00000"/>
              </a:solidFill>
              <a:cs typeface="B Titr" pitchFamily="2" charset="-78"/>
            </a:endParaRPr>
          </a:p>
        </p:txBody>
      </p:sp>
    </p:spTree>
    <p:extLst>
      <p:ext uri="{BB962C8B-B14F-4D97-AF65-F5344CB8AC3E}">
        <p14:creationId xmlns:p14="http://schemas.microsoft.com/office/powerpoint/2010/main" val="3489678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1109" y="736455"/>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1382831" y="1000476"/>
            <a:ext cx="9970969" cy="488995"/>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3" name="Content Placeholder 12"/>
          <p:cNvSpPr>
            <a:spLocks noGrp="1"/>
          </p:cNvSpPr>
          <p:nvPr>
            <p:ph idx="1"/>
          </p:nvPr>
        </p:nvSpPr>
        <p:spPr/>
        <p:txBody>
          <a:bodyPr/>
          <a:lstStyle/>
          <a:p>
            <a:pPr marL="365760" lvl="0" indent="-256032" algn="r" rtl="1">
              <a:lnSpc>
                <a:spcPct val="100000"/>
              </a:lnSpc>
              <a:spcBef>
                <a:spcPts val="400"/>
              </a:spcBef>
              <a:buClr>
                <a:srgbClr val="2DA2BF"/>
              </a:buClr>
              <a:buSzPct val="68000"/>
              <a:buFont typeface="Wingdings" pitchFamily="2" charset="2"/>
              <a:buChar char="v"/>
            </a:pPr>
            <a:r>
              <a:rPr lang="fa-IR" sz="2700" b="1" dirty="0">
                <a:solidFill>
                  <a:prstClr val="black"/>
                </a:solidFill>
                <a:latin typeface="Lucida Sans Unicode"/>
                <a:cs typeface="B Koodak" panose="00000700000000000000" pitchFamily="2" charset="-78"/>
              </a:rPr>
              <a:t>وایتکس (هیپوکلریت سدیم)</a:t>
            </a:r>
            <a:r>
              <a:rPr lang="fa-IR" sz="2700" dirty="0">
                <a:solidFill>
                  <a:prstClr val="black"/>
                </a:solidFill>
                <a:latin typeface="Lucida Sans Unicode"/>
                <a:cs typeface="B Koodak" panose="00000700000000000000" pitchFamily="2" charset="-78"/>
              </a:rPr>
              <a:t>:ضدعفونی وپاک کننده تمام سطوح بزرگ محوطه های بیمارستان(کف،دیوارهاو....)</a:t>
            </a:r>
          </a:p>
          <a:p>
            <a:pPr marL="109728" lvl="0" indent="0" algn="r" rtl="1">
              <a:lnSpc>
                <a:spcPct val="100000"/>
              </a:lnSpc>
              <a:spcBef>
                <a:spcPts val="400"/>
              </a:spcBef>
              <a:buClr>
                <a:srgbClr val="2DA2BF"/>
              </a:buClr>
              <a:buSzPct val="68000"/>
              <a:buNone/>
            </a:pPr>
            <a:endParaRPr lang="en-US" sz="2700" dirty="0">
              <a:solidFill>
                <a:prstClr val="black"/>
              </a:solidFill>
              <a:latin typeface="Lucida Sans Unicode"/>
              <a:cs typeface="B Koodak" panose="00000700000000000000" pitchFamily="2" charset="-78"/>
            </a:endParaRPr>
          </a:p>
          <a:p>
            <a:pPr marL="365760" lvl="0" indent="-256032" algn="r" rtl="1">
              <a:lnSpc>
                <a:spcPct val="100000"/>
              </a:lnSpc>
              <a:spcBef>
                <a:spcPts val="400"/>
              </a:spcBef>
              <a:buClr>
                <a:srgbClr val="2DA2BF"/>
              </a:buClr>
              <a:buSzPct val="68000"/>
              <a:buFont typeface="Wingdings" pitchFamily="2" charset="2"/>
              <a:buChar char="v"/>
            </a:pPr>
            <a:r>
              <a:rPr lang="fa-IR" sz="2700" b="1" dirty="0">
                <a:solidFill>
                  <a:prstClr val="black"/>
                </a:solidFill>
                <a:latin typeface="Lucida Sans Unicode"/>
                <a:cs typeface="B Koodak" panose="00000700000000000000" pitchFamily="2" charset="-78"/>
              </a:rPr>
              <a:t>سایاسپت اچ پی:</a:t>
            </a:r>
            <a:r>
              <a:rPr lang="fa-IR" sz="2700" dirty="0">
                <a:solidFill>
                  <a:prstClr val="black"/>
                </a:solidFill>
                <a:latin typeface="Lucida Sans Unicode"/>
                <a:cs typeface="B Koodak" panose="00000700000000000000" pitchFamily="2" charset="-78"/>
              </a:rPr>
              <a:t> ضدعفونی وپاک کننده تمام سطوح کوچک وبزرگ</a:t>
            </a:r>
          </a:p>
          <a:p>
            <a:pPr marL="109728" lvl="0" indent="0" algn="r" rtl="1">
              <a:lnSpc>
                <a:spcPct val="100000"/>
              </a:lnSpc>
              <a:spcBef>
                <a:spcPts val="400"/>
              </a:spcBef>
              <a:buClr>
                <a:srgbClr val="2DA2BF"/>
              </a:buClr>
              <a:buSzPct val="68000"/>
              <a:buNone/>
            </a:pPr>
            <a:endParaRPr lang="fa-IR" sz="2700" dirty="0">
              <a:solidFill>
                <a:prstClr val="black"/>
              </a:solidFill>
              <a:latin typeface="Lucida Sans Unicode"/>
              <a:cs typeface="B Koodak" panose="00000700000000000000" pitchFamily="2" charset="-78"/>
            </a:endParaRPr>
          </a:p>
          <a:p>
            <a:pPr marL="109728" lvl="0" indent="0" algn="r" rtl="1">
              <a:lnSpc>
                <a:spcPct val="100000"/>
              </a:lnSpc>
              <a:spcBef>
                <a:spcPts val="400"/>
              </a:spcBef>
              <a:buClr>
                <a:srgbClr val="2DA2BF"/>
              </a:buClr>
              <a:buSzPct val="68000"/>
              <a:buNone/>
            </a:pPr>
            <a:endParaRPr lang="fa-IR" sz="2700" dirty="0">
              <a:solidFill>
                <a:prstClr val="black"/>
              </a:solidFill>
              <a:latin typeface="Lucida Sans Unicode"/>
              <a:cs typeface="B Koodak" panose="00000700000000000000" pitchFamily="2" charset="-78"/>
            </a:endParaRPr>
          </a:p>
          <a:p>
            <a:pPr marL="365760" lvl="0" indent="-256032" algn="r" rtl="1">
              <a:lnSpc>
                <a:spcPct val="100000"/>
              </a:lnSpc>
              <a:spcBef>
                <a:spcPts val="400"/>
              </a:spcBef>
              <a:buClr>
                <a:srgbClr val="2DA2BF"/>
              </a:buClr>
              <a:buSzPct val="68000"/>
              <a:buFont typeface="Wingdings" pitchFamily="2" charset="2"/>
              <a:buChar char="v"/>
            </a:pPr>
            <a:r>
              <a:rPr lang="fa-IR" sz="2700" dirty="0">
                <a:solidFill>
                  <a:prstClr val="black"/>
                </a:solidFill>
                <a:latin typeface="Lucida Sans Unicode"/>
                <a:cs typeface="B Koodak" panose="00000700000000000000" pitchFamily="2" charset="-78"/>
              </a:rPr>
              <a:t>ونتیسپت اف: ضدعفونی وپاک کننده تمام سطوح کوچک وبزرگ</a:t>
            </a:r>
            <a:endParaRPr lang="en-US" sz="2700" dirty="0">
              <a:solidFill>
                <a:prstClr val="black"/>
              </a:solidFill>
              <a:latin typeface="Lucida Sans Unicode"/>
              <a:cs typeface="B Koodak" panose="00000700000000000000" pitchFamily="2" charset="-78"/>
            </a:endParaRPr>
          </a:p>
          <a:p>
            <a:pPr marL="0" indent="0">
              <a:buNone/>
            </a:pPr>
            <a:endParaRPr lang="fa-IR" dirty="0"/>
          </a:p>
        </p:txBody>
      </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22</a:t>
            </a:fld>
            <a:endParaRPr lang="en-US" sz="1400">
              <a:solidFill>
                <a:prstClr val="white"/>
              </a:solidFill>
            </a:endParaRPr>
          </a:p>
        </p:txBody>
      </p:sp>
      <p:pic>
        <p:nvPicPr>
          <p:cNvPr id="15" name="Picture 14"/>
          <p:cNvPicPr>
            <a:picLocks noChangeAspect="1"/>
          </p:cNvPicPr>
          <p:nvPr/>
        </p:nvPicPr>
        <p:blipFill>
          <a:blip r:embed="rId3"/>
          <a:stretch>
            <a:fillRect/>
          </a:stretch>
        </p:blipFill>
        <p:spPr>
          <a:xfrm>
            <a:off x="2643188" y="524231"/>
            <a:ext cx="10705504" cy="926672"/>
          </a:xfrm>
          <a:prstGeom prst="rect">
            <a:avLst/>
          </a:prstGeom>
        </p:spPr>
      </p:pic>
      <p:pic>
        <p:nvPicPr>
          <p:cNvPr id="19" name="Picture 18"/>
          <p:cNvPicPr/>
          <p:nvPr/>
        </p:nvPicPr>
        <p:blipFill>
          <a:blip r:embed="rId4"/>
          <a:stretch>
            <a:fillRect/>
          </a:stretch>
        </p:blipFill>
        <p:spPr>
          <a:xfrm>
            <a:off x="1929536" y="2304630"/>
            <a:ext cx="904448" cy="942385"/>
          </a:xfrm>
          <a:prstGeom prst="rect">
            <a:avLst/>
          </a:prstGeom>
          <a:solidFill>
            <a:srgbClr val="FFFFFF">
              <a:shade val="85000"/>
            </a:srgbClr>
          </a:solidFill>
          <a:ln w="88900" cap="sq">
            <a:solidFill>
              <a:srgbClr val="F79646">
                <a:lumMod val="20000"/>
                <a:lumOff val="80000"/>
              </a:srgb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5"/>
          <a:stretch>
            <a:fillRect/>
          </a:stretch>
        </p:blipFill>
        <p:spPr>
          <a:xfrm>
            <a:off x="1737048" y="4832535"/>
            <a:ext cx="1419052" cy="1427516"/>
          </a:xfrm>
          <a:prstGeom prst="rect">
            <a:avLst/>
          </a:prstGeom>
        </p:spPr>
      </p:pic>
      <p:pic>
        <p:nvPicPr>
          <p:cNvPr id="5" name="Picture 4"/>
          <p:cNvPicPr>
            <a:picLocks noChangeAspect="1"/>
          </p:cNvPicPr>
          <p:nvPr/>
        </p:nvPicPr>
        <p:blipFill>
          <a:blip r:embed="rId6"/>
          <a:stretch>
            <a:fillRect/>
          </a:stretch>
        </p:blipFill>
        <p:spPr>
          <a:xfrm>
            <a:off x="1607421" y="3320677"/>
            <a:ext cx="1548679" cy="1385549"/>
          </a:xfrm>
          <a:prstGeom prst="rect">
            <a:avLst/>
          </a:prstGeom>
        </p:spPr>
      </p:pic>
      <p:pic>
        <p:nvPicPr>
          <p:cNvPr id="12" name="Picture 11"/>
          <p:cNvPicPr>
            <a:picLocks noChangeAspect="1"/>
          </p:cNvPicPr>
          <p:nvPr/>
        </p:nvPicPr>
        <p:blipFill>
          <a:blip r:embed="rId7"/>
          <a:stretch>
            <a:fillRect/>
          </a:stretch>
        </p:blipFill>
        <p:spPr>
          <a:xfrm>
            <a:off x="1417435" y="4825070"/>
            <a:ext cx="1928650" cy="1461311"/>
          </a:xfrm>
          <a:prstGeom prst="rect">
            <a:avLst/>
          </a:prstGeom>
        </p:spPr>
      </p:pic>
    </p:spTree>
    <p:extLst>
      <p:ext uri="{BB962C8B-B14F-4D97-AF65-F5344CB8AC3E}">
        <p14:creationId xmlns:p14="http://schemas.microsoft.com/office/powerpoint/2010/main" val="717632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1613" y="452284"/>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1328369" y="687814"/>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5" name="Content Placeholder 4"/>
          <p:cNvPicPr>
            <a:picLocks noGrp="1" noChangeAspect="1"/>
          </p:cNvPicPr>
          <p:nvPr>
            <p:ph idx="1"/>
          </p:nvPr>
        </p:nvPicPr>
        <p:blipFill>
          <a:blip r:embed="rId3"/>
          <a:stretch>
            <a:fillRect/>
          </a:stretch>
        </p:blipFill>
        <p:spPr>
          <a:xfrm>
            <a:off x="1947312" y="1943100"/>
            <a:ext cx="8297375" cy="316776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23</a:t>
            </a:fld>
            <a:endParaRPr lang="en-US" sz="1400">
              <a:solidFill>
                <a:prstClr val="white"/>
              </a:solidFill>
            </a:endParaRPr>
          </a:p>
        </p:txBody>
      </p:sp>
      <p:sp>
        <p:nvSpPr>
          <p:cNvPr id="20" name="Title 1"/>
          <p:cNvSpPr txBox="1">
            <a:spLocks/>
          </p:cNvSpPr>
          <p:nvPr/>
        </p:nvSpPr>
        <p:spPr>
          <a:xfrm>
            <a:off x="457200" y="274638"/>
            <a:ext cx="10796216"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fa-IR">
                <a:solidFill>
                  <a:srgbClr val="C00000"/>
                </a:solidFill>
                <a:cs typeface="B Titr" pitchFamily="2" charset="-78"/>
              </a:rPr>
              <a:t>غلظت های موردنیاز</a:t>
            </a:r>
            <a:endParaRPr lang="en-US" dirty="0">
              <a:solidFill>
                <a:srgbClr val="C00000"/>
              </a:solidFill>
              <a:cs typeface="B Titr" pitchFamily="2" charset="-78"/>
            </a:endParaRPr>
          </a:p>
        </p:txBody>
      </p:sp>
    </p:spTree>
    <p:extLst>
      <p:ext uri="{BB962C8B-B14F-4D97-AF65-F5344CB8AC3E}">
        <p14:creationId xmlns:p14="http://schemas.microsoft.com/office/powerpoint/2010/main" val="3519182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1613" y="452284"/>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1302304" y="1039734"/>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a:xfrm>
            <a:off x="838200" y="1518230"/>
            <a:ext cx="10515600" cy="172458"/>
          </a:xfrm>
        </p:spPr>
        <p:txBody>
          <a:bodyPr>
            <a:normAutofit fontScale="90000"/>
          </a:bodyPr>
          <a:lstStyle/>
          <a:p>
            <a:pPr algn="r"/>
            <a:r>
              <a:rPr lang="fa-IR" sz="3600" dirty="0">
                <a:solidFill>
                  <a:srgbClr val="FF0000"/>
                </a:solidFill>
                <a:latin typeface="Century Gothic"/>
                <a:cs typeface="B Zar" pitchFamily="2" charset="-78"/>
              </a:rPr>
              <a:t>اگر خون و مایعات آلوده بدن کمتر  از 30 سی سی در محیط باشدلکه زدایی به طریقه ذیل انجام می گردد</a:t>
            </a:r>
            <a:r>
              <a:rPr lang="fa-IR" sz="3600" dirty="0">
                <a:solidFill>
                  <a:srgbClr val="94C600"/>
                </a:solidFill>
                <a:latin typeface="Century Gothic"/>
                <a:cs typeface="Tahoma" panose="020B0604030504040204" pitchFamily="34" charset="0"/>
              </a:rPr>
              <a:t>: </a:t>
            </a:r>
            <a:br>
              <a:rPr lang="fa-IR" sz="3600" dirty="0">
                <a:solidFill>
                  <a:srgbClr val="94C600"/>
                </a:solidFill>
                <a:latin typeface="Century Gothic"/>
                <a:cs typeface="Tahoma" panose="020B0604030504040204" pitchFamily="34" charset="0"/>
              </a:rPr>
            </a:br>
            <a:endParaRPr lang="fa-IR" dirty="0"/>
          </a:p>
        </p:txBody>
      </p:sp>
      <p:sp>
        <p:nvSpPr>
          <p:cNvPr id="13" name="Content Placeholder 12"/>
          <p:cNvSpPr>
            <a:spLocks noGrp="1"/>
          </p:cNvSpPr>
          <p:nvPr>
            <p:ph idx="1"/>
          </p:nvPr>
        </p:nvSpPr>
        <p:spPr/>
        <p:txBody>
          <a:bodyPr/>
          <a:lstStyle/>
          <a:p>
            <a:pPr marL="0" lvl="0" indent="0" algn="r">
              <a:lnSpc>
                <a:spcPct val="115000"/>
              </a:lnSpc>
              <a:spcAft>
                <a:spcPts val="1000"/>
              </a:spcAft>
              <a:buNone/>
            </a:pPr>
            <a:r>
              <a:rPr lang="ar-SA" dirty="0">
                <a:latin typeface="Arial"/>
                <a:ea typeface="Calibri"/>
                <a:cs typeface="B Zar"/>
              </a:rPr>
              <a:t>پاکسازی و جمع آوری خون و مایعات بدن  با استفاده از حوله و یا تنظیف یکبار مصرف و دفع در سطل زباله عفونی </a:t>
            </a:r>
            <a:endParaRPr lang="en-US" dirty="0">
              <a:ea typeface="Calibri"/>
              <a:cs typeface="Arial"/>
            </a:endParaRPr>
          </a:p>
          <a:p>
            <a:pPr marL="0" lvl="0" indent="0" algn="r">
              <a:lnSpc>
                <a:spcPct val="115000"/>
              </a:lnSpc>
              <a:spcAft>
                <a:spcPts val="1000"/>
              </a:spcAft>
              <a:buNone/>
            </a:pPr>
            <a:r>
              <a:rPr lang="ar-SA" dirty="0">
                <a:latin typeface="Arial"/>
                <a:ea typeface="Calibri"/>
                <a:cs typeface="B Zar"/>
              </a:rPr>
              <a:t>نظافت محل مورد نظر با آب و مواد شوینده </a:t>
            </a:r>
            <a:endParaRPr lang="en-US" dirty="0">
              <a:ea typeface="Calibri"/>
              <a:cs typeface="Arial"/>
            </a:endParaRPr>
          </a:p>
          <a:p>
            <a:pPr marL="0" lvl="0" indent="0" algn="r">
              <a:lnSpc>
                <a:spcPct val="115000"/>
              </a:lnSpc>
              <a:spcAft>
                <a:spcPts val="1000"/>
              </a:spcAft>
              <a:buNone/>
            </a:pPr>
            <a:r>
              <a:rPr lang="ar-SA" dirty="0">
                <a:latin typeface="Arial"/>
                <a:ea typeface="Calibri"/>
                <a:cs typeface="B Zar"/>
              </a:rPr>
              <a:t>گندزدایی سطح مورد نظر با محلول وایتکس و یا سایر مواد گندزدای موجود در بیمارستان (اگر سطح آلوده شده صاف باشد با محلول وایتکس 2% و اگر دارای خلل و فرج باشد با رقت 10%)</a:t>
            </a:r>
            <a:endParaRPr lang="en-US" dirty="0">
              <a:ea typeface="Calibri"/>
              <a:cs typeface="Arial"/>
            </a:endParaRPr>
          </a:p>
          <a:p>
            <a:endParaRPr lang="fa-IR" dirty="0"/>
          </a:p>
        </p:txBody>
      </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24</a:t>
            </a:fld>
            <a:endParaRPr lang="en-US" sz="1400">
              <a:solidFill>
                <a:prstClr val="white"/>
              </a:solidFill>
            </a:endParaRPr>
          </a:p>
        </p:txBody>
      </p:sp>
      <p:pic>
        <p:nvPicPr>
          <p:cNvPr id="19" name="Picture 18"/>
          <p:cNvPicPr/>
          <p:nvPr/>
        </p:nvPicPr>
        <p:blipFill rotWithShape="1">
          <a:blip r:embed="rId3"/>
          <a:srcRect r="-14" b="4167"/>
          <a:stretch/>
        </p:blipFill>
        <p:spPr bwMode="auto">
          <a:xfrm>
            <a:off x="318116" y="4410514"/>
            <a:ext cx="1527810" cy="1597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0665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1613" y="452284"/>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1428753" y="475003"/>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a:xfrm>
            <a:off x="838200" y="1151938"/>
            <a:ext cx="10515600" cy="172458"/>
          </a:xfrm>
        </p:spPr>
        <p:txBody>
          <a:bodyPr>
            <a:normAutofit fontScale="90000"/>
          </a:bodyPr>
          <a:lstStyle/>
          <a:p>
            <a:pPr algn="r"/>
            <a:br>
              <a:rPr lang="fa-IR" sz="3600" dirty="0">
                <a:solidFill>
                  <a:srgbClr val="94C600"/>
                </a:solidFill>
                <a:latin typeface="Century Gothic"/>
                <a:cs typeface="Tahoma" panose="020B0604030504040204" pitchFamily="34" charset="0"/>
              </a:rPr>
            </a:br>
            <a:endParaRPr lang="fa-IR" dirty="0"/>
          </a:p>
        </p:txBody>
      </p:sp>
      <p:sp>
        <p:nvSpPr>
          <p:cNvPr id="13" name="Content Placeholder 12"/>
          <p:cNvSpPr>
            <a:spLocks noGrp="1"/>
          </p:cNvSpPr>
          <p:nvPr>
            <p:ph idx="1"/>
          </p:nvPr>
        </p:nvSpPr>
        <p:spPr>
          <a:xfrm>
            <a:off x="838200" y="1497670"/>
            <a:ext cx="10487046" cy="4679293"/>
          </a:xfrm>
        </p:spPr>
        <p:txBody>
          <a:bodyPr/>
          <a:lstStyle/>
          <a:p>
            <a:pPr marL="0" indent="0" algn="r">
              <a:buNone/>
            </a:pPr>
            <a:r>
              <a:rPr lang="fa-IR" sz="2400" b="1" dirty="0">
                <a:solidFill>
                  <a:prstClr val="black"/>
                </a:solidFill>
                <a:latin typeface="Calibri" panose="020F0502020204030204" pitchFamily="34" charset="0"/>
                <a:ea typeface="Calibri" panose="020F0502020204030204" pitchFamily="34" charset="0"/>
                <a:cs typeface="B Nazanin" panose="00000400000000000000" pitchFamily="2" charset="-78"/>
              </a:rPr>
              <a:t>-سطوحی که طی مراحل درمان مکرر با دستکش تماس پیدا می‌کند و لازم است بین دو بیمار، پاکسازی و با محلول ضد عفونی وگندزدایی  سطوح، گندزدایی شوند.</a:t>
            </a:r>
            <a:r>
              <a:rPr lang="en-US" sz="2400" b="1" dirty="0">
                <a:solidFill>
                  <a:prstClr val="black"/>
                </a:solidFill>
                <a:latin typeface="Calibri" panose="020F0502020204030204" pitchFamily="34" charset="0"/>
                <a:ea typeface="Calibri" panose="020F0502020204030204" pitchFamily="34" charset="0"/>
                <a:cs typeface="B Nazanin" panose="00000400000000000000" pitchFamily="2" charset="-78"/>
              </a:rPr>
              <a:t>.</a:t>
            </a:r>
          </a:p>
          <a:p>
            <a:pPr marL="0" indent="0" algn="r">
              <a:lnSpc>
                <a:spcPct val="115000"/>
              </a:lnSpc>
              <a:spcAft>
                <a:spcPts val="1000"/>
              </a:spcAft>
              <a:buNone/>
            </a:pPr>
            <a:r>
              <a:rPr lang="fa-IR" sz="2400" b="1" dirty="0">
                <a:solidFill>
                  <a:prstClr val="black"/>
                </a:solidFill>
                <a:latin typeface="Calibri" panose="020F0502020204030204" pitchFamily="34" charset="0"/>
                <a:ea typeface="Calibri" panose="020F0502020204030204" pitchFamily="34" charset="0"/>
                <a:cs typeface="B Nazanin" panose="00000400000000000000" pitchFamily="2" charset="-78"/>
              </a:rPr>
              <a:t>-سطوحی که قرار است ضد عفونی شوند بهتر است ابتدا تمیز شوند زیرا مواد آلی موجود در خون و بزاق ممکن است باعث غیر فعال شدن ضد عفونی کننده شوند</a:t>
            </a:r>
            <a:r>
              <a:rPr lang="fa-IR" sz="2400" dirty="0">
                <a:latin typeface="Calibri" panose="020F0502020204030204" pitchFamily="34" charset="0"/>
                <a:ea typeface="Times New Roman" panose="02020603050405020304" pitchFamily="18" charset="0"/>
                <a:cs typeface="Times New Roman" panose="02020603050405020304" pitchFamily="18" charset="0"/>
              </a:rPr>
              <a:t>.</a:t>
            </a:r>
          </a:p>
          <a:p>
            <a:pPr marL="0" indent="0" algn="r">
              <a:lnSpc>
                <a:spcPct val="115000"/>
              </a:lnSpc>
              <a:spcAft>
                <a:spcPts val="1000"/>
              </a:spcAft>
              <a:buNone/>
            </a:pPr>
            <a:r>
              <a:rPr lang="fa-IR" sz="2400" b="1" dirty="0">
                <a:solidFill>
                  <a:prstClr val="black"/>
                </a:solidFill>
                <a:latin typeface="Calibri" panose="020F0502020204030204" pitchFamily="34" charset="0"/>
                <a:ea typeface="Calibri" panose="020F0502020204030204" pitchFamily="34" charset="0"/>
                <a:cs typeface="B Nazanin" panose="00000400000000000000" pitchFamily="2" charset="-78"/>
              </a:rPr>
              <a:t> پرسنل درمانی </a:t>
            </a:r>
            <a:r>
              <a:rPr lang="en-US" sz="2400" b="1" dirty="0">
                <a:solidFill>
                  <a:prstClr val="black"/>
                </a:solidFill>
                <a:latin typeface="Calibri" panose="020F0502020204030204" pitchFamily="34" charset="0"/>
                <a:ea typeface="Calibri" panose="020F0502020204030204" pitchFamily="34" charset="0"/>
                <a:cs typeface="B Nazanin" panose="00000400000000000000" pitchFamily="2" charset="-78"/>
              </a:rPr>
              <a:t>B</a:t>
            </a:r>
            <a:r>
              <a:rPr lang="fa-IR" sz="2400" b="1" dirty="0">
                <a:solidFill>
                  <a:prstClr val="black"/>
                </a:solidFill>
                <a:latin typeface="Calibri" panose="020F0502020204030204" pitchFamily="34" charset="0"/>
                <a:ea typeface="Calibri" panose="020F0502020204030204" pitchFamily="34" charset="0"/>
                <a:cs typeface="B Nazanin" panose="00000400000000000000" pitchFamily="2" charset="-78"/>
              </a:rPr>
              <a:t> -</a:t>
            </a:r>
            <a:r>
              <a:rPr lang="fa-IR" sz="2400" b="1" dirty="0">
                <a:latin typeface="Calibri" panose="020F0502020204030204" pitchFamily="34" charset="0"/>
                <a:ea typeface="Calibri" panose="020F0502020204030204" pitchFamily="34" charset="0"/>
                <a:cs typeface="B Nazanin" panose="00000400000000000000" pitchFamily="2" charset="-78"/>
              </a:rPr>
              <a:t>انجام آزمایشات تیتر آنتی بادی هپاتیت</a:t>
            </a:r>
            <a:endParaRPr lang="fa-IR" sz="2400" dirty="0">
              <a:ea typeface="Times New Roman" panose="02020603050405020304" pitchFamily="18" charset="0"/>
              <a:cs typeface="Times New Roman" panose="02020603050405020304" pitchFamily="18" charset="0"/>
            </a:endParaRPr>
          </a:p>
          <a:p>
            <a:pPr marL="0" indent="0" algn="r">
              <a:lnSpc>
                <a:spcPct val="115000"/>
              </a:lnSpc>
              <a:spcAft>
                <a:spcPts val="1000"/>
              </a:spcAft>
              <a:buNone/>
            </a:pPr>
            <a:r>
              <a:rPr lang="en-US"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indent="0" algn="r">
              <a:buNone/>
            </a:pPr>
            <a:endParaRPr lang="fa-IR" dirty="0"/>
          </a:p>
        </p:txBody>
      </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25</a:t>
            </a:fld>
            <a:endParaRPr lang="en-US" sz="1400">
              <a:solidFill>
                <a:prstClr val="white"/>
              </a:solidFill>
            </a:endParaRPr>
          </a:p>
        </p:txBody>
      </p:sp>
      <p:sp>
        <p:nvSpPr>
          <p:cNvPr id="4" name="Rectangle 3"/>
          <p:cNvSpPr/>
          <p:nvPr/>
        </p:nvSpPr>
        <p:spPr>
          <a:xfrm>
            <a:off x="4406768" y="452285"/>
            <a:ext cx="4560809" cy="587853"/>
          </a:xfrm>
          <a:prstGeom prst="rect">
            <a:avLst/>
          </a:prstGeom>
        </p:spPr>
        <p:txBody>
          <a:bodyPr wrap="square">
            <a:spAutoFit/>
          </a:bodyPr>
          <a:lstStyle/>
          <a:p>
            <a:pPr>
              <a:lnSpc>
                <a:spcPct val="115000"/>
              </a:lnSpc>
              <a:spcAft>
                <a:spcPts val="1000"/>
              </a:spcAft>
            </a:pPr>
            <a:r>
              <a:rPr lang="fa-IR" sz="2800" dirty="0">
                <a:solidFill>
                  <a:srgbClr val="FF0000"/>
                </a:solidFill>
                <a:latin typeface="inherit"/>
                <a:ea typeface="Times New Roman" panose="02020603050405020304" pitchFamily="18" charset="0"/>
                <a:cs typeface="Times New Roman" panose="02020603050405020304" pitchFamily="18" charset="0"/>
              </a:rPr>
              <a:t>تمیز کردن و ضد عفونی کردن سطوح</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3"/>
          <a:stretch>
            <a:fillRect/>
          </a:stretch>
        </p:blipFill>
        <p:spPr>
          <a:xfrm>
            <a:off x="936544" y="4279392"/>
            <a:ext cx="1916384" cy="1666673"/>
          </a:xfrm>
          <a:prstGeom prst="rect">
            <a:avLst/>
          </a:prstGeom>
        </p:spPr>
      </p:pic>
    </p:spTree>
    <p:extLst>
      <p:ext uri="{BB962C8B-B14F-4D97-AF65-F5344CB8AC3E}">
        <p14:creationId xmlns:p14="http://schemas.microsoft.com/office/powerpoint/2010/main" val="1567041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1613" y="452284"/>
            <a:ext cx="11149782" cy="6269191"/>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grpSp>
        <p:nvGrpSpPr>
          <p:cNvPr id="16" name="Group 15"/>
          <p:cNvGrpSpPr/>
          <p:nvPr/>
        </p:nvGrpSpPr>
        <p:grpSpPr>
          <a:xfrm>
            <a:off x="1399722" y="136525"/>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a:xfrm>
            <a:off x="838200" y="1518230"/>
            <a:ext cx="10515600" cy="172458"/>
          </a:xfrm>
        </p:spPr>
        <p:txBody>
          <a:bodyPr>
            <a:normAutofit fontScale="90000"/>
          </a:bodyPr>
          <a:lstStyle/>
          <a:p>
            <a:pPr algn="r"/>
            <a:r>
              <a:rPr lang="fa-IR" sz="3200" dirty="0">
                <a:solidFill>
                  <a:srgbClr val="FF0000"/>
                </a:solidFill>
                <a:latin typeface="Century Gothic"/>
                <a:cs typeface="B Zar" pitchFamily="2" charset="-78"/>
              </a:rPr>
              <a:t>خون و مایعات آلوده بدن بیشتر از 30 سی سی در محیط باشد لکه زدایی به طریقه ذیل انجام می گردد: </a:t>
            </a:r>
            <a:br>
              <a:rPr lang="fa-IR" sz="3200" dirty="0">
                <a:solidFill>
                  <a:srgbClr val="FF0000"/>
                </a:solidFill>
                <a:latin typeface="Century Gothic"/>
                <a:cs typeface="B Zar" pitchFamily="2" charset="-78"/>
              </a:rPr>
            </a:br>
            <a:endParaRPr lang="fa-IR" dirty="0"/>
          </a:p>
        </p:txBody>
      </p:sp>
      <p:sp>
        <p:nvSpPr>
          <p:cNvPr id="13" name="Content Placeholder 12"/>
          <p:cNvSpPr>
            <a:spLocks noGrp="1"/>
          </p:cNvSpPr>
          <p:nvPr>
            <p:ph idx="1"/>
          </p:nvPr>
        </p:nvSpPr>
        <p:spPr/>
        <p:txBody>
          <a:bodyPr/>
          <a:lstStyle/>
          <a:p>
            <a:pPr marL="342900" lvl="0" indent="-274320" algn="r" rtl="1">
              <a:lnSpc>
                <a:spcPct val="100000"/>
              </a:lnSpc>
              <a:spcBef>
                <a:spcPct val="20000"/>
              </a:spcBef>
              <a:buClr>
                <a:srgbClr val="94C600"/>
              </a:buClr>
              <a:buSzPct val="76000"/>
              <a:buFont typeface="Wingdings 2" pitchFamily="18" charset="2"/>
              <a:buChar char=""/>
            </a:pPr>
            <a:r>
              <a:rPr lang="fa-IR" sz="2400" dirty="0">
                <a:solidFill>
                  <a:srgbClr val="3E3D2D"/>
                </a:solidFill>
                <a:latin typeface="Century Gothic"/>
                <a:cs typeface="B Zar" pitchFamily="2" charset="-78"/>
              </a:rPr>
              <a:t>پوشاندن محل موردنظر با حوله و یا تنظیف یکبار مصرف </a:t>
            </a:r>
          </a:p>
          <a:p>
            <a:pPr marL="342900" lvl="0" indent="-274320" algn="r" rtl="1">
              <a:lnSpc>
                <a:spcPct val="100000"/>
              </a:lnSpc>
              <a:spcBef>
                <a:spcPct val="20000"/>
              </a:spcBef>
              <a:buClr>
                <a:srgbClr val="94C600"/>
              </a:buClr>
              <a:buSzPct val="76000"/>
              <a:buFont typeface="Wingdings 2" pitchFamily="18" charset="2"/>
              <a:buChar char=""/>
            </a:pPr>
            <a:r>
              <a:rPr lang="fa-IR" sz="2400" dirty="0">
                <a:solidFill>
                  <a:srgbClr val="3E3D2D"/>
                </a:solidFill>
                <a:latin typeface="Century Gothic"/>
                <a:cs typeface="B Zar" pitchFamily="2" charset="-78"/>
              </a:rPr>
              <a:t>اضافه کردن محلول وایتکس 10%به مدت حداقل 10 دقیقه</a:t>
            </a:r>
          </a:p>
          <a:p>
            <a:pPr marL="342900" lvl="0" indent="-274320" algn="r" rtl="1">
              <a:lnSpc>
                <a:spcPct val="100000"/>
              </a:lnSpc>
              <a:spcBef>
                <a:spcPct val="20000"/>
              </a:spcBef>
              <a:buClr>
                <a:srgbClr val="94C600"/>
              </a:buClr>
              <a:buSzPct val="76000"/>
              <a:buFont typeface="Wingdings 2" pitchFamily="18" charset="2"/>
              <a:buChar char=""/>
            </a:pPr>
            <a:r>
              <a:rPr lang="fa-IR" sz="2400" dirty="0">
                <a:solidFill>
                  <a:srgbClr val="3E3D2D"/>
                </a:solidFill>
                <a:latin typeface="Century Gothic"/>
                <a:cs typeface="B Zar" pitchFamily="2" charset="-78"/>
              </a:rPr>
              <a:t>جمع آوری حوله یکبار مصرف به صورت دورانی و دفع آن در سطل زباله عفونی </a:t>
            </a:r>
          </a:p>
          <a:p>
            <a:pPr marL="342900" lvl="0" indent="-274320" algn="r" rtl="1">
              <a:lnSpc>
                <a:spcPct val="100000"/>
              </a:lnSpc>
              <a:spcBef>
                <a:spcPct val="20000"/>
              </a:spcBef>
              <a:buClr>
                <a:srgbClr val="94C600"/>
              </a:buClr>
              <a:buSzPct val="76000"/>
              <a:buFont typeface="Wingdings 2" pitchFamily="18" charset="2"/>
              <a:buChar char=""/>
            </a:pPr>
            <a:r>
              <a:rPr lang="fa-IR" sz="2400" dirty="0">
                <a:solidFill>
                  <a:srgbClr val="3E3D2D"/>
                </a:solidFill>
                <a:latin typeface="Century Gothic"/>
                <a:cs typeface="B Zar" pitchFamily="2" charset="-78"/>
              </a:rPr>
              <a:t>نظافت محل مورد نظر با آب و مواد شوینده </a:t>
            </a:r>
          </a:p>
          <a:p>
            <a:pPr marL="342900" lvl="0" indent="-274320" algn="r" rtl="1">
              <a:lnSpc>
                <a:spcPct val="100000"/>
              </a:lnSpc>
              <a:spcBef>
                <a:spcPct val="20000"/>
              </a:spcBef>
              <a:buClr>
                <a:srgbClr val="94C600"/>
              </a:buClr>
              <a:buSzPct val="76000"/>
              <a:buFont typeface="Wingdings 2" pitchFamily="18" charset="2"/>
              <a:buChar char=""/>
            </a:pPr>
            <a:r>
              <a:rPr lang="fa-IR" sz="2400" dirty="0">
                <a:solidFill>
                  <a:srgbClr val="3E3D2D"/>
                </a:solidFill>
                <a:latin typeface="Century Gothic"/>
                <a:cs typeface="B Zar" pitchFamily="2" charset="-78"/>
              </a:rPr>
              <a:t>گندزدایی سطح مورد نظر با محلول وایتکس و یا سایر مواد گندزدای موجود در بیمارستان(محلول 2%)</a:t>
            </a:r>
          </a:p>
          <a:p>
            <a:pPr marL="68580" lvl="0" indent="0" algn="r" rtl="1">
              <a:lnSpc>
                <a:spcPct val="100000"/>
              </a:lnSpc>
              <a:spcBef>
                <a:spcPct val="20000"/>
              </a:spcBef>
              <a:buClr>
                <a:srgbClr val="94C600"/>
              </a:buClr>
              <a:buSzPct val="76000"/>
              <a:buNone/>
            </a:pPr>
            <a:endParaRPr lang="fa-IR" sz="2400" dirty="0">
              <a:solidFill>
                <a:srgbClr val="3E3D2D"/>
              </a:solidFill>
              <a:latin typeface="Century Gothic"/>
              <a:cs typeface="Tahoma" panose="020B0604030504040204" pitchFamily="34" charset="0"/>
            </a:endParaRPr>
          </a:p>
          <a:p>
            <a:endParaRPr lang="fa-IR" dirty="0"/>
          </a:p>
        </p:txBody>
      </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prstClr val="white"/>
                </a:solidFill>
              </a:rPr>
              <a:pPr/>
              <a:t>26</a:t>
            </a:fld>
            <a:endParaRPr lang="en-US" sz="1400">
              <a:solidFill>
                <a:prstClr val="white"/>
              </a:solidFill>
            </a:endParaRPr>
          </a:p>
        </p:txBody>
      </p:sp>
    </p:spTree>
    <p:extLst>
      <p:ext uri="{BB962C8B-B14F-4D97-AF65-F5344CB8AC3E}">
        <p14:creationId xmlns:p14="http://schemas.microsoft.com/office/powerpoint/2010/main" val="497794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AD7415-85C8-49CE-AA0C-638F4FA86160}" type="slidenum">
              <a:rPr lang="en-US" smtClean="0"/>
              <a:pPr/>
              <a:t>27</a:t>
            </a:fld>
            <a:endParaRPr lang="en-US"/>
          </a:p>
        </p:txBody>
      </p:sp>
      <p:sp>
        <p:nvSpPr>
          <p:cNvPr id="3" name="Rectangle 2"/>
          <p:cNvSpPr/>
          <p:nvPr/>
        </p:nvSpPr>
        <p:spPr>
          <a:xfrm>
            <a:off x="5559286" y="1157288"/>
            <a:ext cx="5627827" cy="2800767"/>
          </a:xfrm>
          <a:prstGeom prst="rect">
            <a:avLst/>
          </a:prstGeom>
        </p:spPr>
        <p:txBody>
          <a:bodyPr wrap="square">
            <a:spAutoFit/>
          </a:bodyPr>
          <a:lstStyle/>
          <a:p>
            <a:pPr algn="ctr" rtl="1">
              <a:lnSpc>
                <a:spcPct val="200000"/>
              </a:lnSpc>
            </a:pPr>
            <a:r>
              <a:rPr lang="fa-IR" sz="8800" b="1" dirty="0">
                <a:solidFill>
                  <a:srgbClr val="002060"/>
                </a:solidFill>
                <a:latin typeface="IranNastaliq" panose="02020505000000020003" pitchFamily="18" charset="0"/>
                <a:cs typeface="IranNastaliq" panose="02020505000000020003" pitchFamily="18" charset="0"/>
              </a:rPr>
              <a:t>با تشکر از حسن توجه شما</a:t>
            </a:r>
            <a:endParaRPr lang="en-US" sz="8800" b="1" dirty="0">
              <a:solidFill>
                <a:srgbClr val="002060"/>
              </a:solidFill>
              <a:latin typeface="IranNastaliq" panose="02020505000000020003" pitchFamily="18" charset="0"/>
              <a:cs typeface="IranNastaliq" panose="02020505000000020003" pitchFamily="18" charset="0"/>
            </a:endParaRPr>
          </a:p>
        </p:txBody>
      </p:sp>
      <p:grpSp>
        <p:nvGrpSpPr>
          <p:cNvPr id="4" name="Group 3"/>
          <p:cNvGrpSpPr/>
          <p:nvPr/>
        </p:nvGrpSpPr>
        <p:grpSpPr>
          <a:xfrm>
            <a:off x="-114300" y="-5073"/>
            <a:ext cx="12415838" cy="6863073"/>
            <a:chOff x="-114300" y="-5073"/>
            <a:chExt cx="12415838" cy="6863073"/>
          </a:xfrm>
        </p:grpSpPr>
        <p:grpSp>
          <p:nvGrpSpPr>
            <p:cNvPr id="5" name="Group 4"/>
            <p:cNvGrpSpPr/>
            <p:nvPr/>
          </p:nvGrpSpPr>
          <p:grpSpPr>
            <a:xfrm>
              <a:off x="-114300" y="4839942"/>
              <a:ext cx="12415838" cy="2018058"/>
              <a:chOff x="-114300" y="4839942"/>
              <a:chExt cx="12415838" cy="2018058"/>
            </a:xfrm>
          </p:grpSpPr>
          <p:pic>
            <p:nvPicPr>
              <p:cNvPr id="10" name="Picture 9"/>
              <p:cNvPicPr>
                <a:picLocks noChangeAspect="1"/>
              </p:cNvPicPr>
              <p:nvPr/>
            </p:nvPicPr>
            <p:blipFill>
              <a:blip r:embed="rId2" cstate="print"/>
              <a:stretch>
                <a:fillRect/>
              </a:stretch>
            </p:blipFill>
            <p:spPr>
              <a:xfrm>
                <a:off x="11044238" y="4839942"/>
                <a:ext cx="1147762" cy="1154806"/>
              </a:xfrm>
              <a:prstGeom prst="rect">
                <a:avLst/>
              </a:prstGeom>
            </p:spPr>
          </p:pic>
          <p:sp>
            <p:nvSpPr>
              <p:cNvPr id="11" name="Rectangle 10"/>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45" y="826449"/>
            <a:ext cx="4633561" cy="4297445"/>
          </a:xfrm>
          <a:prstGeom prst="rect">
            <a:avLst/>
          </a:prstGeom>
        </p:spPr>
      </p:pic>
      <p:pic>
        <p:nvPicPr>
          <p:cNvPr id="13" name="Picture 12"/>
          <p:cNvPicPr>
            <a:picLocks noChangeAspect="1"/>
          </p:cNvPicPr>
          <p:nvPr/>
        </p:nvPicPr>
        <p:blipFill>
          <a:blip r:embed="rId4"/>
          <a:stretch>
            <a:fillRect/>
          </a:stretch>
        </p:blipFill>
        <p:spPr>
          <a:xfrm>
            <a:off x="10573444" y="4463758"/>
            <a:ext cx="1560711" cy="1591194"/>
          </a:xfrm>
          <a:prstGeom prst="rect">
            <a:avLst/>
          </a:prstGeom>
        </p:spPr>
      </p:pic>
    </p:spTree>
    <p:extLst>
      <p:ext uri="{BB962C8B-B14F-4D97-AF65-F5344CB8AC3E}">
        <p14:creationId xmlns:p14="http://schemas.microsoft.com/office/powerpoint/2010/main" val="4200927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719003" y="1913897"/>
            <a:ext cx="10058400" cy="0"/>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1099706" y="6309360"/>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1615724" y="5835976"/>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1370428" y="6056360"/>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p:cNvSpPr txBox="1"/>
          <p:nvPr/>
        </p:nvSpPr>
        <p:spPr>
          <a:xfrm>
            <a:off x="2309184" y="69430"/>
            <a:ext cx="7074969" cy="1708160"/>
          </a:xfrm>
          <a:prstGeom prst="rect">
            <a:avLst/>
          </a:prstGeom>
          <a:noFill/>
        </p:spPr>
        <p:txBody>
          <a:bodyPr wrap="square" rtlCol="0">
            <a:spAutoFit/>
          </a:bodyPr>
          <a:lstStyle/>
          <a:p>
            <a:pPr algn="ctr" rtl="1">
              <a:lnSpc>
                <a:spcPct val="200000"/>
              </a:lnSpc>
            </a:pPr>
            <a:r>
              <a:rPr lang="fa-IR" sz="6000" b="1" dirty="0">
                <a:solidFill>
                  <a:srgbClr val="002060"/>
                </a:solidFill>
                <a:latin typeface="IranNastaliq" panose="02020505000000020003" pitchFamily="18" charset="0"/>
                <a:cs typeface="IranNastaliq" panose="02020505000000020003" pitchFamily="18" charset="0"/>
              </a:rPr>
              <a:t>با سپاس از بزرگواران و حاضرین در جلسه</a:t>
            </a:r>
            <a:endParaRPr lang="en-US" sz="6000" b="1" dirty="0">
              <a:solidFill>
                <a:srgbClr val="002060"/>
              </a:solidFill>
              <a:latin typeface="IranNastaliq" panose="02020505000000020003" pitchFamily="18" charset="0"/>
              <a:cs typeface="IranNastaliq" panose="02020505000000020003" pitchFamily="18" charset="0"/>
            </a:endParaRPr>
          </a:p>
        </p:txBody>
      </p:sp>
      <p:pic>
        <p:nvPicPr>
          <p:cNvPr id="1026" name="Picture 2" descr="بیمارستان خورشید از اول شهریور ماه پذیرش بیمار کرونایی ندارد/ بیمارستان  الزهرا با افزایش 150 تخت فعال ش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5218" y="2886258"/>
            <a:ext cx="6271577" cy="362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450593" y="2886258"/>
            <a:ext cx="6606202" cy="3627062"/>
          </a:xfrm>
          <a:prstGeom prst="rect">
            <a:avLst/>
          </a:prstGeom>
        </p:spPr>
      </p:pic>
      <p:pic>
        <p:nvPicPr>
          <p:cNvPr id="5" name="Picture 4"/>
          <p:cNvPicPr>
            <a:picLocks noChangeAspect="1"/>
          </p:cNvPicPr>
          <p:nvPr/>
        </p:nvPicPr>
        <p:blipFill>
          <a:blip r:embed="rId4"/>
          <a:stretch>
            <a:fillRect/>
          </a:stretch>
        </p:blipFill>
        <p:spPr>
          <a:xfrm>
            <a:off x="1451364" y="2675930"/>
            <a:ext cx="9131808" cy="3971742"/>
          </a:xfrm>
          <a:prstGeom prst="rect">
            <a:avLst/>
          </a:prstGeom>
        </p:spPr>
      </p:pic>
      <p:pic>
        <p:nvPicPr>
          <p:cNvPr id="6" name="Picture 5"/>
          <p:cNvPicPr>
            <a:picLocks noChangeAspect="1"/>
          </p:cNvPicPr>
          <p:nvPr/>
        </p:nvPicPr>
        <p:blipFill>
          <a:blip r:embed="rId5"/>
          <a:stretch>
            <a:fillRect/>
          </a:stretch>
        </p:blipFill>
        <p:spPr>
          <a:xfrm>
            <a:off x="891806" y="2050205"/>
            <a:ext cx="10058400" cy="4597467"/>
          </a:xfrm>
          <a:prstGeom prst="rect">
            <a:avLst/>
          </a:prstGeom>
        </p:spPr>
      </p:pic>
    </p:spTree>
    <p:extLst>
      <p:ext uri="{BB962C8B-B14F-4D97-AF65-F5344CB8AC3E}">
        <p14:creationId xmlns:p14="http://schemas.microsoft.com/office/powerpoint/2010/main" val="2488218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2616" y="4676191"/>
            <a:ext cx="1785903" cy="1823561"/>
          </a:xfrm>
          <a:prstGeom prst="rect">
            <a:avLst/>
          </a:prstGeom>
        </p:spPr>
      </p:pic>
      <p:sp>
        <p:nvSpPr>
          <p:cNvPr id="3" name="Slide Number Placeholder 2"/>
          <p:cNvSpPr>
            <a:spLocks noGrp="1"/>
          </p:cNvSpPr>
          <p:nvPr>
            <p:ph type="sldNum" sz="quarter" idx="12"/>
          </p:nvPr>
        </p:nvSpPr>
        <p:spPr/>
        <p:txBody>
          <a:bodyPr/>
          <a:lstStyle/>
          <a:p>
            <a:fld id="{31AD7415-85C8-49CE-AA0C-638F4FA86160}" type="slidenum">
              <a:rPr lang="en-US" sz="1400" smtClean="0">
                <a:solidFill>
                  <a:schemeClr val="bg1"/>
                </a:solidFill>
              </a:rPr>
              <a:pPr/>
              <a:t>4</a:t>
            </a:fld>
            <a:endParaRPr lang="en-US" sz="1400" dirty="0">
              <a:solidFill>
                <a:schemeClr val="bg1"/>
              </a:solidFill>
            </a:endParaRPr>
          </a:p>
        </p:txBody>
      </p:sp>
      <p:pic>
        <p:nvPicPr>
          <p:cNvPr id="4" name="Picture 3"/>
          <p:cNvPicPr>
            <a:picLocks noChangeAspect="1"/>
          </p:cNvPicPr>
          <p:nvPr/>
        </p:nvPicPr>
        <p:blipFill>
          <a:blip r:embed="rId3"/>
          <a:stretch>
            <a:fillRect/>
          </a:stretch>
        </p:blipFill>
        <p:spPr>
          <a:xfrm>
            <a:off x="237795" y="186493"/>
            <a:ext cx="1786283" cy="1822862"/>
          </a:xfrm>
          <a:prstGeom prst="rect">
            <a:avLst/>
          </a:prstGeom>
        </p:spPr>
      </p:pic>
      <p:sp>
        <p:nvSpPr>
          <p:cNvPr id="6" name="Rectangle 5"/>
          <p:cNvSpPr/>
          <p:nvPr/>
        </p:nvSpPr>
        <p:spPr>
          <a:xfrm>
            <a:off x="2133806" y="186493"/>
            <a:ext cx="8068810" cy="6001643"/>
          </a:xfrm>
          <a:prstGeom prst="rect">
            <a:avLst/>
          </a:prstGeom>
        </p:spPr>
        <p:txBody>
          <a:bodyPr wrap="square">
            <a:spAutoFit/>
          </a:bodyPr>
          <a:lstStyle/>
          <a:p>
            <a:pPr algn="ctr" rtl="1">
              <a:lnSpc>
                <a:spcPct val="150000"/>
              </a:lnSpc>
            </a:pPr>
            <a:r>
              <a:rPr lang="fa-IR" sz="4000" dirty="0">
                <a:solidFill>
                  <a:srgbClr val="FF0000"/>
                </a:solidFill>
                <a:cs typeface="B Koodak" panose="00000700000000000000" pitchFamily="2" charset="-78"/>
              </a:rPr>
              <a:t>مقدمه</a:t>
            </a:r>
          </a:p>
          <a:p>
            <a:pPr algn="justLow" rtl="1">
              <a:lnSpc>
                <a:spcPct val="150000"/>
              </a:lnSpc>
            </a:pPr>
            <a:r>
              <a:rPr lang="fa-IR" sz="2400" dirty="0">
                <a:cs typeface="B Koodak" panose="00000700000000000000" pitchFamily="2" charset="-78"/>
              </a:rPr>
              <a:t>میکروبها موجودات زنده بسیار کوچکی هستند که طی هزاران سال عامل اصلی فساد، عفونت و مرگ و میر بوده اند و همواره سلامت انسان ها با خطر مواجه نموده اند.لذا از کهن ترین دوران انسان ها بدون آنکه با میکروارگانیسم ها آشنای داشته باشند، از روشهایی برای نابودی آنها استفاده می کردند.طی سالیان اخیر گسترش عفونت های بیمارستانی و ترس از گرفتاری هایی که میکروب ها ایجاد می کنند سبب شده است که پرسنل بهداشت درمانی با حساسیت زیاد و با بکار بردن وسیع الطیف و گاهی نادرست مواد گندزدا (ضد عفونی کننده)، مقاومت میکروب ها را نسبت به این مواد بالا تر برده و مبارزه با آنها را مشکل تر نمایند.</a:t>
            </a:r>
            <a:endParaRPr lang="en-US" sz="2400" dirty="0">
              <a:cs typeface="B Koodak" panose="00000700000000000000" pitchFamily="2" charset="-78"/>
            </a:endParaRPr>
          </a:p>
        </p:txBody>
      </p:sp>
    </p:spTree>
    <p:extLst>
      <p:ext uri="{BB962C8B-B14F-4D97-AF65-F5344CB8AC3E}">
        <p14:creationId xmlns:p14="http://schemas.microsoft.com/office/powerpoint/2010/main" val="340347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3838" y="-5073"/>
            <a:ext cx="12415838" cy="6863073"/>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 name="Group 15"/>
          <p:cNvGrpSpPr/>
          <p:nvPr/>
        </p:nvGrpSpPr>
        <p:grpSpPr>
          <a:xfrm>
            <a:off x="1182592" y="432525"/>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schemeClr val="bg1"/>
                </a:solidFill>
              </a:rPr>
              <a:pPr/>
              <a:t>5</a:t>
            </a:fld>
            <a:endParaRPr lang="en-US" sz="1400">
              <a:solidFill>
                <a:schemeClr val="bg1"/>
              </a:solidFill>
            </a:endParaRPr>
          </a:p>
        </p:txBody>
      </p:sp>
      <p:sp>
        <p:nvSpPr>
          <p:cNvPr id="5" name="Rectangle 4"/>
          <p:cNvSpPr/>
          <p:nvPr/>
        </p:nvSpPr>
        <p:spPr>
          <a:xfrm>
            <a:off x="959769" y="-131854"/>
            <a:ext cx="10267697" cy="1200329"/>
          </a:xfrm>
          <a:prstGeom prst="rect">
            <a:avLst/>
          </a:prstGeom>
        </p:spPr>
        <p:txBody>
          <a:bodyPr wrap="square">
            <a:spAutoFit/>
          </a:bodyPr>
          <a:lstStyle/>
          <a:p>
            <a:pPr algn="ctr" rtl="1">
              <a:lnSpc>
                <a:spcPct val="200000"/>
              </a:lnSpc>
            </a:pPr>
            <a:r>
              <a:rPr lang="fa-IR" sz="3600" dirty="0">
                <a:solidFill>
                  <a:srgbClr val="FF0000"/>
                </a:solidFill>
                <a:cs typeface="B Koodak" panose="00000700000000000000" pitchFamily="2" charset="-78"/>
              </a:rPr>
              <a:t>تعاریف</a:t>
            </a:r>
            <a:endParaRPr lang="fa-IR" sz="36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546747" y="1616933"/>
            <a:ext cx="11011841" cy="3859518"/>
          </a:xfrm>
          <a:prstGeom prst="rect">
            <a:avLst/>
          </a:prstGeom>
        </p:spPr>
        <p:txBody>
          <a:bodyPr wrap="square">
            <a:spAutoFit/>
          </a:bodyPr>
          <a:lstStyle/>
          <a:p>
            <a:pPr marL="285750" lvl="0" indent="-285750" algn="just" rtl="1">
              <a:lnSpc>
                <a:spcPct val="170000"/>
              </a:lnSpc>
              <a:buFont typeface="Wingdings" panose="05000000000000000000" pitchFamily="2" charset="2"/>
              <a:buChar char="v"/>
            </a:pPr>
            <a:r>
              <a:rPr lang="en-US" sz="1700" dirty="0">
                <a:solidFill>
                  <a:srgbClr val="FF0000"/>
                </a:solidFill>
                <a:latin typeface="Lucida Sans Unicode"/>
                <a:cs typeface="B Koodak" panose="00000700000000000000" pitchFamily="2" charset="-78"/>
              </a:rPr>
              <a:t>Disinfection </a:t>
            </a:r>
            <a:r>
              <a:rPr lang="fa-IR" sz="1700" dirty="0">
                <a:solidFill>
                  <a:prstClr val="black"/>
                </a:solidFill>
                <a:latin typeface="Lucida Sans Unicode"/>
                <a:cs typeface="B Koodak" panose="00000700000000000000" pitchFamily="2" charset="-78"/>
              </a:rPr>
              <a:t>:به</a:t>
            </a:r>
            <a:r>
              <a:rPr lang="fa-IR" dirty="0">
                <a:cs typeface="B Koodak" panose="00000700000000000000" pitchFamily="2" charset="-78"/>
              </a:rPr>
              <a:t> معنای گندزدایی یا ضد عفونی کردن بوده و منظور آن فرایندی است که طی آن با استفاده از روش های فیزیکی یا شیمیایی میکروب ها را از بین می بریم ولی اسپور (هاگ) باکتری ها باقی می ماند.اصطلاح گند زدایی برای کانون های بیجان مثل سطوح و اشیا به کار می رود و اصطلاح ضد عفونی جهت کانون های جان دار مثل پوست به کار می رود.</a:t>
            </a:r>
            <a:endParaRPr lang="en-US" dirty="0">
              <a:cs typeface="B Koodak" panose="00000700000000000000" pitchFamily="2" charset="-78"/>
            </a:endParaRPr>
          </a:p>
          <a:p>
            <a:pPr marL="285750" lvl="0" indent="-285750" algn="just" rtl="1">
              <a:lnSpc>
                <a:spcPct val="170000"/>
              </a:lnSpc>
              <a:buFont typeface="Wingdings" panose="05000000000000000000" pitchFamily="2" charset="2"/>
              <a:buChar char="v"/>
            </a:pPr>
            <a:r>
              <a:rPr lang="en-US" dirty="0">
                <a:solidFill>
                  <a:srgbClr val="FF0000"/>
                </a:solidFill>
                <a:cs typeface="B Koodak" panose="00000700000000000000" pitchFamily="2" charset="-78"/>
              </a:rPr>
              <a:t>Sterilization</a:t>
            </a:r>
            <a:r>
              <a:rPr lang="fa-IR" dirty="0">
                <a:cs typeface="B Koodak" panose="00000700000000000000" pitchFamily="2" charset="-78"/>
              </a:rPr>
              <a:t>: به معنای سترون سازی می باشد منظور از آن فرایندی است که طی آن با استفاده از روش های فیزیکی و یا شیمیایی کلیه اشکال زنده میکروبی از جمله اسپور باکتریها را از بین می بریم.</a:t>
            </a:r>
            <a:endParaRPr lang="en-US" dirty="0">
              <a:cs typeface="B Koodak" panose="00000700000000000000" pitchFamily="2" charset="-78"/>
            </a:endParaRPr>
          </a:p>
          <a:p>
            <a:pPr marL="109728" algn="r" rtl="1">
              <a:lnSpc>
                <a:spcPct val="170000"/>
              </a:lnSpc>
            </a:pPr>
            <a:endParaRPr lang="en-US" dirty="0">
              <a:cs typeface="B Koodak" panose="00000700000000000000" pitchFamily="2" charset="-78"/>
            </a:endParaRPr>
          </a:p>
          <a:p>
            <a:pPr marL="285750" lvl="0" indent="-285750" algn="ctr" rtl="1">
              <a:lnSpc>
                <a:spcPct val="170000"/>
              </a:lnSpc>
              <a:buFont typeface="Wingdings" panose="05000000000000000000" pitchFamily="2" charset="2"/>
              <a:buChar char="v"/>
            </a:pPr>
            <a:r>
              <a:rPr lang="en-US" dirty="0">
                <a:solidFill>
                  <a:srgbClr val="FF0000"/>
                </a:solidFill>
                <a:cs typeface="B Koodak" panose="00000700000000000000" pitchFamily="2" charset="-78"/>
              </a:rPr>
              <a:t>Cleaning</a:t>
            </a:r>
            <a:r>
              <a:rPr lang="fa-IR" dirty="0">
                <a:solidFill>
                  <a:srgbClr val="FF0000"/>
                </a:solidFill>
                <a:cs typeface="B Koodak" panose="00000700000000000000" pitchFamily="2" charset="-78"/>
              </a:rPr>
              <a:t>: </a:t>
            </a:r>
            <a:r>
              <a:rPr lang="fa-IR" dirty="0">
                <a:cs typeface="B Koodak" panose="00000700000000000000" pitchFamily="2" charset="-78"/>
              </a:rPr>
              <a:t>به عمل نظافت (پاک کردن یا تمیز کردن) اجرام قابل رویت از سطوح، شامل گرد و غبار، مواد آلی مثل خون و ترشحات بدن و حجم بسیاری از میکروارگانیسم ها گویند</a:t>
            </a:r>
            <a:endParaRPr lang="en-US" dirty="0">
              <a:cs typeface="B Koodak" panose="00000700000000000000" pitchFamily="2" charset="-78"/>
            </a:endParaRPr>
          </a:p>
        </p:txBody>
      </p:sp>
      <p:pic>
        <p:nvPicPr>
          <p:cNvPr id="12" name="Picture 11"/>
          <p:cNvPicPr>
            <a:picLocks noChangeAspect="1"/>
          </p:cNvPicPr>
          <p:nvPr/>
        </p:nvPicPr>
        <p:blipFill>
          <a:blip r:embed="rId3"/>
          <a:stretch>
            <a:fillRect/>
          </a:stretch>
        </p:blipFill>
        <p:spPr>
          <a:xfrm>
            <a:off x="173629" y="4925568"/>
            <a:ext cx="1240644" cy="1150865"/>
          </a:xfrm>
          <a:prstGeom prst="rect">
            <a:avLst/>
          </a:prstGeom>
        </p:spPr>
      </p:pic>
    </p:spTree>
    <p:extLst>
      <p:ext uri="{BB962C8B-B14F-4D97-AF65-F5344CB8AC3E}">
        <p14:creationId xmlns:p14="http://schemas.microsoft.com/office/powerpoint/2010/main" val="304137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300" y="-5073"/>
            <a:ext cx="12415838" cy="6863073"/>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1115674" y="4487485"/>
                <a:ext cx="1076325"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 name="Group 15"/>
          <p:cNvGrpSpPr/>
          <p:nvPr/>
        </p:nvGrpSpPr>
        <p:grpSpPr>
          <a:xfrm>
            <a:off x="1399722" y="231687"/>
            <a:ext cx="9925047" cy="1097051"/>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schemeClr val="bg1"/>
                </a:solidFill>
              </a:rPr>
              <a:pPr/>
              <a:t>6</a:t>
            </a:fld>
            <a:endParaRPr lang="en-US" sz="1400">
              <a:solidFill>
                <a:schemeClr val="bg1"/>
              </a:solidFill>
            </a:endParaRPr>
          </a:p>
        </p:txBody>
      </p:sp>
      <p:sp>
        <p:nvSpPr>
          <p:cNvPr id="4" name="Rectangle 3"/>
          <p:cNvSpPr/>
          <p:nvPr/>
        </p:nvSpPr>
        <p:spPr>
          <a:xfrm>
            <a:off x="1399722" y="525693"/>
            <a:ext cx="9896493"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3600" b="1" i="0" u="none" strike="noStrike" kern="0" cap="none" spc="0" normalizeH="0" baseline="0" noProof="0" dirty="0">
                <a:ln>
                  <a:noFill/>
                </a:ln>
                <a:solidFill>
                  <a:srgbClr val="C00000"/>
                </a:solidFill>
                <a:effectLst>
                  <a:outerShdw blurRad="31750" dist="25400" dir="5400000" algn="tl" rotWithShape="0">
                    <a:srgbClr val="000000">
                      <a:alpha val="25000"/>
                    </a:srgbClr>
                  </a:outerShdw>
                </a:effectLst>
                <a:uLnTx/>
                <a:uFillTx/>
                <a:latin typeface="Lucida Sans Unicode"/>
                <a:cs typeface="B Titr" pitchFamily="2" charset="-78"/>
              </a:rPr>
              <a:t>محاسن عمل نظافت قبل از گندزدایی به شرح زیر است:</a:t>
            </a:r>
            <a:br>
              <a:rPr kumimoji="0" lang="en-US" sz="3600" b="1" i="0" u="none" strike="noStrike" kern="0" cap="none" spc="0" normalizeH="0" baseline="0" noProof="0" dirty="0">
                <a:ln>
                  <a:noFill/>
                </a:ln>
                <a:solidFill>
                  <a:srgbClr val="C00000"/>
                </a:solidFill>
                <a:effectLst>
                  <a:outerShdw blurRad="31750" dist="25400" dir="5400000" algn="tl" rotWithShape="0">
                    <a:srgbClr val="000000">
                      <a:alpha val="25000"/>
                    </a:srgbClr>
                  </a:outerShdw>
                </a:effectLst>
                <a:uLnTx/>
                <a:uFillTx/>
                <a:latin typeface="Lucida Sans Unicode"/>
                <a:cs typeface="B Titr" pitchFamily="2" charset="-78"/>
              </a:rPr>
            </a:br>
            <a:endParaRPr kumimoji="0" lang="fa-IR" sz="3600" b="1" i="0"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268829" y="1567754"/>
            <a:ext cx="11084971" cy="3859518"/>
          </a:xfrm>
          <a:prstGeom prst="rect">
            <a:avLst/>
          </a:prstGeom>
        </p:spPr>
        <p:txBody>
          <a:bodyPr wrap="square">
            <a:spAutoFit/>
          </a:bodyPr>
          <a:lstStyle/>
          <a:p>
            <a:pPr algn="justLow" rtl="1">
              <a:lnSpc>
                <a:spcPct val="170000"/>
              </a:lnSpc>
              <a:buFont typeface="Wingdings" pitchFamily="2" charset="2"/>
              <a:buChar char="v"/>
            </a:pPr>
            <a:r>
              <a:rPr lang="fa-IR" dirty="0"/>
              <a:t>1- </a:t>
            </a:r>
            <a:r>
              <a:rPr lang="fa-IR" dirty="0">
                <a:cs typeface="B Koodak" panose="00000700000000000000" pitchFamily="2" charset="-78"/>
              </a:rPr>
              <a:t>بوسیله عمل پاک کردن </a:t>
            </a:r>
            <a:r>
              <a:rPr lang="en-US" dirty="0">
                <a:cs typeface="B Koodak" panose="00000700000000000000" pitchFamily="2" charset="-78"/>
              </a:rPr>
              <a:t>cleaning</a:t>
            </a:r>
            <a:r>
              <a:rPr lang="fa-IR" dirty="0">
                <a:cs typeface="B Koodak" panose="00000700000000000000" pitchFamily="2" charset="-78"/>
              </a:rPr>
              <a:t> می توان تا 90 درصد میکروارگانیسم ها و آلودگیهای موجود روی سطوح را برطرف نمود و مابقی طی فرایند های بعدی حذف و نابود خواهد شد.</a:t>
            </a:r>
            <a:endParaRPr lang="en-US" dirty="0">
              <a:cs typeface="B Koodak" panose="00000700000000000000" pitchFamily="2" charset="-78"/>
            </a:endParaRPr>
          </a:p>
          <a:p>
            <a:pPr algn="justLow" rtl="1">
              <a:lnSpc>
                <a:spcPct val="170000"/>
              </a:lnSpc>
              <a:buFont typeface="Wingdings" pitchFamily="2" charset="2"/>
              <a:buChar char="v"/>
            </a:pPr>
            <a:r>
              <a:rPr lang="fa-IR" dirty="0">
                <a:cs typeface="B Koodak" panose="00000700000000000000" pitchFamily="2" charset="-78"/>
              </a:rPr>
              <a:t>2- ترکیبات آلی موجود روی سطوح سبب اختلال در فرایند گندزدایی می شود که طی این عمل از سطوح پاک شده و راندمان کار بالا می رود.</a:t>
            </a:r>
            <a:endParaRPr lang="en-US" dirty="0">
              <a:cs typeface="B Koodak" panose="00000700000000000000" pitchFamily="2" charset="-78"/>
            </a:endParaRPr>
          </a:p>
          <a:p>
            <a:pPr algn="justLow" rtl="1">
              <a:lnSpc>
                <a:spcPct val="170000"/>
              </a:lnSpc>
              <a:buFont typeface="Wingdings" pitchFamily="2" charset="2"/>
              <a:buChar char="v"/>
            </a:pPr>
            <a:r>
              <a:rPr lang="fa-IR" dirty="0">
                <a:cs typeface="B Koodak" panose="00000700000000000000" pitchFamily="2" charset="-78"/>
              </a:rPr>
              <a:t>3- حذف ترکیبات آلی سبب سالم ماندن ابزار، وسائل و تجهیزات گندزدایی شده می گردد و طول عمر آنها و بازدهی شان را افزایش می دهد.</a:t>
            </a:r>
            <a:endParaRPr lang="en-US" dirty="0">
              <a:cs typeface="B Koodak" panose="00000700000000000000" pitchFamily="2" charset="-78"/>
            </a:endParaRPr>
          </a:p>
          <a:p>
            <a:pPr algn="justLow" rtl="1">
              <a:lnSpc>
                <a:spcPct val="170000"/>
              </a:lnSpc>
              <a:buFont typeface="Wingdings" pitchFamily="2" charset="2"/>
              <a:buChar char="v"/>
            </a:pPr>
            <a:r>
              <a:rPr lang="fa-IR" dirty="0">
                <a:cs typeface="B Koodak" panose="00000700000000000000" pitchFamily="2" charset="-78"/>
              </a:rPr>
              <a:t>4- تمیز نشدن صحیح و کامل ابزار و وسائل جراحی سبب می گردد حتی پس از فرایند کامل استریلیزاسیون، ذرات و ترکیباتی بر روی آنها باقی بماند که شامل ترکیبات شیمیایی و مواد آلی و گاهاً مواد سمی مثل اندوتوکسین ها هستند که در مجموع تحت عنوان </a:t>
            </a:r>
            <a:r>
              <a:rPr lang="en-US" dirty="0">
                <a:cs typeface="B Koodak" panose="00000700000000000000" pitchFamily="2" charset="-78"/>
              </a:rPr>
              <a:t>Bio Burden</a:t>
            </a:r>
            <a:r>
              <a:rPr lang="fa-IR" dirty="0">
                <a:cs typeface="B Koodak" panose="00000700000000000000" pitchFamily="2" charset="-78"/>
              </a:rPr>
              <a:t> نامیده می شوند. این ترکیبات پس از استفاده از ابزار کاملا تمیز نشده، وارد بدن و خون شده و سبب ایجاد تب در بیمار می گردد.</a:t>
            </a:r>
            <a:endParaRPr lang="en-US" dirty="0">
              <a:cs typeface="B Koodak" panose="00000700000000000000" pitchFamily="2" charset="-78"/>
            </a:endParaRPr>
          </a:p>
          <a:p>
            <a:pPr algn="justLow" rtl="1">
              <a:lnSpc>
                <a:spcPct val="170000"/>
              </a:lnSpc>
              <a:buFont typeface="Wingdings" pitchFamily="2" charset="2"/>
              <a:buChar char="v"/>
            </a:pPr>
            <a:r>
              <a:rPr lang="fa-IR" dirty="0">
                <a:cs typeface="B Koodak" panose="00000700000000000000" pitchFamily="2" charset="-78"/>
              </a:rPr>
              <a:t>5- بطور خلاصه عمل تمیز کردن صحیح و اصولی سبب </a:t>
            </a:r>
            <a:r>
              <a:rPr lang="fa-IR" u="sng" dirty="0">
                <a:cs typeface="B Koodak" panose="00000700000000000000" pitchFamily="2" charset="-78"/>
              </a:rPr>
              <a:t>بالا رفتن راندمان و کیفیت عمل گندزدایی واستریلیزاسیون  در حداقل زمان </a:t>
            </a:r>
            <a:r>
              <a:rPr lang="fa-IR" dirty="0">
                <a:cs typeface="B Koodak" panose="00000700000000000000" pitchFamily="2" charset="-78"/>
              </a:rPr>
              <a:t>خواهد شد.</a:t>
            </a:r>
          </a:p>
        </p:txBody>
      </p:sp>
    </p:spTree>
    <p:extLst>
      <p:ext uri="{BB962C8B-B14F-4D97-AF65-F5344CB8AC3E}">
        <p14:creationId xmlns:p14="http://schemas.microsoft.com/office/powerpoint/2010/main" val="2266184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073"/>
            <a:ext cx="12192000" cy="6863073"/>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 name="Group 15"/>
          <p:cNvGrpSpPr/>
          <p:nvPr/>
        </p:nvGrpSpPr>
        <p:grpSpPr>
          <a:xfrm>
            <a:off x="1428753" y="780875"/>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schemeClr val="bg1"/>
                </a:solidFill>
              </a:rPr>
              <a:pPr/>
              <a:t>7</a:t>
            </a:fld>
            <a:endParaRPr lang="en-US" sz="1400">
              <a:solidFill>
                <a:schemeClr val="bg1"/>
              </a:solidFill>
            </a:endParaRPr>
          </a:p>
        </p:txBody>
      </p:sp>
      <p:sp>
        <p:nvSpPr>
          <p:cNvPr id="5" name="Rectangle 4"/>
          <p:cNvSpPr/>
          <p:nvPr/>
        </p:nvSpPr>
        <p:spPr>
          <a:xfrm>
            <a:off x="669408" y="1066215"/>
            <a:ext cx="10626807" cy="1323439"/>
          </a:xfrm>
          <a:prstGeom prst="rect">
            <a:avLst/>
          </a:prstGeom>
        </p:spPr>
        <p:txBody>
          <a:bodyPr wrap="square">
            <a:spAutoFit/>
          </a:bodyPr>
          <a:lstStyle/>
          <a:p>
            <a:pPr lvl="0" algn="r" rtl="1">
              <a:lnSpc>
                <a:spcPct val="250000"/>
              </a:lnSpc>
            </a:pPr>
            <a:endParaRPr lang="fa-IR" sz="1600" b="1" dirty="0">
              <a:solidFill>
                <a:prstClr val="black"/>
              </a:solidFill>
              <a:latin typeface="Calibri" panose="020F0502020204030204" pitchFamily="34" charset="0"/>
              <a:ea typeface="Calibri" panose="020F0502020204030204" pitchFamily="34" charset="0"/>
              <a:cs typeface="2  Titr" panose="00000700000000000000" pitchFamily="2" charset="-78"/>
            </a:endParaRPr>
          </a:p>
          <a:p>
            <a:pPr lvl="0" algn="r" rtl="1">
              <a:lnSpc>
                <a:spcPct val="250000"/>
              </a:lnSpc>
            </a:pPr>
            <a:endParaRPr lang="fa-IR" sz="1600" b="1" dirty="0">
              <a:solidFill>
                <a:prstClr val="black"/>
              </a:solidFill>
              <a:latin typeface="Calibri" panose="020F0502020204030204" pitchFamily="34" charset="0"/>
              <a:ea typeface="Calibri" panose="020F0502020204030204" pitchFamily="34" charset="0"/>
              <a:cs typeface="2  Titr" panose="00000700000000000000" pitchFamily="2" charset="-78"/>
            </a:endParaRPr>
          </a:p>
        </p:txBody>
      </p:sp>
      <p:sp>
        <p:nvSpPr>
          <p:cNvPr id="4" name="Rectangle 3"/>
          <p:cNvSpPr/>
          <p:nvPr/>
        </p:nvSpPr>
        <p:spPr>
          <a:xfrm>
            <a:off x="3971925" y="543567"/>
            <a:ext cx="4800600" cy="7232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4100" b="1" i="0" u="none" strike="noStrike" kern="0" cap="none" spc="0" normalizeH="0" baseline="0" noProof="0" dirty="0">
                <a:ln>
                  <a:noFill/>
                </a:ln>
                <a:solidFill>
                  <a:srgbClr val="C00000"/>
                </a:solidFill>
                <a:effectLst>
                  <a:outerShdw blurRad="31750" dist="25400" dir="5400000" algn="tl" rotWithShape="0">
                    <a:srgbClr val="000000">
                      <a:alpha val="25000"/>
                    </a:srgbClr>
                  </a:outerShdw>
                </a:effectLst>
                <a:uLnTx/>
                <a:uFillTx/>
                <a:latin typeface="Lucida Sans Unicode"/>
              </a:rPr>
              <a:t>انتخاب روش گندزدائی</a:t>
            </a:r>
            <a:endParaRPr kumimoji="0" lang="fa-IR" sz="1800" b="0" i="0" u="none" strike="noStrike" kern="0" cap="none" spc="0" normalizeH="0" baseline="0" noProof="0" dirty="0">
              <a:ln>
                <a:noFill/>
              </a:ln>
              <a:solidFill>
                <a:sysClr val="windowText" lastClr="000000"/>
              </a:solidFill>
              <a:effectLst/>
              <a:uLnTx/>
              <a:uFillTx/>
            </a:endParaRPr>
          </a:p>
        </p:txBody>
      </p:sp>
      <p:sp>
        <p:nvSpPr>
          <p:cNvPr id="12" name="Rectangle 11"/>
          <p:cNvSpPr/>
          <p:nvPr/>
        </p:nvSpPr>
        <p:spPr>
          <a:xfrm>
            <a:off x="669409" y="1637135"/>
            <a:ext cx="10655838" cy="2123658"/>
          </a:xfrm>
          <a:prstGeom prst="rect">
            <a:avLst/>
          </a:prstGeom>
        </p:spPr>
        <p:txBody>
          <a:bodyPr wrap="square">
            <a:spAutoFit/>
          </a:bodyPr>
          <a:lstStyle/>
          <a:p>
            <a:pPr marL="365760" lvl="0" indent="-256032" algn="justLow" rtl="1">
              <a:lnSpc>
                <a:spcPct val="150000"/>
              </a:lnSpc>
              <a:spcBef>
                <a:spcPts val="400"/>
              </a:spcBef>
              <a:buClr>
                <a:srgbClr val="2DA2BF"/>
              </a:buClr>
              <a:buSzPct val="68000"/>
              <a:buFont typeface="Wingdings" pitchFamily="2" charset="2"/>
              <a:buChar char="v"/>
            </a:pPr>
            <a:r>
              <a:rPr lang="fa-IR" sz="2200" b="1" dirty="0">
                <a:solidFill>
                  <a:prstClr val="black"/>
                </a:solidFill>
                <a:latin typeface="Lucida Sans Unicode"/>
                <a:cs typeface="B Koodak" panose="00000700000000000000" pitchFamily="2" charset="-78"/>
              </a:rPr>
              <a:t>تصمیم گیری در مورد انتخاب روش استریلیزاسیون و گندزدایی بستگی به اهمیت حیاتی کاربرد اجسام موردنظر دارد</a:t>
            </a:r>
            <a:r>
              <a:rPr lang="en-US" sz="2200" b="1" dirty="0">
                <a:solidFill>
                  <a:prstClr val="black"/>
                </a:solidFill>
                <a:latin typeface="Lucida Sans Unicode"/>
                <a:cs typeface="B Koodak" panose="00000700000000000000" pitchFamily="2" charset="-78"/>
              </a:rPr>
              <a:t>.</a:t>
            </a:r>
            <a:r>
              <a:rPr lang="fa-IR" sz="2200" b="1" dirty="0">
                <a:solidFill>
                  <a:prstClr val="black"/>
                </a:solidFill>
                <a:latin typeface="Lucida Sans Unicode"/>
                <a:cs typeface="B Koodak" panose="00000700000000000000" pitchFamily="2" charset="-78"/>
              </a:rPr>
              <a:t>بدین معنی که گاهی ممکن است بااستفاده ازیک روش ساده شستشو، آلودگی را از سطح یاوسیله وابزار رفع نمودوگاهی لازم است تاحداستریلیزاسیون پیش رفت.در هر صورت ترتیب مراحل 1- رفع آلودگی ظاهری 2- گندزدایی 3- سترون سازی باید رعایت گردد.</a:t>
            </a:r>
            <a:endParaRPr lang="en-US" sz="2200" b="1" dirty="0">
              <a:solidFill>
                <a:prstClr val="black"/>
              </a:solidFill>
              <a:latin typeface="Lucida Sans Unicode"/>
              <a:cs typeface="B Koodak" panose="00000700000000000000" pitchFamily="2" charset="-78"/>
            </a:endParaRPr>
          </a:p>
        </p:txBody>
      </p:sp>
      <p:pic>
        <p:nvPicPr>
          <p:cNvPr id="19" name="Picture 18" descr="C:\Documents and Settings\behbood2\Desktop\aks\question-businessman-touching-chin-question-mark-clipart-picture-male-cartoon-character-35917991.jpg"/>
          <p:cNvPicPr/>
          <p:nvPr/>
        </p:nvPicPr>
        <p:blipFill rotWithShape="1">
          <a:blip r:embed="rId3" cstate="print">
            <a:extLst>
              <a:ext uri="{28A0092B-C50C-407E-A947-70E740481C1C}">
                <a14:useLocalDpi xmlns:a14="http://schemas.microsoft.com/office/drawing/2010/main" val="0"/>
              </a:ext>
            </a:extLst>
          </a:blip>
          <a:srcRect r="13604"/>
          <a:stretch/>
        </p:blipFill>
        <p:spPr bwMode="auto">
          <a:xfrm>
            <a:off x="1428753" y="3633216"/>
            <a:ext cx="2058159" cy="21579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6568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073"/>
            <a:ext cx="12192000" cy="6863073"/>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 name="Group 15"/>
          <p:cNvGrpSpPr/>
          <p:nvPr/>
        </p:nvGrpSpPr>
        <p:grpSpPr>
          <a:xfrm>
            <a:off x="1472146" y="361442"/>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schemeClr val="bg1"/>
                </a:solidFill>
              </a:rPr>
              <a:pPr/>
              <a:t>8</a:t>
            </a:fld>
            <a:endParaRPr lang="en-US" sz="1400">
              <a:solidFill>
                <a:schemeClr val="bg1"/>
              </a:solidFill>
            </a:endParaRPr>
          </a:p>
        </p:txBody>
      </p:sp>
      <p:sp>
        <p:nvSpPr>
          <p:cNvPr id="5" name="Rectangle 4"/>
          <p:cNvSpPr/>
          <p:nvPr/>
        </p:nvSpPr>
        <p:spPr>
          <a:xfrm>
            <a:off x="639193" y="984335"/>
            <a:ext cx="10377995" cy="1846659"/>
          </a:xfrm>
          <a:prstGeom prst="rect">
            <a:avLst/>
          </a:prstGeom>
        </p:spPr>
        <p:txBody>
          <a:bodyPr wrap="square">
            <a:spAutoFit/>
          </a:bodyPr>
          <a:lstStyle/>
          <a:p>
            <a:pPr lvl="0" algn="r" rtl="1">
              <a:lnSpc>
                <a:spcPct val="250000"/>
              </a:lnSpc>
            </a:pPr>
            <a:endParaRPr lang="fa-IR" sz="1600" b="1" dirty="0">
              <a:solidFill>
                <a:prstClr val="black"/>
              </a:solidFill>
              <a:latin typeface="Calibri" panose="020F0502020204030204" pitchFamily="34" charset="0"/>
              <a:ea typeface="Calibri" panose="020F0502020204030204" pitchFamily="34" charset="0"/>
              <a:cs typeface="2  Titr" panose="00000700000000000000" pitchFamily="2" charset="-78"/>
            </a:endParaRPr>
          </a:p>
          <a:p>
            <a:pPr lvl="0" algn="r" rtl="1">
              <a:lnSpc>
                <a:spcPct val="250000"/>
              </a:lnSpc>
            </a:pPr>
            <a:endParaRPr lang="fa-IR" sz="1600" b="1" dirty="0">
              <a:solidFill>
                <a:prstClr val="black"/>
              </a:solidFill>
              <a:latin typeface="Calibri" panose="020F0502020204030204" pitchFamily="34" charset="0"/>
              <a:ea typeface="Calibri" panose="020F0502020204030204" pitchFamily="34" charset="0"/>
              <a:cs typeface="2  Titr" panose="00000700000000000000" pitchFamily="2" charset="-78"/>
            </a:endParaRPr>
          </a:p>
          <a:p>
            <a:pPr lvl="0" algn="r" rtl="1">
              <a:lnSpc>
                <a:spcPct val="250000"/>
              </a:lnSpc>
            </a:pPr>
            <a:endParaRPr lang="fa-IR" sz="1600" b="1" dirty="0">
              <a:solidFill>
                <a:prstClr val="black"/>
              </a:solidFill>
              <a:latin typeface="Calibri" panose="020F0502020204030204" pitchFamily="34" charset="0"/>
              <a:ea typeface="Calibri" panose="020F0502020204030204" pitchFamily="34" charset="0"/>
              <a:cs typeface="2  Titr" panose="00000700000000000000" pitchFamily="2" charset="-78"/>
            </a:endParaRPr>
          </a:p>
        </p:txBody>
      </p:sp>
      <p:pic>
        <p:nvPicPr>
          <p:cNvPr id="12" name="Picture 11"/>
          <p:cNvPicPr>
            <a:picLocks noChangeAspect="1"/>
          </p:cNvPicPr>
          <p:nvPr/>
        </p:nvPicPr>
        <p:blipFill>
          <a:blip r:embed="rId3"/>
          <a:stretch>
            <a:fillRect/>
          </a:stretch>
        </p:blipFill>
        <p:spPr>
          <a:xfrm>
            <a:off x="2070976" y="18040"/>
            <a:ext cx="8212024" cy="1140051"/>
          </a:xfrm>
          <a:prstGeom prst="rect">
            <a:avLst/>
          </a:prstGeom>
        </p:spPr>
      </p:pic>
      <p:graphicFrame>
        <p:nvGraphicFramePr>
          <p:cNvPr id="19" name="Content Placeholder 3"/>
          <p:cNvGraphicFramePr>
            <a:graphicFrameLocks/>
          </p:cNvGraphicFramePr>
          <p:nvPr>
            <p:extLst>
              <p:ext uri="{D42A27DB-BD31-4B8C-83A1-F6EECF244321}">
                <p14:modId xmlns:p14="http://schemas.microsoft.com/office/powerpoint/2010/main" val="2387890572"/>
              </p:ext>
            </p:extLst>
          </p:nvPr>
        </p:nvGraphicFramePr>
        <p:xfrm>
          <a:off x="278685" y="1158089"/>
          <a:ext cx="11645092" cy="4836659"/>
        </p:xfrm>
        <a:graphic>
          <a:graphicData uri="http://schemas.openxmlformats.org/drawingml/2006/table">
            <a:tbl>
              <a:tblPr firstRow="1" bandRow="1"/>
              <a:tblGrid>
                <a:gridCol w="6902403">
                  <a:extLst>
                    <a:ext uri="{9D8B030D-6E8A-4147-A177-3AD203B41FA5}">
                      <a16:colId xmlns:a16="http://schemas.microsoft.com/office/drawing/2014/main" val="20000"/>
                    </a:ext>
                  </a:extLst>
                </a:gridCol>
                <a:gridCol w="1999488">
                  <a:extLst>
                    <a:ext uri="{9D8B030D-6E8A-4147-A177-3AD203B41FA5}">
                      <a16:colId xmlns:a16="http://schemas.microsoft.com/office/drawing/2014/main" val="20001"/>
                    </a:ext>
                  </a:extLst>
                </a:gridCol>
                <a:gridCol w="2743201">
                  <a:extLst>
                    <a:ext uri="{9D8B030D-6E8A-4147-A177-3AD203B41FA5}">
                      <a16:colId xmlns:a16="http://schemas.microsoft.com/office/drawing/2014/main" val="20002"/>
                    </a:ext>
                  </a:extLst>
                </a:gridCol>
              </a:tblGrid>
              <a:tr h="653115">
                <a:tc>
                  <a:txBody>
                    <a:bodyPr/>
                    <a:lstStyle>
                      <a:lvl1pPr marL="0" algn="l" defTabSz="914400" rtl="0" eaLnBrk="1" latinLnBrk="0" hangingPunct="1">
                        <a:defRPr sz="1800" b="1" kern="1200">
                          <a:solidFill>
                            <a:schemeClr val="lt1"/>
                          </a:solidFill>
                          <a:latin typeface="Lucida Sans Unicode"/>
                          <a:ea typeface=""/>
                          <a:cs typeface=""/>
                        </a:defRPr>
                      </a:lvl1pPr>
                      <a:lvl2pPr marL="457200" algn="l" defTabSz="914400" rtl="0" eaLnBrk="1" latinLnBrk="0" hangingPunct="1">
                        <a:defRPr sz="1800" b="1" kern="1200">
                          <a:solidFill>
                            <a:schemeClr val="lt1"/>
                          </a:solidFill>
                          <a:latin typeface="Lucida Sans Unicode"/>
                          <a:ea typeface=""/>
                          <a:cs typeface=""/>
                        </a:defRPr>
                      </a:lvl2pPr>
                      <a:lvl3pPr marL="914400" algn="l" defTabSz="914400" rtl="0" eaLnBrk="1" latinLnBrk="0" hangingPunct="1">
                        <a:defRPr sz="1800" b="1" kern="1200">
                          <a:solidFill>
                            <a:schemeClr val="lt1"/>
                          </a:solidFill>
                          <a:latin typeface="Lucida Sans Unicode"/>
                          <a:ea typeface=""/>
                          <a:cs typeface=""/>
                        </a:defRPr>
                      </a:lvl3pPr>
                      <a:lvl4pPr marL="1371600" algn="l" defTabSz="914400" rtl="0" eaLnBrk="1" latinLnBrk="0" hangingPunct="1">
                        <a:defRPr sz="1800" b="1" kern="1200">
                          <a:solidFill>
                            <a:schemeClr val="lt1"/>
                          </a:solidFill>
                          <a:latin typeface="Lucida Sans Unicode"/>
                          <a:ea typeface=""/>
                          <a:cs typeface=""/>
                        </a:defRPr>
                      </a:lvl4pPr>
                      <a:lvl5pPr marL="1828800" algn="l" defTabSz="914400" rtl="0" eaLnBrk="1" latinLnBrk="0" hangingPunct="1">
                        <a:defRPr sz="1800" b="1" kern="1200">
                          <a:solidFill>
                            <a:schemeClr val="lt1"/>
                          </a:solidFill>
                          <a:latin typeface="Lucida Sans Unicode"/>
                          <a:ea typeface=""/>
                          <a:cs typeface=""/>
                        </a:defRPr>
                      </a:lvl5pPr>
                      <a:lvl6pPr marL="2286000" algn="l" defTabSz="914400" rtl="0" eaLnBrk="1" latinLnBrk="0" hangingPunct="1">
                        <a:defRPr sz="1800" b="1" kern="1200">
                          <a:solidFill>
                            <a:schemeClr val="lt1"/>
                          </a:solidFill>
                          <a:latin typeface="Lucida Sans Unicode"/>
                          <a:ea typeface=""/>
                          <a:cs typeface=""/>
                        </a:defRPr>
                      </a:lvl6pPr>
                      <a:lvl7pPr marL="2743200" algn="l" defTabSz="914400" rtl="0" eaLnBrk="1" latinLnBrk="0" hangingPunct="1">
                        <a:defRPr sz="1800" b="1" kern="1200">
                          <a:solidFill>
                            <a:schemeClr val="lt1"/>
                          </a:solidFill>
                          <a:latin typeface="Lucida Sans Unicode"/>
                          <a:ea typeface=""/>
                          <a:cs typeface=""/>
                        </a:defRPr>
                      </a:lvl7pPr>
                      <a:lvl8pPr marL="3200400" algn="l" defTabSz="914400" rtl="0" eaLnBrk="1" latinLnBrk="0" hangingPunct="1">
                        <a:defRPr sz="1800" b="1" kern="1200">
                          <a:solidFill>
                            <a:schemeClr val="lt1"/>
                          </a:solidFill>
                          <a:latin typeface="Lucida Sans Unicode"/>
                          <a:ea typeface=""/>
                          <a:cs typeface=""/>
                        </a:defRPr>
                      </a:lvl8pPr>
                      <a:lvl9pPr marL="3657600" algn="l" defTabSz="914400" rtl="0" eaLnBrk="1" latinLnBrk="0" hangingPunct="1">
                        <a:defRPr sz="1800" b="1" kern="1200">
                          <a:solidFill>
                            <a:schemeClr val="lt1"/>
                          </a:solidFill>
                          <a:latin typeface="Lucida Sans Unicode"/>
                          <a:ea typeface=""/>
                          <a:cs typeface=""/>
                        </a:defRPr>
                      </a:lvl9pPr>
                    </a:lstStyle>
                    <a:p>
                      <a:pPr algn="ctr" rtl="1">
                        <a:lnSpc>
                          <a:spcPct val="115000"/>
                        </a:lnSpc>
                        <a:spcAft>
                          <a:spcPts val="0"/>
                        </a:spcAft>
                      </a:pPr>
                      <a:r>
                        <a:rPr lang="fa-IR" sz="1400" b="1" dirty="0">
                          <a:solidFill>
                            <a:srgbClr val="002060"/>
                          </a:solidFill>
                          <a:latin typeface="Times New Roman"/>
                          <a:ea typeface="Calibri"/>
                          <a:cs typeface="B Zar"/>
                        </a:rPr>
                        <a:t>نوع کاربرد وسائل</a:t>
                      </a:r>
                      <a:endParaRPr lang="en-US" sz="1100" dirty="0">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2BF"/>
                    </a:solidFill>
                  </a:tcPr>
                </a:tc>
                <a:tc>
                  <a:txBody>
                    <a:bodyPr/>
                    <a:lstStyle>
                      <a:lvl1pPr marL="0" algn="l" defTabSz="914400" rtl="0" eaLnBrk="1" latinLnBrk="0" hangingPunct="1">
                        <a:defRPr sz="1800" b="1" kern="1200">
                          <a:solidFill>
                            <a:schemeClr val="lt1"/>
                          </a:solidFill>
                          <a:latin typeface="Lucida Sans Unicode"/>
                          <a:ea typeface=""/>
                          <a:cs typeface=""/>
                        </a:defRPr>
                      </a:lvl1pPr>
                      <a:lvl2pPr marL="457200" algn="l" defTabSz="914400" rtl="0" eaLnBrk="1" latinLnBrk="0" hangingPunct="1">
                        <a:defRPr sz="1800" b="1" kern="1200">
                          <a:solidFill>
                            <a:schemeClr val="lt1"/>
                          </a:solidFill>
                          <a:latin typeface="Lucida Sans Unicode"/>
                          <a:ea typeface=""/>
                          <a:cs typeface=""/>
                        </a:defRPr>
                      </a:lvl2pPr>
                      <a:lvl3pPr marL="914400" algn="l" defTabSz="914400" rtl="0" eaLnBrk="1" latinLnBrk="0" hangingPunct="1">
                        <a:defRPr sz="1800" b="1" kern="1200">
                          <a:solidFill>
                            <a:schemeClr val="lt1"/>
                          </a:solidFill>
                          <a:latin typeface="Lucida Sans Unicode"/>
                          <a:ea typeface=""/>
                          <a:cs typeface=""/>
                        </a:defRPr>
                      </a:lvl3pPr>
                      <a:lvl4pPr marL="1371600" algn="l" defTabSz="914400" rtl="0" eaLnBrk="1" latinLnBrk="0" hangingPunct="1">
                        <a:defRPr sz="1800" b="1" kern="1200">
                          <a:solidFill>
                            <a:schemeClr val="lt1"/>
                          </a:solidFill>
                          <a:latin typeface="Lucida Sans Unicode"/>
                          <a:ea typeface=""/>
                          <a:cs typeface=""/>
                        </a:defRPr>
                      </a:lvl4pPr>
                      <a:lvl5pPr marL="1828800" algn="l" defTabSz="914400" rtl="0" eaLnBrk="1" latinLnBrk="0" hangingPunct="1">
                        <a:defRPr sz="1800" b="1" kern="1200">
                          <a:solidFill>
                            <a:schemeClr val="lt1"/>
                          </a:solidFill>
                          <a:latin typeface="Lucida Sans Unicode"/>
                          <a:ea typeface=""/>
                          <a:cs typeface=""/>
                        </a:defRPr>
                      </a:lvl5pPr>
                      <a:lvl6pPr marL="2286000" algn="l" defTabSz="914400" rtl="0" eaLnBrk="1" latinLnBrk="0" hangingPunct="1">
                        <a:defRPr sz="1800" b="1" kern="1200">
                          <a:solidFill>
                            <a:schemeClr val="lt1"/>
                          </a:solidFill>
                          <a:latin typeface="Lucida Sans Unicode"/>
                          <a:ea typeface=""/>
                          <a:cs typeface=""/>
                        </a:defRPr>
                      </a:lvl6pPr>
                      <a:lvl7pPr marL="2743200" algn="l" defTabSz="914400" rtl="0" eaLnBrk="1" latinLnBrk="0" hangingPunct="1">
                        <a:defRPr sz="1800" b="1" kern="1200">
                          <a:solidFill>
                            <a:schemeClr val="lt1"/>
                          </a:solidFill>
                          <a:latin typeface="Lucida Sans Unicode"/>
                          <a:ea typeface=""/>
                          <a:cs typeface=""/>
                        </a:defRPr>
                      </a:lvl7pPr>
                      <a:lvl8pPr marL="3200400" algn="l" defTabSz="914400" rtl="0" eaLnBrk="1" latinLnBrk="0" hangingPunct="1">
                        <a:defRPr sz="1800" b="1" kern="1200">
                          <a:solidFill>
                            <a:schemeClr val="lt1"/>
                          </a:solidFill>
                          <a:latin typeface="Lucida Sans Unicode"/>
                          <a:ea typeface=""/>
                          <a:cs typeface=""/>
                        </a:defRPr>
                      </a:lvl8pPr>
                      <a:lvl9pPr marL="3657600" algn="l" defTabSz="914400" rtl="0" eaLnBrk="1" latinLnBrk="0" hangingPunct="1">
                        <a:defRPr sz="1800" b="1" kern="1200">
                          <a:solidFill>
                            <a:schemeClr val="lt1"/>
                          </a:solidFill>
                          <a:latin typeface="Lucida Sans Unicode"/>
                          <a:ea typeface=""/>
                          <a:cs typeface=""/>
                        </a:defRPr>
                      </a:lvl9pPr>
                    </a:lstStyle>
                    <a:p>
                      <a:pPr algn="ctr" rtl="1">
                        <a:lnSpc>
                          <a:spcPct val="115000"/>
                        </a:lnSpc>
                        <a:spcAft>
                          <a:spcPts val="0"/>
                        </a:spcAft>
                      </a:pPr>
                      <a:r>
                        <a:rPr lang="fa-IR" sz="1400" b="1" dirty="0">
                          <a:solidFill>
                            <a:srgbClr val="002060"/>
                          </a:solidFill>
                          <a:latin typeface="Times New Roman"/>
                          <a:ea typeface="Calibri"/>
                          <a:cs typeface="B Zar"/>
                        </a:rPr>
                        <a:t>طبقه بندی</a:t>
                      </a:r>
                      <a:endParaRPr lang="en-US" sz="1100" dirty="0">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2BF"/>
                    </a:solidFill>
                  </a:tcPr>
                </a:tc>
                <a:tc>
                  <a:txBody>
                    <a:bodyPr/>
                    <a:lstStyle>
                      <a:lvl1pPr marL="0" algn="l" defTabSz="914400" rtl="0" eaLnBrk="1" latinLnBrk="0" hangingPunct="1">
                        <a:defRPr sz="1800" b="1" kern="1200">
                          <a:solidFill>
                            <a:schemeClr val="lt1"/>
                          </a:solidFill>
                          <a:latin typeface="Lucida Sans Unicode"/>
                          <a:ea typeface=""/>
                          <a:cs typeface=""/>
                        </a:defRPr>
                      </a:lvl1pPr>
                      <a:lvl2pPr marL="457200" algn="l" defTabSz="914400" rtl="0" eaLnBrk="1" latinLnBrk="0" hangingPunct="1">
                        <a:defRPr sz="1800" b="1" kern="1200">
                          <a:solidFill>
                            <a:schemeClr val="lt1"/>
                          </a:solidFill>
                          <a:latin typeface="Lucida Sans Unicode"/>
                          <a:ea typeface=""/>
                          <a:cs typeface=""/>
                        </a:defRPr>
                      </a:lvl2pPr>
                      <a:lvl3pPr marL="914400" algn="l" defTabSz="914400" rtl="0" eaLnBrk="1" latinLnBrk="0" hangingPunct="1">
                        <a:defRPr sz="1800" b="1" kern="1200">
                          <a:solidFill>
                            <a:schemeClr val="lt1"/>
                          </a:solidFill>
                          <a:latin typeface="Lucida Sans Unicode"/>
                          <a:ea typeface=""/>
                          <a:cs typeface=""/>
                        </a:defRPr>
                      </a:lvl3pPr>
                      <a:lvl4pPr marL="1371600" algn="l" defTabSz="914400" rtl="0" eaLnBrk="1" latinLnBrk="0" hangingPunct="1">
                        <a:defRPr sz="1800" b="1" kern="1200">
                          <a:solidFill>
                            <a:schemeClr val="lt1"/>
                          </a:solidFill>
                          <a:latin typeface="Lucida Sans Unicode"/>
                          <a:ea typeface=""/>
                          <a:cs typeface=""/>
                        </a:defRPr>
                      </a:lvl4pPr>
                      <a:lvl5pPr marL="1828800" algn="l" defTabSz="914400" rtl="0" eaLnBrk="1" latinLnBrk="0" hangingPunct="1">
                        <a:defRPr sz="1800" b="1" kern="1200">
                          <a:solidFill>
                            <a:schemeClr val="lt1"/>
                          </a:solidFill>
                          <a:latin typeface="Lucida Sans Unicode"/>
                          <a:ea typeface=""/>
                          <a:cs typeface=""/>
                        </a:defRPr>
                      </a:lvl5pPr>
                      <a:lvl6pPr marL="2286000" algn="l" defTabSz="914400" rtl="0" eaLnBrk="1" latinLnBrk="0" hangingPunct="1">
                        <a:defRPr sz="1800" b="1" kern="1200">
                          <a:solidFill>
                            <a:schemeClr val="lt1"/>
                          </a:solidFill>
                          <a:latin typeface="Lucida Sans Unicode"/>
                          <a:ea typeface=""/>
                          <a:cs typeface=""/>
                        </a:defRPr>
                      </a:lvl6pPr>
                      <a:lvl7pPr marL="2743200" algn="l" defTabSz="914400" rtl="0" eaLnBrk="1" latinLnBrk="0" hangingPunct="1">
                        <a:defRPr sz="1800" b="1" kern="1200">
                          <a:solidFill>
                            <a:schemeClr val="lt1"/>
                          </a:solidFill>
                          <a:latin typeface="Lucida Sans Unicode"/>
                          <a:ea typeface=""/>
                          <a:cs typeface=""/>
                        </a:defRPr>
                      </a:lvl7pPr>
                      <a:lvl8pPr marL="3200400" algn="l" defTabSz="914400" rtl="0" eaLnBrk="1" latinLnBrk="0" hangingPunct="1">
                        <a:defRPr sz="1800" b="1" kern="1200">
                          <a:solidFill>
                            <a:schemeClr val="lt1"/>
                          </a:solidFill>
                          <a:latin typeface="Lucida Sans Unicode"/>
                          <a:ea typeface=""/>
                          <a:cs typeface=""/>
                        </a:defRPr>
                      </a:lvl8pPr>
                      <a:lvl9pPr marL="3657600" algn="l" defTabSz="914400" rtl="0" eaLnBrk="1" latinLnBrk="0" hangingPunct="1">
                        <a:defRPr sz="1800" b="1" kern="1200">
                          <a:solidFill>
                            <a:schemeClr val="lt1"/>
                          </a:solidFill>
                          <a:latin typeface="Lucida Sans Unicode"/>
                          <a:ea typeface=""/>
                          <a:cs typeface=""/>
                        </a:defRPr>
                      </a:lvl9pPr>
                    </a:lstStyle>
                    <a:p>
                      <a:pPr algn="ctr" rtl="1">
                        <a:lnSpc>
                          <a:spcPct val="115000"/>
                        </a:lnSpc>
                        <a:spcAft>
                          <a:spcPts val="0"/>
                        </a:spcAft>
                      </a:pPr>
                      <a:r>
                        <a:rPr lang="fa-IR" sz="1400" b="1" dirty="0">
                          <a:solidFill>
                            <a:srgbClr val="002060"/>
                          </a:solidFill>
                          <a:latin typeface="Times New Roman"/>
                          <a:ea typeface="Calibri"/>
                          <a:cs typeface="B Zar"/>
                        </a:rPr>
                        <a:t>سطح گندزدایی لازم</a:t>
                      </a:r>
                      <a:endParaRPr lang="en-US" sz="1100" dirty="0">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DA2BF"/>
                    </a:solidFill>
                  </a:tcPr>
                </a:tc>
                <a:extLst>
                  <a:ext uri="{0D108BD9-81ED-4DB2-BD59-A6C34878D82A}">
                    <a16:rowId xmlns:a16="http://schemas.microsoft.com/office/drawing/2014/main" val="10000"/>
                  </a:ext>
                </a:extLst>
              </a:tr>
              <a:tr h="1439386">
                <a:tc>
                  <a:txBody>
                    <a:bodyPr/>
                    <a:lstStyle>
                      <a:lvl1pPr marL="0" algn="l" defTabSz="914400" rtl="0" eaLnBrk="1" latinLnBrk="0" hangingPunct="1">
                        <a:defRPr sz="1800" kern="1200">
                          <a:solidFill>
                            <a:schemeClr val="dk1"/>
                          </a:solidFill>
                          <a:latin typeface="Lucida Sans Unicode"/>
                          <a:ea typeface=""/>
                          <a:cs typeface=""/>
                        </a:defRPr>
                      </a:lvl1pPr>
                      <a:lvl2pPr marL="457200" algn="l" defTabSz="914400" rtl="0" eaLnBrk="1" latinLnBrk="0" hangingPunct="1">
                        <a:defRPr sz="1800" kern="1200">
                          <a:solidFill>
                            <a:schemeClr val="dk1"/>
                          </a:solidFill>
                          <a:latin typeface="Lucida Sans Unicode"/>
                          <a:ea typeface=""/>
                          <a:cs typeface=""/>
                        </a:defRPr>
                      </a:lvl2pPr>
                      <a:lvl3pPr marL="914400" algn="l" defTabSz="914400" rtl="0" eaLnBrk="1" latinLnBrk="0" hangingPunct="1">
                        <a:defRPr sz="1800" kern="1200">
                          <a:solidFill>
                            <a:schemeClr val="dk1"/>
                          </a:solidFill>
                          <a:latin typeface="Lucida Sans Unicode"/>
                          <a:ea typeface=""/>
                          <a:cs typeface=""/>
                        </a:defRPr>
                      </a:lvl3pPr>
                      <a:lvl4pPr marL="1371600" algn="l" defTabSz="914400" rtl="0" eaLnBrk="1" latinLnBrk="0" hangingPunct="1">
                        <a:defRPr sz="1800" kern="1200">
                          <a:solidFill>
                            <a:schemeClr val="dk1"/>
                          </a:solidFill>
                          <a:latin typeface="Lucida Sans Unicode"/>
                          <a:ea typeface=""/>
                          <a:cs typeface=""/>
                        </a:defRPr>
                      </a:lvl4pPr>
                      <a:lvl5pPr marL="1828800" algn="l" defTabSz="914400" rtl="0" eaLnBrk="1" latinLnBrk="0" hangingPunct="1">
                        <a:defRPr sz="1800" kern="1200">
                          <a:solidFill>
                            <a:schemeClr val="dk1"/>
                          </a:solidFill>
                          <a:latin typeface="Lucida Sans Unicode"/>
                          <a:ea typeface=""/>
                          <a:cs typeface=""/>
                        </a:defRPr>
                      </a:lvl5pPr>
                      <a:lvl6pPr marL="2286000" algn="l" defTabSz="914400" rtl="0" eaLnBrk="1" latinLnBrk="0" hangingPunct="1">
                        <a:defRPr sz="1800" kern="1200">
                          <a:solidFill>
                            <a:schemeClr val="dk1"/>
                          </a:solidFill>
                          <a:latin typeface="Lucida Sans Unicode"/>
                          <a:ea typeface=""/>
                          <a:cs typeface=""/>
                        </a:defRPr>
                      </a:lvl6pPr>
                      <a:lvl7pPr marL="2743200" algn="l" defTabSz="914400" rtl="0" eaLnBrk="1" latinLnBrk="0" hangingPunct="1">
                        <a:defRPr sz="1800" kern="1200">
                          <a:solidFill>
                            <a:schemeClr val="dk1"/>
                          </a:solidFill>
                          <a:latin typeface="Lucida Sans Unicode"/>
                          <a:ea typeface=""/>
                          <a:cs typeface=""/>
                        </a:defRPr>
                      </a:lvl7pPr>
                      <a:lvl8pPr marL="3200400" algn="l" defTabSz="914400" rtl="0" eaLnBrk="1" latinLnBrk="0" hangingPunct="1">
                        <a:defRPr sz="1800" kern="1200">
                          <a:solidFill>
                            <a:schemeClr val="dk1"/>
                          </a:solidFill>
                          <a:latin typeface="Lucida Sans Unicode"/>
                          <a:ea typeface=""/>
                          <a:cs typeface=""/>
                        </a:defRPr>
                      </a:lvl8pPr>
                      <a:lvl9pPr marL="3657600" algn="l" defTabSz="914400" rtl="0" eaLnBrk="1" latinLnBrk="0" hangingPunct="1">
                        <a:defRPr sz="1800" kern="1200">
                          <a:solidFill>
                            <a:schemeClr val="dk1"/>
                          </a:solidFill>
                          <a:latin typeface="Lucida Sans Unicode"/>
                          <a:ea typeface=""/>
                          <a:cs typeface=""/>
                        </a:defRPr>
                      </a:lvl9pPr>
                    </a:lstStyle>
                    <a:p>
                      <a:pPr algn="ctr" rtl="1">
                        <a:lnSpc>
                          <a:spcPct val="115000"/>
                        </a:lnSpc>
                        <a:spcAft>
                          <a:spcPts val="0"/>
                        </a:spcAft>
                      </a:pPr>
                      <a:r>
                        <a:rPr lang="fa-IR" sz="1400" b="1" dirty="0">
                          <a:solidFill>
                            <a:srgbClr val="000000"/>
                          </a:solidFill>
                          <a:effectLst/>
                          <a:latin typeface="IRANSans"/>
                          <a:ea typeface="Times New Roman" panose="02020603050405020304" pitchFamily="18" charset="0"/>
                          <a:cs typeface="Times New Roman" panose="02020603050405020304" pitchFamily="18" charset="0"/>
                        </a:rPr>
                        <a:t>این وسایل دربافت نرم نفوذ کرده یا با استخوان تماس پیدا کرده و در تماس مستقیم با خون یا نواحی استریل بدن می باشند . مانند: فورسپس های مخصوص کشیدن دندان ، سر قلم </a:t>
                      </a:r>
                      <a:r>
                        <a:rPr lang="fa-IR" sz="1400" b="1" u="none" strike="noStrike" dirty="0">
                          <a:solidFill>
                            <a:srgbClr val="0000FF"/>
                          </a:solidFill>
                          <a:effectLst/>
                          <a:latin typeface="IRANSans"/>
                          <a:ea typeface="Times New Roman" panose="02020603050405020304" pitchFamily="18" charset="0"/>
                          <a:cs typeface="Times New Roman" panose="02020603050405020304" pitchFamily="18" charset="0"/>
                          <a:hlinkClick r:id="rId4"/>
                        </a:rPr>
                        <a:t>جرم گیری</a:t>
                      </a:r>
                      <a:r>
                        <a:rPr lang="fa-IR" sz="1400" b="1" dirty="0">
                          <a:solidFill>
                            <a:srgbClr val="000000"/>
                          </a:solidFill>
                          <a:effectLst/>
                          <a:latin typeface="IRANSans"/>
                          <a:ea typeface="Times New Roman" panose="02020603050405020304" pitchFamily="18" charset="0"/>
                          <a:cs typeface="Times New Roman" panose="02020603050405020304" pitchFamily="18" charset="0"/>
                        </a:rPr>
                        <a:t>، وسایل جراحی اندودانتیک و… میزان آلودگی در این موارد بسیار بالاست و وسایل باید پس از هر بار   مصرف یا استریل شده و یا دور انداخته شوند.</a:t>
                      </a:r>
                      <a:endParaRPr lang="en-US" sz="1100" b="1" dirty="0">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40000"/>
                      </a:srgbClr>
                    </a:solidFill>
                  </a:tcPr>
                </a:tc>
                <a:tc>
                  <a:txBody>
                    <a:bodyPr/>
                    <a:lstStyle>
                      <a:lvl1pPr marL="0" algn="l" defTabSz="914400" rtl="0" eaLnBrk="1" latinLnBrk="0" hangingPunct="1">
                        <a:defRPr sz="1800" kern="1200">
                          <a:solidFill>
                            <a:schemeClr val="dk1"/>
                          </a:solidFill>
                          <a:latin typeface="Lucida Sans Unicode"/>
                          <a:ea typeface=""/>
                          <a:cs typeface=""/>
                        </a:defRPr>
                      </a:lvl1pPr>
                      <a:lvl2pPr marL="457200" algn="l" defTabSz="914400" rtl="0" eaLnBrk="1" latinLnBrk="0" hangingPunct="1">
                        <a:defRPr sz="1800" kern="1200">
                          <a:solidFill>
                            <a:schemeClr val="dk1"/>
                          </a:solidFill>
                          <a:latin typeface="Lucida Sans Unicode"/>
                          <a:ea typeface=""/>
                          <a:cs typeface=""/>
                        </a:defRPr>
                      </a:lvl2pPr>
                      <a:lvl3pPr marL="914400" algn="l" defTabSz="914400" rtl="0" eaLnBrk="1" latinLnBrk="0" hangingPunct="1">
                        <a:defRPr sz="1800" kern="1200">
                          <a:solidFill>
                            <a:schemeClr val="dk1"/>
                          </a:solidFill>
                          <a:latin typeface="Lucida Sans Unicode"/>
                          <a:ea typeface=""/>
                          <a:cs typeface=""/>
                        </a:defRPr>
                      </a:lvl3pPr>
                      <a:lvl4pPr marL="1371600" algn="l" defTabSz="914400" rtl="0" eaLnBrk="1" latinLnBrk="0" hangingPunct="1">
                        <a:defRPr sz="1800" kern="1200">
                          <a:solidFill>
                            <a:schemeClr val="dk1"/>
                          </a:solidFill>
                          <a:latin typeface="Lucida Sans Unicode"/>
                          <a:ea typeface=""/>
                          <a:cs typeface=""/>
                        </a:defRPr>
                      </a:lvl4pPr>
                      <a:lvl5pPr marL="1828800" algn="l" defTabSz="914400" rtl="0" eaLnBrk="1" latinLnBrk="0" hangingPunct="1">
                        <a:defRPr sz="1800" kern="1200">
                          <a:solidFill>
                            <a:schemeClr val="dk1"/>
                          </a:solidFill>
                          <a:latin typeface="Lucida Sans Unicode"/>
                          <a:ea typeface=""/>
                          <a:cs typeface=""/>
                        </a:defRPr>
                      </a:lvl5pPr>
                      <a:lvl6pPr marL="2286000" algn="l" defTabSz="914400" rtl="0" eaLnBrk="1" latinLnBrk="0" hangingPunct="1">
                        <a:defRPr sz="1800" kern="1200">
                          <a:solidFill>
                            <a:schemeClr val="dk1"/>
                          </a:solidFill>
                          <a:latin typeface="Lucida Sans Unicode"/>
                          <a:ea typeface=""/>
                          <a:cs typeface=""/>
                        </a:defRPr>
                      </a:lvl6pPr>
                      <a:lvl7pPr marL="2743200" algn="l" defTabSz="914400" rtl="0" eaLnBrk="1" latinLnBrk="0" hangingPunct="1">
                        <a:defRPr sz="1800" kern="1200">
                          <a:solidFill>
                            <a:schemeClr val="dk1"/>
                          </a:solidFill>
                          <a:latin typeface="Lucida Sans Unicode"/>
                          <a:ea typeface=""/>
                          <a:cs typeface=""/>
                        </a:defRPr>
                      </a:lvl7pPr>
                      <a:lvl8pPr marL="3200400" algn="l" defTabSz="914400" rtl="0" eaLnBrk="1" latinLnBrk="0" hangingPunct="1">
                        <a:defRPr sz="1800" kern="1200">
                          <a:solidFill>
                            <a:schemeClr val="dk1"/>
                          </a:solidFill>
                          <a:latin typeface="Lucida Sans Unicode"/>
                          <a:ea typeface=""/>
                          <a:cs typeface=""/>
                        </a:defRPr>
                      </a:lvl8pPr>
                      <a:lvl9pPr marL="3657600" algn="l" defTabSz="914400" rtl="0" eaLnBrk="1" latinLnBrk="0" hangingPunct="1">
                        <a:defRPr sz="1800" kern="1200">
                          <a:solidFill>
                            <a:schemeClr val="dk1"/>
                          </a:solidFill>
                          <a:latin typeface="Lucida Sans Unicode"/>
                          <a:ea typeface=""/>
                          <a:cs typeface=""/>
                        </a:defRPr>
                      </a:lvl9pPr>
                    </a:lstStyle>
                    <a:p>
                      <a:pPr algn="ctr" rtl="1">
                        <a:lnSpc>
                          <a:spcPct val="115000"/>
                        </a:lnSpc>
                        <a:spcAft>
                          <a:spcPts val="0"/>
                        </a:spcAft>
                      </a:pPr>
                      <a:r>
                        <a:rPr lang="fa-IR" sz="1400" b="1" dirty="0">
                          <a:solidFill>
                            <a:srgbClr val="002060"/>
                          </a:solidFill>
                          <a:latin typeface="Times New Roman"/>
                          <a:ea typeface="Calibri"/>
                          <a:cs typeface="B Zar"/>
                        </a:rPr>
                        <a:t>حیاتی</a:t>
                      </a:r>
                      <a:endParaRPr lang="en-US" sz="1100" b="1" dirty="0">
                        <a:latin typeface="Calibri"/>
                        <a:ea typeface="Calibri"/>
                        <a:cs typeface="Arial"/>
                      </a:endParaRPr>
                    </a:p>
                    <a:p>
                      <a:pPr algn="ctr" rtl="1">
                        <a:lnSpc>
                          <a:spcPct val="115000"/>
                        </a:lnSpc>
                        <a:spcAft>
                          <a:spcPts val="0"/>
                        </a:spcAft>
                      </a:pPr>
                      <a:r>
                        <a:rPr lang="en-US" sz="1400" b="1" dirty="0">
                          <a:solidFill>
                            <a:srgbClr val="002060"/>
                          </a:solidFill>
                          <a:latin typeface="Times New Roman"/>
                          <a:ea typeface="Calibri"/>
                          <a:cs typeface="B Zar"/>
                        </a:rPr>
                        <a:t>Critical</a:t>
                      </a:r>
                      <a:endParaRPr lang="en-US" sz="1100" b="1" dirty="0">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40000"/>
                      </a:srgbClr>
                    </a:solidFill>
                  </a:tcPr>
                </a:tc>
                <a:tc>
                  <a:txBody>
                    <a:bodyPr/>
                    <a:lstStyle>
                      <a:lvl1pPr marL="0" algn="l" defTabSz="914400" rtl="0" eaLnBrk="1" latinLnBrk="0" hangingPunct="1">
                        <a:defRPr sz="1800" kern="1200">
                          <a:solidFill>
                            <a:schemeClr val="dk1"/>
                          </a:solidFill>
                          <a:latin typeface="Lucida Sans Unicode"/>
                          <a:ea typeface=""/>
                          <a:cs typeface=""/>
                        </a:defRPr>
                      </a:lvl1pPr>
                      <a:lvl2pPr marL="457200" algn="l" defTabSz="914400" rtl="0" eaLnBrk="1" latinLnBrk="0" hangingPunct="1">
                        <a:defRPr sz="1800" kern="1200">
                          <a:solidFill>
                            <a:schemeClr val="dk1"/>
                          </a:solidFill>
                          <a:latin typeface="Lucida Sans Unicode"/>
                          <a:ea typeface=""/>
                          <a:cs typeface=""/>
                        </a:defRPr>
                      </a:lvl2pPr>
                      <a:lvl3pPr marL="914400" algn="l" defTabSz="914400" rtl="0" eaLnBrk="1" latinLnBrk="0" hangingPunct="1">
                        <a:defRPr sz="1800" kern="1200">
                          <a:solidFill>
                            <a:schemeClr val="dk1"/>
                          </a:solidFill>
                          <a:latin typeface="Lucida Sans Unicode"/>
                          <a:ea typeface=""/>
                          <a:cs typeface=""/>
                        </a:defRPr>
                      </a:lvl3pPr>
                      <a:lvl4pPr marL="1371600" algn="l" defTabSz="914400" rtl="0" eaLnBrk="1" latinLnBrk="0" hangingPunct="1">
                        <a:defRPr sz="1800" kern="1200">
                          <a:solidFill>
                            <a:schemeClr val="dk1"/>
                          </a:solidFill>
                          <a:latin typeface="Lucida Sans Unicode"/>
                          <a:ea typeface=""/>
                          <a:cs typeface=""/>
                        </a:defRPr>
                      </a:lvl4pPr>
                      <a:lvl5pPr marL="1828800" algn="l" defTabSz="914400" rtl="0" eaLnBrk="1" latinLnBrk="0" hangingPunct="1">
                        <a:defRPr sz="1800" kern="1200">
                          <a:solidFill>
                            <a:schemeClr val="dk1"/>
                          </a:solidFill>
                          <a:latin typeface="Lucida Sans Unicode"/>
                          <a:ea typeface=""/>
                          <a:cs typeface=""/>
                        </a:defRPr>
                      </a:lvl5pPr>
                      <a:lvl6pPr marL="2286000" algn="l" defTabSz="914400" rtl="0" eaLnBrk="1" latinLnBrk="0" hangingPunct="1">
                        <a:defRPr sz="1800" kern="1200">
                          <a:solidFill>
                            <a:schemeClr val="dk1"/>
                          </a:solidFill>
                          <a:latin typeface="Lucida Sans Unicode"/>
                          <a:ea typeface=""/>
                          <a:cs typeface=""/>
                        </a:defRPr>
                      </a:lvl6pPr>
                      <a:lvl7pPr marL="2743200" algn="l" defTabSz="914400" rtl="0" eaLnBrk="1" latinLnBrk="0" hangingPunct="1">
                        <a:defRPr sz="1800" kern="1200">
                          <a:solidFill>
                            <a:schemeClr val="dk1"/>
                          </a:solidFill>
                          <a:latin typeface="Lucida Sans Unicode"/>
                          <a:ea typeface=""/>
                          <a:cs typeface=""/>
                        </a:defRPr>
                      </a:lvl7pPr>
                      <a:lvl8pPr marL="3200400" algn="l" defTabSz="914400" rtl="0" eaLnBrk="1" latinLnBrk="0" hangingPunct="1">
                        <a:defRPr sz="1800" kern="1200">
                          <a:solidFill>
                            <a:schemeClr val="dk1"/>
                          </a:solidFill>
                          <a:latin typeface="Lucida Sans Unicode"/>
                          <a:ea typeface=""/>
                          <a:cs typeface=""/>
                        </a:defRPr>
                      </a:lvl8pPr>
                      <a:lvl9pPr marL="3657600" algn="l" defTabSz="914400" rtl="0" eaLnBrk="1" latinLnBrk="0" hangingPunct="1">
                        <a:defRPr sz="1800" kern="1200">
                          <a:solidFill>
                            <a:schemeClr val="dk1"/>
                          </a:solidFill>
                          <a:latin typeface="Lucida Sans Unicode"/>
                          <a:ea typeface=""/>
                          <a:cs typeface=""/>
                        </a:defRPr>
                      </a:lvl9pPr>
                    </a:lstStyle>
                    <a:p>
                      <a:pPr algn="ctr" rtl="1">
                        <a:lnSpc>
                          <a:spcPct val="115000"/>
                        </a:lnSpc>
                        <a:spcAft>
                          <a:spcPts val="0"/>
                        </a:spcAft>
                      </a:pPr>
                      <a:r>
                        <a:rPr lang="fa-IR" sz="1400" b="1" dirty="0">
                          <a:solidFill>
                            <a:srgbClr val="002060"/>
                          </a:solidFill>
                          <a:latin typeface="Times New Roman"/>
                          <a:ea typeface="Calibri"/>
                          <a:cs typeface="B Zar"/>
                        </a:rPr>
                        <a:t>استریلیزاسیون یا گندزدایی در سطح بالا</a:t>
                      </a:r>
                      <a:endParaRPr lang="en-US" sz="1100" b="1" dirty="0">
                        <a:latin typeface="Calibri"/>
                        <a:ea typeface="Calibri"/>
                        <a:cs typeface="Arial"/>
                      </a:endParaRPr>
                    </a:p>
                    <a:p>
                      <a:pPr algn="ctr" rtl="1">
                        <a:lnSpc>
                          <a:spcPct val="115000"/>
                        </a:lnSpc>
                        <a:spcAft>
                          <a:spcPts val="0"/>
                        </a:spcAft>
                      </a:pPr>
                      <a:r>
                        <a:rPr lang="en-US" sz="1400" b="1" dirty="0">
                          <a:solidFill>
                            <a:srgbClr val="002060"/>
                          </a:solidFill>
                          <a:latin typeface="Times New Roman"/>
                          <a:ea typeface="Calibri"/>
                          <a:cs typeface="B Zar"/>
                        </a:rPr>
                        <a:t>H.L.D</a:t>
                      </a:r>
                      <a:endParaRPr lang="en-US" sz="1100" b="1" dirty="0">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40000"/>
                      </a:srgbClr>
                    </a:solidFill>
                  </a:tcPr>
                </a:tc>
                <a:extLst>
                  <a:ext uri="{0D108BD9-81ED-4DB2-BD59-A6C34878D82A}">
                    <a16:rowId xmlns:a16="http://schemas.microsoft.com/office/drawing/2014/main" val="10001"/>
                  </a:ext>
                </a:extLst>
              </a:tr>
              <a:tr h="1372079">
                <a:tc>
                  <a:txBody>
                    <a:bodyPr/>
                    <a:lstStyle>
                      <a:lvl1pPr marL="0" algn="l" defTabSz="914400" rtl="0" eaLnBrk="1" latinLnBrk="0" hangingPunct="1">
                        <a:defRPr sz="1800" kern="1200">
                          <a:solidFill>
                            <a:schemeClr val="dk1"/>
                          </a:solidFill>
                          <a:latin typeface="Lucida Sans Unicode"/>
                          <a:ea typeface=""/>
                          <a:cs typeface=""/>
                        </a:defRPr>
                      </a:lvl1pPr>
                      <a:lvl2pPr marL="457200" algn="l" defTabSz="914400" rtl="0" eaLnBrk="1" latinLnBrk="0" hangingPunct="1">
                        <a:defRPr sz="1800" kern="1200">
                          <a:solidFill>
                            <a:schemeClr val="dk1"/>
                          </a:solidFill>
                          <a:latin typeface="Lucida Sans Unicode"/>
                          <a:ea typeface=""/>
                          <a:cs typeface=""/>
                        </a:defRPr>
                      </a:lvl2pPr>
                      <a:lvl3pPr marL="914400" algn="l" defTabSz="914400" rtl="0" eaLnBrk="1" latinLnBrk="0" hangingPunct="1">
                        <a:defRPr sz="1800" kern="1200">
                          <a:solidFill>
                            <a:schemeClr val="dk1"/>
                          </a:solidFill>
                          <a:latin typeface="Lucida Sans Unicode"/>
                          <a:ea typeface=""/>
                          <a:cs typeface=""/>
                        </a:defRPr>
                      </a:lvl3pPr>
                      <a:lvl4pPr marL="1371600" algn="l" defTabSz="914400" rtl="0" eaLnBrk="1" latinLnBrk="0" hangingPunct="1">
                        <a:defRPr sz="1800" kern="1200">
                          <a:solidFill>
                            <a:schemeClr val="dk1"/>
                          </a:solidFill>
                          <a:latin typeface="Lucida Sans Unicode"/>
                          <a:ea typeface=""/>
                          <a:cs typeface=""/>
                        </a:defRPr>
                      </a:lvl4pPr>
                      <a:lvl5pPr marL="1828800" algn="l" defTabSz="914400" rtl="0" eaLnBrk="1" latinLnBrk="0" hangingPunct="1">
                        <a:defRPr sz="1800" kern="1200">
                          <a:solidFill>
                            <a:schemeClr val="dk1"/>
                          </a:solidFill>
                          <a:latin typeface="Lucida Sans Unicode"/>
                          <a:ea typeface=""/>
                          <a:cs typeface=""/>
                        </a:defRPr>
                      </a:lvl5pPr>
                      <a:lvl6pPr marL="2286000" algn="l" defTabSz="914400" rtl="0" eaLnBrk="1" latinLnBrk="0" hangingPunct="1">
                        <a:defRPr sz="1800" kern="1200">
                          <a:solidFill>
                            <a:schemeClr val="dk1"/>
                          </a:solidFill>
                          <a:latin typeface="Lucida Sans Unicode"/>
                          <a:ea typeface=""/>
                          <a:cs typeface=""/>
                        </a:defRPr>
                      </a:lvl6pPr>
                      <a:lvl7pPr marL="2743200" algn="l" defTabSz="914400" rtl="0" eaLnBrk="1" latinLnBrk="0" hangingPunct="1">
                        <a:defRPr sz="1800" kern="1200">
                          <a:solidFill>
                            <a:schemeClr val="dk1"/>
                          </a:solidFill>
                          <a:latin typeface="Lucida Sans Unicode"/>
                          <a:ea typeface=""/>
                          <a:cs typeface=""/>
                        </a:defRPr>
                      </a:lvl7pPr>
                      <a:lvl8pPr marL="3200400" algn="l" defTabSz="914400" rtl="0" eaLnBrk="1" latinLnBrk="0" hangingPunct="1">
                        <a:defRPr sz="1800" kern="1200">
                          <a:solidFill>
                            <a:schemeClr val="dk1"/>
                          </a:solidFill>
                          <a:latin typeface="Lucida Sans Unicode"/>
                          <a:ea typeface=""/>
                          <a:cs typeface=""/>
                        </a:defRPr>
                      </a:lvl8pPr>
                      <a:lvl9pPr marL="3657600" algn="l" defTabSz="914400" rtl="0" eaLnBrk="1" latinLnBrk="0" hangingPunct="1">
                        <a:defRPr sz="1800" kern="1200">
                          <a:solidFill>
                            <a:schemeClr val="dk1"/>
                          </a:solidFill>
                          <a:latin typeface="Lucida Sans Unicode"/>
                          <a:ea typeface=""/>
                          <a:cs typeface=""/>
                        </a:defRPr>
                      </a:lvl9pPr>
                    </a:lstStyle>
                    <a:p>
                      <a:pPr algn="ctr" rtl="1">
                        <a:lnSpc>
                          <a:spcPct val="115000"/>
                        </a:lnSpc>
                        <a:spcAft>
                          <a:spcPts val="0"/>
                        </a:spcAft>
                      </a:pPr>
                      <a:r>
                        <a:rPr lang="fa-IR" sz="1400" b="1" dirty="0">
                          <a:solidFill>
                            <a:srgbClr val="000000"/>
                          </a:solidFill>
                          <a:effectLst/>
                          <a:latin typeface="IRANSans"/>
                          <a:ea typeface="Times New Roman" panose="02020603050405020304" pitchFamily="18" charset="0"/>
                          <a:cs typeface="Times New Roman" panose="02020603050405020304" pitchFamily="18" charset="0"/>
                        </a:rPr>
                        <a:t>وسایلی که در تماس با غشاها و سطوح مخاطی بدن می باشند ولی وارد بافت نرم یا استخوان نمی شوند . مانند:فرزها ،آینه دندانپزشکی، آمالگام کریر،کندانسور و …میزان آلودگی آنها در حد متوسط است.این وسایل نیز پس از هر بار استفاده باید استریل شوند و یا توسط مواد ضدعفونی کننده قوی ضدعفونی شوند.</a:t>
                      </a:r>
                      <a:endParaRPr lang="en-US" sz="1100" b="1" dirty="0">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20000"/>
                      </a:srgbClr>
                    </a:solidFill>
                  </a:tcPr>
                </a:tc>
                <a:tc>
                  <a:txBody>
                    <a:bodyPr/>
                    <a:lstStyle>
                      <a:lvl1pPr marL="0" algn="l" defTabSz="914400" rtl="0" eaLnBrk="1" latinLnBrk="0" hangingPunct="1">
                        <a:defRPr sz="1800" kern="1200">
                          <a:solidFill>
                            <a:schemeClr val="dk1"/>
                          </a:solidFill>
                          <a:latin typeface="Lucida Sans Unicode"/>
                          <a:ea typeface=""/>
                          <a:cs typeface=""/>
                        </a:defRPr>
                      </a:lvl1pPr>
                      <a:lvl2pPr marL="457200" algn="l" defTabSz="914400" rtl="0" eaLnBrk="1" latinLnBrk="0" hangingPunct="1">
                        <a:defRPr sz="1800" kern="1200">
                          <a:solidFill>
                            <a:schemeClr val="dk1"/>
                          </a:solidFill>
                          <a:latin typeface="Lucida Sans Unicode"/>
                          <a:ea typeface=""/>
                          <a:cs typeface=""/>
                        </a:defRPr>
                      </a:lvl2pPr>
                      <a:lvl3pPr marL="914400" algn="l" defTabSz="914400" rtl="0" eaLnBrk="1" latinLnBrk="0" hangingPunct="1">
                        <a:defRPr sz="1800" kern="1200">
                          <a:solidFill>
                            <a:schemeClr val="dk1"/>
                          </a:solidFill>
                          <a:latin typeface="Lucida Sans Unicode"/>
                          <a:ea typeface=""/>
                          <a:cs typeface=""/>
                        </a:defRPr>
                      </a:lvl3pPr>
                      <a:lvl4pPr marL="1371600" algn="l" defTabSz="914400" rtl="0" eaLnBrk="1" latinLnBrk="0" hangingPunct="1">
                        <a:defRPr sz="1800" kern="1200">
                          <a:solidFill>
                            <a:schemeClr val="dk1"/>
                          </a:solidFill>
                          <a:latin typeface="Lucida Sans Unicode"/>
                          <a:ea typeface=""/>
                          <a:cs typeface=""/>
                        </a:defRPr>
                      </a:lvl4pPr>
                      <a:lvl5pPr marL="1828800" algn="l" defTabSz="914400" rtl="0" eaLnBrk="1" latinLnBrk="0" hangingPunct="1">
                        <a:defRPr sz="1800" kern="1200">
                          <a:solidFill>
                            <a:schemeClr val="dk1"/>
                          </a:solidFill>
                          <a:latin typeface="Lucida Sans Unicode"/>
                          <a:ea typeface=""/>
                          <a:cs typeface=""/>
                        </a:defRPr>
                      </a:lvl5pPr>
                      <a:lvl6pPr marL="2286000" algn="l" defTabSz="914400" rtl="0" eaLnBrk="1" latinLnBrk="0" hangingPunct="1">
                        <a:defRPr sz="1800" kern="1200">
                          <a:solidFill>
                            <a:schemeClr val="dk1"/>
                          </a:solidFill>
                          <a:latin typeface="Lucida Sans Unicode"/>
                          <a:ea typeface=""/>
                          <a:cs typeface=""/>
                        </a:defRPr>
                      </a:lvl6pPr>
                      <a:lvl7pPr marL="2743200" algn="l" defTabSz="914400" rtl="0" eaLnBrk="1" latinLnBrk="0" hangingPunct="1">
                        <a:defRPr sz="1800" kern="1200">
                          <a:solidFill>
                            <a:schemeClr val="dk1"/>
                          </a:solidFill>
                          <a:latin typeface="Lucida Sans Unicode"/>
                          <a:ea typeface=""/>
                          <a:cs typeface=""/>
                        </a:defRPr>
                      </a:lvl7pPr>
                      <a:lvl8pPr marL="3200400" algn="l" defTabSz="914400" rtl="0" eaLnBrk="1" latinLnBrk="0" hangingPunct="1">
                        <a:defRPr sz="1800" kern="1200">
                          <a:solidFill>
                            <a:schemeClr val="dk1"/>
                          </a:solidFill>
                          <a:latin typeface="Lucida Sans Unicode"/>
                          <a:ea typeface=""/>
                          <a:cs typeface=""/>
                        </a:defRPr>
                      </a:lvl8pPr>
                      <a:lvl9pPr marL="3657600" algn="l" defTabSz="914400" rtl="0" eaLnBrk="1" latinLnBrk="0" hangingPunct="1">
                        <a:defRPr sz="1800" kern="1200">
                          <a:solidFill>
                            <a:schemeClr val="dk1"/>
                          </a:solidFill>
                          <a:latin typeface="Lucida Sans Unicode"/>
                          <a:ea typeface=""/>
                          <a:cs typeface=""/>
                        </a:defRPr>
                      </a:lvl9pPr>
                    </a:lstStyle>
                    <a:p>
                      <a:pPr algn="ctr" rtl="1">
                        <a:lnSpc>
                          <a:spcPct val="115000"/>
                        </a:lnSpc>
                        <a:spcAft>
                          <a:spcPts val="0"/>
                        </a:spcAft>
                      </a:pPr>
                      <a:r>
                        <a:rPr lang="fa-IR" sz="1400" b="1" dirty="0">
                          <a:solidFill>
                            <a:srgbClr val="002060"/>
                          </a:solidFill>
                          <a:latin typeface="Times New Roman"/>
                          <a:ea typeface="Calibri"/>
                          <a:cs typeface="B Zar"/>
                        </a:rPr>
                        <a:t>نیمه حیاتی</a:t>
                      </a:r>
                      <a:endParaRPr lang="en-US" sz="1100" b="1" dirty="0">
                        <a:latin typeface="Calibri"/>
                        <a:ea typeface="Calibri"/>
                        <a:cs typeface="Arial"/>
                      </a:endParaRPr>
                    </a:p>
                    <a:p>
                      <a:pPr algn="ctr" rtl="1">
                        <a:lnSpc>
                          <a:spcPct val="115000"/>
                        </a:lnSpc>
                        <a:spcAft>
                          <a:spcPts val="0"/>
                        </a:spcAft>
                      </a:pPr>
                      <a:r>
                        <a:rPr lang="en-US" sz="1400" b="1" dirty="0" err="1">
                          <a:solidFill>
                            <a:srgbClr val="002060"/>
                          </a:solidFill>
                          <a:latin typeface="Times New Roman"/>
                          <a:ea typeface="Calibri"/>
                          <a:cs typeface="B Zar"/>
                        </a:rPr>
                        <a:t>Semicritical</a:t>
                      </a:r>
                      <a:endParaRPr lang="en-US" sz="1100" b="1" dirty="0">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20000"/>
                      </a:srgbClr>
                    </a:solidFill>
                  </a:tcPr>
                </a:tc>
                <a:tc>
                  <a:txBody>
                    <a:bodyPr/>
                    <a:lstStyle>
                      <a:lvl1pPr marL="0" algn="l" defTabSz="914400" rtl="0" eaLnBrk="1" latinLnBrk="0" hangingPunct="1">
                        <a:defRPr sz="1800" kern="1200">
                          <a:solidFill>
                            <a:schemeClr val="dk1"/>
                          </a:solidFill>
                          <a:latin typeface="Lucida Sans Unicode"/>
                          <a:ea typeface=""/>
                          <a:cs typeface=""/>
                        </a:defRPr>
                      </a:lvl1pPr>
                      <a:lvl2pPr marL="457200" algn="l" defTabSz="914400" rtl="0" eaLnBrk="1" latinLnBrk="0" hangingPunct="1">
                        <a:defRPr sz="1800" kern="1200">
                          <a:solidFill>
                            <a:schemeClr val="dk1"/>
                          </a:solidFill>
                          <a:latin typeface="Lucida Sans Unicode"/>
                          <a:ea typeface=""/>
                          <a:cs typeface=""/>
                        </a:defRPr>
                      </a:lvl2pPr>
                      <a:lvl3pPr marL="914400" algn="l" defTabSz="914400" rtl="0" eaLnBrk="1" latinLnBrk="0" hangingPunct="1">
                        <a:defRPr sz="1800" kern="1200">
                          <a:solidFill>
                            <a:schemeClr val="dk1"/>
                          </a:solidFill>
                          <a:latin typeface="Lucida Sans Unicode"/>
                          <a:ea typeface=""/>
                          <a:cs typeface=""/>
                        </a:defRPr>
                      </a:lvl3pPr>
                      <a:lvl4pPr marL="1371600" algn="l" defTabSz="914400" rtl="0" eaLnBrk="1" latinLnBrk="0" hangingPunct="1">
                        <a:defRPr sz="1800" kern="1200">
                          <a:solidFill>
                            <a:schemeClr val="dk1"/>
                          </a:solidFill>
                          <a:latin typeface="Lucida Sans Unicode"/>
                          <a:ea typeface=""/>
                          <a:cs typeface=""/>
                        </a:defRPr>
                      </a:lvl4pPr>
                      <a:lvl5pPr marL="1828800" algn="l" defTabSz="914400" rtl="0" eaLnBrk="1" latinLnBrk="0" hangingPunct="1">
                        <a:defRPr sz="1800" kern="1200">
                          <a:solidFill>
                            <a:schemeClr val="dk1"/>
                          </a:solidFill>
                          <a:latin typeface="Lucida Sans Unicode"/>
                          <a:ea typeface=""/>
                          <a:cs typeface=""/>
                        </a:defRPr>
                      </a:lvl5pPr>
                      <a:lvl6pPr marL="2286000" algn="l" defTabSz="914400" rtl="0" eaLnBrk="1" latinLnBrk="0" hangingPunct="1">
                        <a:defRPr sz="1800" kern="1200">
                          <a:solidFill>
                            <a:schemeClr val="dk1"/>
                          </a:solidFill>
                          <a:latin typeface="Lucida Sans Unicode"/>
                          <a:ea typeface=""/>
                          <a:cs typeface=""/>
                        </a:defRPr>
                      </a:lvl6pPr>
                      <a:lvl7pPr marL="2743200" algn="l" defTabSz="914400" rtl="0" eaLnBrk="1" latinLnBrk="0" hangingPunct="1">
                        <a:defRPr sz="1800" kern="1200">
                          <a:solidFill>
                            <a:schemeClr val="dk1"/>
                          </a:solidFill>
                          <a:latin typeface="Lucida Sans Unicode"/>
                          <a:ea typeface=""/>
                          <a:cs typeface=""/>
                        </a:defRPr>
                      </a:lvl7pPr>
                      <a:lvl8pPr marL="3200400" algn="l" defTabSz="914400" rtl="0" eaLnBrk="1" latinLnBrk="0" hangingPunct="1">
                        <a:defRPr sz="1800" kern="1200">
                          <a:solidFill>
                            <a:schemeClr val="dk1"/>
                          </a:solidFill>
                          <a:latin typeface="Lucida Sans Unicode"/>
                          <a:ea typeface=""/>
                          <a:cs typeface=""/>
                        </a:defRPr>
                      </a:lvl8pPr>
                      <a:lvl9pPr marL="3657600" algn="l" defTabSz="914400" rtl="0" eaLnBrk="1" latinLnBrk="0" hangingPunct="1">
                        <a:defRPr sz="1800" kern="1200">
                          <a:solidFill>
                            <a:schemeClr val="dk1"/>
                          </a:solidFill>
                          <a:latin typeface="Lucida Sans Unicode"/>
                          <a:ea typeface=""/>
                          <a:cs typeface=""/>
                        </a:defRPr>
                      </a:lvl9pPr>
                    </a:lstStyle>
                    <a:p>
                      <a:pPr algn="ctr" rtl="1">
                        <a:lnSpc>
                          <a:spcPct val="115000"/>
                        </a:lnSpc>
                        <a:spcAft>
                          <a:spcPts val="0"/>
                        </a:spcAft>
                      </a:pPr>
                      <a:r>
                        <a:rPr lang="fa-IR" sz="1400" b="1" dirty="0">
                          <a:solidFill>
                            <a:srgbClr val="002060"/>
                          </a:solidFill>
                          <a:latin typeface="Times New Roman"/>
                          <a:ea typeface="Calibri"/>
                          <a:cs typeface="B Zar"/>
                        </a:rPr>
                        <a:t>گندزدایی در حد متوسط</a:t>
                      </a:r>
                      <a:endParaRPr lang="en-US" sz="1100" b="1" dirty="0">
                        <a:latin typeface="Calibri"/>
                        <a:ea typeface="Calibri"/>
                        <a:cs typeface="Arial"/>
                      </a:endParaRPr>
                    </a:p>
                    <a:p>
                      <a:pPr algn="ctr" rtl="1">
                        <a:lnSpc>
                          <a:spcPct val="115000"/>
                        </a:lnSpc>
                        <a:spcAft>
                          <a:spcPts val="0"/>
                        </a:spcAft>
                      </a:pPr>
                      <a:r>
                        <a:rPr lang="en-US" sz="1400" b="1" dirty="0">
                          <a:solidFill>
                            <a:srgbClr val="002060"/>
                          </a:solidFill>
                          <a:latin typeface="Times New Roman"/>
                          <a:ea typeface="Calibri"/>
                          <a:cs typeface="B Zar"/>
                        </a:rPr>
                        <a:t>I.L.D</a:t>
                      </a:r>
                      <a:endParaRPr lang="en-US" sz="1100" b="1" dirty="0">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20000"/>
                      </a:srgbClr>
                    </a:solidFill>
                  </a:tcPr>
                </a:tc>
                <a:extLst>
                  <a:ext uri="{0D108BD9-81ED-4DB2-BD59-A6C34878D82A}">
                    <a16:rowId xmlns:a16="http://schemas.microsoft.com/office/drawing/2014/main" val="10002"/>
                  </a:ext>
                </a:extLst>
              </a:tr>
              <a:tr h="1372079">
                <a:tc>
                  <a:txBody>
                    <a:bodyPr/>
                    <a:lstStyle>
                      <a:lvl1pPr marL="0" algn="l" defTabSz="914400" rtl="0" eaLnBrk="1" latinLnBrk="0" hangingPunct="1">
                        <a:defRPr sz="1800" kern="1200">
                          <a:solidFill>
                            <a:schemeClr val="dk1"/>
                          </a:solidFill>
                          <a:latin typeface="Lucida Sans Unicode"/>
                          <a:ea typeface=""/>
                          <a:cs typeface=""/>
                        </a:defRPr>
                      </a:lvl1pPr>
                      <a:lvl2pPr marL="457200" algn="l" defTabSz="914400" rtl="0" eaLnBrk="1" latinLnBrk="0" hangingPunct="1">
                        <a:defRPr sz="1800" kern="1200">
                          <a:solidFill>
                            <a:schemeClr val="dk1"/>
                          </a:solidFill>
                          <a:latin typeface="Lucida Sans Unicode"/>
                          <a:ea typeface=""/>
                          <a:cs typeface=""/>
                        </a:defRPr>
                      </a:lvl2pPr>
                      <a:lvl3pPr marL="914400" algn="l" defTabSz="914400" rtl="0" eaLnBrk="1" latinLnBrk="0" hangingPunct="1">
                        <a:defRPr sz="1800" kern="1200">
                          <a:solidFill>
                            <a:schemeClr val="dk1"/>
                          </a:solidFill>
                          <a:latin typeface="Lucida Sans Unicode"/>
                          <a:ea typeface=""/>
                          <a:cs typeface=""/>
                        </a:defRPr>
                      </a:lvl3pPr>
                      <a:lvl4pPr marL="1371600" algn="l" defTabSz="914400" rtl="0" eaLnBrk="1" latinLnBrk="0" hangingPunct="1">
                        <a:defRPr sz="1800" kern="1200">
                          <a:solidFill>
                            <a:schemeClr val="dk1"/>
                          </a:solidFill>
                          <a:latin typeface="Lucida Sans Unicode"/>
                          <a:ea typeface=""/>
                          <a:cs typeface=""/>
                        </a:defRPr>
                      </a:lvl4pPr>
                      <a:lvl5pPr marL="1828800" algn="l" defTabSz="914400" rtl="0" eaLnBrk="1" latinLnBrk="0" hangingPunct="1">
                        <a:defRPr sz="1800" kern="1200">
                          <a:solidFill>
                            <a:schemeClr val="dk1"/>
                          </a:solidFill>
                          <a:latin typeface="Lucida Sans Unicode"/>
                          <a:ea typeface=""/>
                          <a:cs typeface=""/>
                        </a:defRPr>
                      </a:lvl5pPr>
                      <a:lvl6pPr marL="2286000" algn="l" defTabSz="914400" rtl="0" eaLnBrk="1" latinLnBrk="0" hangingPunct="1">
                        <a:defRPr sz="1800" kern="1200">
                          <a:solidFill>
                            <a:schemeClr val="dk1"/>
                          </a:solidFill>
                          <a:latin typeface="Lucida Sans Unicode"/>
                          <a:ea typeface=""/>
                          <a:cs typeface=""/>
                        </a:defRPr>
                      </a:lvl6pPr>
                      <a:lvl7pPr marL="2743200" algn="l" defTabSz="914400" rtl="0" eaLnBrk="1" latinLnBrk="0" hangingPunct="1">
                        <a:defRPr sz="1800" kern="1200">
                          <a:solidFill>
                            <a:schemeClr val="dk1"/>
                          </a:solidFill>
                          <a:latin typeface="Lucida Sans Unicode"/>
                          <a:ea typeface=""/>
                          <a:cs typeface=""/>
                        </a:defRPr>
                      </a:lvl7pPr>
                      <a:lvl8pPr marL="3200400" algn="l" defTabSz="914400" rtl="0" eaLnBrk="1" latinLnBrk="0" hangingPunct="1">
                        <a:defRPr sz="1800" kern="1200">
                          <a:solidFill>
                            <a:schemeClr val="dk1"/>
                          </a:solidFill>
                          <a:latin typeface="Lucida Sans Unicode"/>
                          <a:ea typeface=""/>
                          <a:cs typeface=""/>
                        </a:defRPr>
                      </a:lvl8pPr>
                      <a:lvl9pPr marL="3657600" algn="l" defTabSz="914400" rtl="0" eaLnBrk="1" latinLnBrk="0" hangingPunct="1">
                        <a:defRPr sz="1800" kern="1200">
                          <a:solidFill>
                            <a:schemeClr val="dk1"/>
                          </a:solidFill>
                          <a:latin typeface="Lucida Sans Unicode"/>
                          <a:ea typeface=""/>
                          <a:cs typeface=""/>
                        </a:defRPr>
                      </a:lvl9pPr>
                    </a:lstStyle>
                    <a:p>
                      <a:pPr algn="ctr" rtl="1">
                        <a:lnSpc>
                          <a:spcPct val="115000"/>
                        </a:lnSpc>
                        <a:spcAft>
                          <a:spcPts val="0"/>
                        </a:spcAft>
                      </a:pPr>
                      <a:r>
                        <a:rPr lang="fa-IR" sz="1400" b="1" dirty="0">
                          <a:solidFill>
                            <a:srgbClr val="000000"/>
                          </a:solidFill>
                          <a:effectLst/>
                          <a:latin typeface="IRANSans"/>
                          <a:ea typeface="Times New Roman" panose="02020603050405020304" pitchFamily="18" charset="0"/>
                          <a:cs typeface="Times New Roman" panose="02020603050405020304" pitchFamily="18" charset="0"/>
                        </a:rPr>
                        <a:t>ابزاری که تنها با قسمت های خارجی بدن و پوست سالم در تماس هستند. مانند ماسک،تیوب رادیوگرافی،صندلی،یونیت ، تابوره، کراشور و… میزان آلودگی آنها در حد پائین است و نیاز به استریل کردن ندارند. در صورت آلوده بودن این گروه از وسایل به خون ،ضدعفونی با مواد ضدعفونی کننده متوسط و در صورت آلوده نبودن به خون ،ضدعفونی سطح پایین کافی می باشد.</a:t>
                      </a:r>
                      <a:endParaRPr lang="en-US" sz="1100" b="1" dirty="0">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40000"/>
                      </a:srgbClr>
                    </a:solidFill>
                  </a:tcPr>
                </a:tc>
                <a:tc>
                  <a:txBody>
                    <a:bodyPr/>
                    <a:lstStyle>
                      <a:lvl1pPr marL="0" algn="l" defTabSz="914400" rtl="0" eaLnBrk="1" latinLnBrk="0" hangingPunct="1">
                        <a:defRPr sz="1800" kern="1200">
                          <a:solidFill>
                            <a:schemeClr val="dk1"/>
                          </a:solidFill>
                          <a:latin typeface="Lucida Sans Unicode"/>
                          <a:ea typeface=""/>
                          <a:cs typeface=""/>
                        </a:defRPr>
                      </a:lvl1pPr>
                      <a:lvl2pPr marL="457200" algn="l" defTabSz="914400" rtl="0" eaLnBrk="1" latinLnBrk="0" hangingPunct="1">
                        <a:defRPr sz="1800" kern="1200">
                          <a:solidFill>
                            <a:schemeClr val="dk1"/>
                          </a:solidFill>
                          <a:latin typeface="Lucida Sans Unicode"/>
                          <a:ea typeface=""/>
                          <a:cs typeface=""/>
                        </a:defRPr>
                      </a:lvl2pPr>
                      <a:lvl3pPr marL="914400" algn="l" defTabSz="914400" rtl="0" eaLnBrk="1" latinLnBrk="0" hangingPunct="1">
                        <a:defRPr sz="1800" kern="1200">
                          <a:solidFill>
                            <a:schemeClr val="dk1"/>
                          </a:solidFill>
                          <a:latin typeface="Lucida Sans Unicode"/>
                          <a:ea typeface=""/>
                          <a:cs typeface=""/>
                        </a:defRPr>
                      </a:lvl3pPr>
                      <a:lvl4pPr marL="1371600" algn="l" defTabSz="914400" rtl="0" eaLnBrk="1" latinLnBrk="0" hangingPunct="1">
                        <a:defRPr sz="1800" kern="1200">
                          <a:solidFill>
                            <a:schemeClr val="dk1"/>
                          </a:solidFill>
                          <a:latin typeface="Lucida Sans Unicode"/>
                          <a:ea typeface=""/>
                          <a:cs typeface=""/>
                        </a:defRPr>
                      </a:lvl4pPr>
                      <a:lvl5pPr marL="1828800" algn="l" defTabSz="914400" rtl="0" eaLnBrk="1" latinLnBrk="0" hangingPunct="1">
                        <a:defRPr sz="1800" kern="1200">
                          <a:solidFill>
                            <a:schemeClr val="dk1"/>
                          </a:solidFill>
                          <a:latin typeface="Lucida Sans Unicode"/>
                          <a:ea typeface=""/>
                          <a:cs typeface=""/>
                        </a:defRPr>
                      </a:lvl5pPr>
                      <a:lvl6pPr marL="2286000" algn="l" defTabSz="914400" rtl="0" eaLnBrk="1" latinLnBrk="0" hangingPunct="1">
                        <a:defRPr sz="1800" kern="1200">
                          <a:solidFill>
                            <a:schemeClr val="dk1"/>
                          </a:solidFill>
                          <a:latin typeface="Lucida Sans Unicode"/>
                          <a:ea typeface=""/>
                          <a:cs typeface=""/>
                        </a:defRPr>
                      </a:lvl6pPr>
                      <a:lvl7pPr marL="2743200" algn="l" defTabSz="914400" rtl="0" eaLnBrk="1" latinLnBrk="0" hangingPunct="1">
                        <a:defRPr sz="1800" kern="1200">
                          <a:solidFill>
                            <a:schemeClr val="dk1"/>
                          </a:solidFill>
                          <a:latin typeface="Lucida Sans Unicode"/>
                          <a:ea typeface=""/>
                          <a:cs typeface=""/>
                        </a:defRPr>
                      </a:lvl7pPr>
                      <a:lvl8pPr marL="3200400" algn="l" defTabSz="914400" rtl="0" eaLnBrk="1" latinLnBrk="0" hangingPunct="1">
                        <a:defRPr sz="1800" kern="1200">
                          <a:solidFill>
                            <a:schemeClr val="dk1"/>
                          </a:solidFill>
                          <a:latin typeface="Lucida Sans Unicode"/>
                          <a:ea typeface=""/>
                          <a:cs typeface=""/>
                        </a:defRPr>
                      </a:lvl8pPr>
                      <a:lvl9pPr marL="3657600" algn="l" defTabSz="914400" rtl="0" eaLnBrk="1" latinLnBrk="0" hangingPunct="1">
                        <a:defRPr sz="1800" kern="1200">
                          <a:solidFill>
                            <a:schemeClr val="dk1"/>
                          </a:solidFill>
                          <a:latin typeface="Lucida Sans Unicode"/>
                          <a:ea typeface=""/>
                          <a:cs typeface=""/>
                        </a:defRPr>
                      </a:lvl9pPr>
                    </a:lstStyle>
                    <a:p>
                      <a:pPr algn="ctr" rtl="1">
                        <a:lnSpc>
                          <a:spcPct val="115000"/>
                        </a:lnSpc>
                        <a:spcAft>
                          <a:spcPts val="0"/>
                        </a:spcAft>
                      </a:pPr>
                      <a:r>
                        <a:rPr lang="fa-IR" sz="1400" b="1" dirty="0">
                          <a:solidFill>
                            <a:srgbClr val="002060"/>
                          </a:solidFill>
                          <a:latin typeface="Times New Roman"/>
                          <a:ea typeface="Calibri"/>
                          <a:cs typeface="B Zar"/>
                        </a:rPr>
                        <a:t>غیر حیاتی</a:t>
                      </a:r>
                      <a:endParaRPr lang="en-US" sz="1100" b="1" dirty="0">
                        <a:latin typeface="Calibri"/>
                        <a:ea typeface="Calibri"/>
                        <a:cs typeface="Arial"/>
                      </a:endParaRPr>
                    </a:p>
                    <a:p>
                      <a:pPr algn="ctr" rtl="1">
                        <a:lnSpc>
                          <a:spcPct val="115000"/>
                        </a:lnSpc>
                        <a:spcAft>
                          <a:spcPts val="0"/>
                        </a:spcAft>
                      </a:pPr>
                      <a:r>
                        <a:rPr lang="en-US" sz="1400" b="1" dirty="0">
                          <a:solidFill>
                            <a:srgbClr val="002060"/>
                          </a:solidFill>
                          <a:latin typeface="Times New Roman"/>
                          <a:ea typeface="Calibri"/>
                          <a:cs typeface="B Zar"/>
                        </a:rPr>
                        <a:t>Noncritical</a:t>
                      </a:r>
                      <a:endParaRPr lang="en-US" sz="1100" b="1" dirty="0">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40000"/>
                      </a:srgbClr>
                    </a:solidFill>
                  </a:tcPr>
                </a:tc>
                <a:tc>
                  <a:txBody>
                    <a:bodyPr/>
                    <a:lstStyle>
                      <a:lvl1pPr marL="0" algn="l" defTabSz="914400" rtl="0" eaLnBrk="1" latinLnBrk="0" hangingPunct="1">
                        <a:defRPr sz="1800" kern="1200">
                          <a:solidFill>
                            <a:schemeClr val="dk1"/>
                          </a:solidFill>
                          <a:latin typeface="Lucida Sans Unicode"/>
                          <a:ea typeface=""/>
                          <a:cs typeface=""/>
                        </a:defRPr>
                      </a:lvl1pPr>
                      <a:lvl2pPr marL="457200" algn="l" defTabSz="914400" rtl="0" eaLnBrk="1" latinLnBrk="0" hangingPunct="1">
                        <a:defRPr sz="1800" kern="1200">
                          <a:solidFill>
                            <a:schemeClr val="dk1"/>
                          </a:solidFill>
                          <a:latin typeface="Lucida Sans Unicode"/>
                          <a:ea typeface=""/>
                          <a:cs typeface=""/>
                        </a:defRPr>
                      </a:lvl2pPr>
                      <a:lvl3pPr marL="914400" algn="l" defTabSz="914400" rtl="0" eaLnBrk="1" latinLnBrk="0" hangingPunct="1">
                        <a:defRPr sz="1800" kern="1200">
                          <a:solidFill>
                            <a:schemeClr val="dk1"/>
                          </a:solidFill>
                          <a:latin typeface="Lucida Sans Unicode"/>
                          <a:ea typeface=""/>
                          <a:cs typeface=""/>
                        </a:defRPr>
                      </a:lvl3pPr>
                      <a:lvl4pPr marL="1371600" algn="l" defTabSz="914400" rtl="0" eaLnBrk="1" latinLnBrk="0" hangingPunct="1">
                        <a:defRPr sz="1800" kern="1200">
                          <a:solidFill>
                            <a:schemeClr val="dk1"/>
                          </a:solidFill>
                          <a:latin typeface="Lucida Sans Unicode"/>
                          <a:ea typeface=""/>
                          <a:cs typeface=""/>
                        </a:defRPr>
                      </a:lvl4pPr>
                      <a:lvl5pPr marL="1828800" algn="l" defTabSz="914400" rtl="0" eaLnBrk="1" latinLnBrk="0" hangingPunct="1">
                        <a:defRPr sz="1800" kern="1200">
                          <a:solidFill>
                            <a:schemeClr val="dk1"/>
                          </a:solidFill>
                          <a:latin typeface="Lucida Sans Unicode"/>
                          <a:ea typeface=""/>
                          <a:cs typeface=""/>
                        </a:defRPr>
                      </a:lvl5pPr>
                      <a:lvl6pPr marL="2286000" algn="l" defTabSz="914400" rtl="0" eaLnBrk="1" latinLnBrk="0" hangingPunct="1">
                        <a:defRPr sz="1800" kern="1200">
                          <a:solidFill>
                            <a:schemeClr val="dk1"/>
                          </a:solidFill>
                          <a:latin typeface="Lucida Sans Unicode"/>
                          <a:ea typeface=""/>
                          <a:cs typeface=""/>
                        </a:defRPr>
                      </a:lvl6pPr>
                      <a:lvl7pPr marL="2743200" algn="l" defTabSz="914400" rtl="0" eaLnBrk="1" latinLnBrk="0" hangingPunct="1">
                        <a:defRPr sz="1800" kern="1200">
                          <a:solidFill>
                            <a:schemeClr val="dk1"/>
                          </a:solidFill>
                          <a:latin typeface="Lucida Sans Unicode"/>
                          <a:ea typeface=""/>
                          <a:cs typeface=""/>
                        </a:defRPr>
                      </a:lvl7pPr>
                      <a:lvl8pPr marL="3200400" algn="l" defTabSz="914400" rtl="0" eaLnBrk="1" latinLnBrk="0" hangingPunct="1">
                        <a:defRPr sz="1800" kern="1200">
                          <a:solidFill>
                            <a:schemeClr val="dk1"/>
                          </a:solidFill>
                          <a:latin typeface="Lucida Sans Unicode"/>
                          <a:ea typeface=""/>
                          <a:cs typeface=""/>
                        </a:defRPr>
                      </a:lvl8pPr>
                      <a:lvl9pPr marL="3657600" algn="l" defTabSz="914400" rtl="0" eaLnBrk="1" latinLnBrk="0" hangingPunct="1">
                        <a:defRPr sz="1800" kern="1200">
                          <a:solidFill>
                            <a:schemeClr val="dk1"/>
                          </a:solidFill>
                          <a:latin typeface="Lucida Sans Unicode"/>
                          <a:ea typeface=""/>
                          <a:cs typeface=""/>
                        </a:defRPr>
                      </a:lvl9pPr>
                    </a:lstStyle>
                    <a:p>
                      <a:pPr algn="ctr" rtl="1">
                        <a:lnSpc>
                          <a:spcPct val="115000"/>
                        </a:lnSpc>
                        <a:spcAft>
                          <a:spcPts val="0"/>
                        </a:spcAft>
                      </a:pPr>
                      <a:r>
                        <a:rPr lang="fa-IR" sz="1400" b="1" dirty="0">
                          <a:solidFill>
                            <a:srgbClr val="002060"/>
                          </a:solidFill>
                          <a:latin typeface="Times New Roman"/>
                          <a:ea typeface="Calibri"/>
                          <a:cs typeface="B Zar"/>
                        </a:rPr>
                        <a:t>گندزدایی در سطح پایین</a:t>
                      </a:r>
                      <a:endParaRPr lang="en-US" sz="1100" b="1" dirty="0">
                        <a:latin typeface="Calibri"/>
                        <a:ea typeface="Calibri"/>
                        <a:cs typeface="Arial"/>
                      </a:endParaRPr>
                    </a:p>
                    <a:p>
                      <a:pPr algn="ctr" rtl="1">
                        <a:lnSpc>
                          <a:spcPct val="115000"/>
                        </a:lnSpc>
                        <a:spcAft>
                          <a:spcPts val="0"/>
                        </a:spcAft>
                      </a:pPr>
                      <a:r>
                        <a:rPr lang="en-US" sz="1400" b="1" dirty="0" err="1">
                          <a:solidFill>
                            <a:srgbClr val="002060"/>
                          </a:solidFill>
                          <a:latin typeface="Times New Roman"/>
                          <a:ea typeface="Calibri"/>
                          <a:cs typeface="B Zar"/>
                        </a:rPr>
                        <a:t>L.L.d</a:t>
                      </a:r>
                      <a:endParaRPr lang="en-US" sz="1100" b="1" dirty="0">
                        <a:latin typeface="Calibri"/>
                        <a:ea typeface="Calibri"/>
                        <a:cs typeface="Arial"/>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DA2BF">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009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073"/>
            <a:ext cx="12192000" cy="6863073"/>
            <a:chOff x="-114300" y="-5073"/>
            <a:chExt cx="12415838" cy="6863073"/>
          </a:xfrm>
        </p:grpSpPr>
        <p:grpSp>
          <p:nvGrpSpPr>
            <p:cNvPr id="3" name="Group 2"/>
            <p:cNvGrpSpPr/>
            <p:nvPr/>
          </p:nvGrpSpPr>
          <p:grpSpPr>
            <a:xfrm>
              <a:off x="-114300" y="4487485"/>
              <a:ext cx="12415838" cy="2370515"/>
              <a:chOff x="-114300" y="4487485"/>
              <a:chExt cx="12415838" cy="2370515"/>
            </a:xfrm>
          </p:grpSpPr>
          <p:pic>
            <p:nvPicPr>
              <p:cNvPr id="9" name="Picture 8"/>
              <p:cNvPicPr>
                <a:picLocks noChangeAspect="1"/>
              </p:cNvPicPr>
              <p:nvPr/>
            </p:nvPicPr>
            <p:blipFill>
              <a:blip r:embed="rId2" cstate="print"/>
              <a:stretch>
                <a:fillRect/>
              </a:stretch>
            </p:blipFill>
            <p:spPr>
              <a:xfrm>
                <a:off x="10792278" y="4487485"/>
                <a:ext cx="1399722" cy="1507263"/>
              </a:xfrm>
              <a:prstGeom prst="rect">
                <a:avLst/>
              </a:prstGeom>
            </p:spPr>
          </p:pic>
          <p:sp>
            <p:nvSpPr>
              <p:cNvPr id="10" name="Rectangle 9"/>
              <p:cNvSpPr/>
              <p:nvPr/>
            </p:nvSpPr>
            <p:spPr>
              <a:xfrm>
                <a:off x="-114300" y="6076433"/>
                <a:ext cx="12415838" cy="781567"/>
              </a:xfrm>
              <a:prstGeom prst="rect">
                <a:avLst/>
              </a:prstGeom>
              <a:solidFill>
                <a:schemeClr val="accent1">
                  <a:lumMod val="75000"/>
                </a:schemeClr>
              </a:solidFill>
              <a:ln>
                <a:solidFill>
                  <a:schemeClr val="accent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313388"/>
                <a:ext cx="12192000" cy="5446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893" y="468311"/>
              <a:ext cx="548640" cy="548640"/>
            </a:xfrm>
            <a:prstGeom prst="rect">
              <a:avLst/>
            </a:prstGeom>
            <a:noFill/>
            <a:ln>
              <a:solidFill>
                <a:srgbClr val="C00000"/>
              </a:solidFill>
            </a:ln>
            <a:effectLst>
              <a:outerShdw blurRad="50800" dist="38100" dir="8100000" sx="124000" sy="124000" algn="tr"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514125" y="-5073"/>
              <a:ext cx="548640" cy="548640"/>
            </a:xfrm>
            <a:prstGeom prst="rect">
              <a:avLst/>
            </a:prstGeom>
            <a:noFill/>
            <a:ln>
              <a:solidFill>
                <a:srgbClr val="C00000"/>
              </a:solidFill>
            </a:ln>
            <a:effectLst>
              <a:outerShdw blurRad="50800" dist="38100" dir="18900000" algn="bl"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268829" y="215311"/>
              <a:ext cx="548640" cy="548640"/>
            </a:xfrm>
            <a:prstGeom prst="rect">
              <a:avLst/>
            </a:prstGeom>
            <a:solidFill>
              <a:srgbClr val="C00000"/>
            </a:solidFill>
            <a:ln>
              <a:solidFill>
                <a:srgbClr val="C00000"/>
              </a:solidFill>
            </a:ln>
            <a:effectLst>
              <a:outerShdw blurRad="50800" dist="38100" dir="18900000" sx="120000" sy="120000" rotWithShape="0">
                <a:srgbClr val="FFCCC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6" name="Group 15"/>
          <p:cNvGrpSpPr/>
          <p:nvPr/>
        </p:nvGrpSpPr>
        <p:grpSpPr>
          <a:xfrm>
            <a:off x="1428753" y="763951"/>
            <a:ext cx="9925047" cy="762377"/>
            <a:chOff x="1204904" y="525463"/>
            <a:chExt cx="9925047" cy="762377"/>
          </a:xfrm>
        </p:grpSpPr>
        <p:sp>
          <p:nvSpPr>
            <p:cNvPr id="17" name="TextBox 16"/>
            <p:cNvSpPr txBox="1"/>
            <p:nvPr/>
          </p:nvSpPr>
          <p:spPr>
            <a:xfrm>
              <a:off x="8986844" y="525463"/>
              <a:ext cx="2114553" cy="553998"/>
            </a:xfrm>
            <a:prstGeom prst="rect">
              <a:avLst/>
            </a:prstGeom>
            <a:noFill/>
          </p:spPr>
          <p:txBody>
            <a:bodyPr wrap="square" rtlCol="0">
              <a:spAutoFit/>
            </a:bodyPr>
            <a:lstStyle/>
            <a:p>
              <a:pPr algn="r" rtl="1"/>
              <a:endParaRPr lang="en-US" sz="3000" dirty="0">
                <a:solidFill>
                  <a:srgbClr val="210DB3"/>
                </a:solidFill>
                <a:cs typeface="B Titr" panose="00000700000000000000" pitchFamily="2" charset="-78"/>
              </a:endParaRPr>
            </a:p>
          </p:txBody>
        </p:sp>
        <p:cxnSp>
          <p:nvCxnSpPr>
            <p:cNvPr id="18" name="Straight Connector 17"/>
            <p:cNvCxnSpPr/>
            <p:nvPr/>
          </p:nvCxnSpPr>
          <p:spPr>
            <a:xfrm flipH="1" flipV="1">
              <a:off x="1204904" y="1285876"/>
              <a:ext cx="9925047" cy="196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 name="Content Placeholder 11"/>
          <p:cNvSpPr>
            <a:spLocks noGrp="1"/>
          </p:cNvSpPr>
          <p:nvPr>
            <p:ph sz="half" idx="1"/>
          </p:nvPr>
        </p:nvSpPr>
        <p:spPr/>
        <p:txBody>
          <a:bodyPr/>
          <a:lstStyle/>
          <a:p>
            <a:pPr marL="0" indent="0" algn="r">
              <a:buNone/>
            </a:pPr>
            <a:r>
              <a:rPr lang="fa-IR" sz="4100" b="1" dirty="0">
                <a:solidFill>
                  <a:srgbClr val="C00000"/>
                </a:solidFill>
                <a:effectLst>
                  <a:outerShdw blurRad="31750" dist="25400" dir="5400000" algn="tl" rotWithShape="0">
                    <a:srgbClr val="000000">
                      <a:alpha val="25000"/>
                    </a:srgbClr>
                  </a:outerShdw>
                </a:effectLst>
                <a:latin typeface="Lucida Sans Unicode"/>
                <a:cs typeface="B Titr" pitchFamily="2" charset="-78"/>
              </a:rPr>
              <a:t>روش های شیمیایی:</a:t>
            </a:r>
          </a:p>
          <a:p>
            <a:pPr marL="0" indent="0" algn="just">
              <a:buNone/>
            </a:pPr>
            <a:r>
              <a:rPr lang="fa-IR" sz="2700" dirty="0">
                <a:solidFill>
                  <a:prstClr val="black"/>
                </a:solidFill>
                <a:latin typeface="Lucida Sans Unicode"/>
                <a:cs typeface="B Koodak" panose="00000700000000000000" pitchFamily="2" charset="-78"/>
              </a:rPr>
              <a:t>روش هایی است که با استفاده از عوامل شیمیایی، با میکروب ها مقابله می نمایند. البته در مقایسه با روشهای فیزیکی مخصوصا حرارت، این روش هم هزینه های بیشتری در بر دارد و هم می تواند اثرات جانبی مخاطره آمیزی را به همراه داشته باشد         </a:t>
            </a:r>
            <a:endParaRPr lang="fa-IR" dirty="0"/>
          </a:p>
        </p:txBody>
      </p:sp>
      <p:sp>
        <p:nvSpPr>
          <p:cNvPr id="13" name="Content Placeholder 12"/>
          <p:cNvSpPr>
            <a:spLocks noGrp="1"/>
          </p:cNvSpPr>
          <p:nvPr>
            <p:ph sz="half" idx="2"/>
          </p:nvPr>
        </p:nvSpPr>
        <p:spPr>
          <a:xfrm>
            <a:off x="6172200" y="1837261"/>
            <a:ext cx="5181600" cy="4339702"/>
          </a:xfrm>
        </p:spPr>
        <p:txBody>
          <a:bodyPr/>
          <a:lstStyle/>
          <a:p>
            <a:pPr marL="109728" lvl="0" indent="0" algn="r" rtl="1">
              <a:lnSpc>
                <a:spcPct val="100000"/>
              </a:lnSpc>
              <a:spcBef>
                <a:spcPts val="400"/>
              </a:spcBef>
              <a:buClr>
                <a:srgbClr val="2DA2BF"/>
              </a:buClr>
              <a:buSzPct val="68000"/>
              <a:buNone/>
            </a:pPr>
            <a:r>
              <a:rPr lang="fa-IR" sz="3600" b="1" dirty="0">
                <a:solidFill>
                  <a:srgbClr val="C00000"/>
                </a:solidFill>
                <a:latin typeface="Lucida Sans Unicode"/>
                <a:cs typeface="B Koodak" panose="00000700000000000000" pitchFamily="2" charset="-78"/>
              </a:rPr>
              <a:t>روشهای فیزیکی:</a:t>
            </a:r>
          </a:p>
          <a:p>
            <a:pPr marL="109728" lvl="0" indent="0" algn="r" rtl="1">
              <a:lnSpc>
                <a:spcPct val="100000"/>
              </a:lnSpc>
              <a:spcBef>
                <a:spcPts val="400"/>
              </a:spcBef>
              <a:buClr>
                <a:srgbClr val="2DA2BF"/>
              </a:buClr>
              <a:buSzPct val="68000"/>
              <a:buNone/>
            </a:pPr>
            <a:endParaRPr lang="fa-IR" sz="2700" dirty="0">
              <a:solidFill>
                <a:prstClr val="black"/>
              </a:solidFill>
              <a:latin typeface="Lucida Sans Unicode"/>
              <a:cs typeface="B Koodak" panose="00000700000000000000" pitchFamily="2" charset="-78"/>
            </a:endParaRPr>
          </a:p>
          <a:p>
            <a:pPr marL="109728" lvl="0" indent="0" algn="r" rtl="1">
              <a:lnSpc>
                <a:spcPct val="100000"/>
              </a:lnSpc>
              <a:spcBef>
                <a:spcPts val="400"/>
              </a:spcBef>
              <a:buClr>
                <a:srgbClr val="2DA2BF"/>
              </a:buClr>
              <a:buSzPct val="68000"/>
              <a:buNone/>
            </a:pPr>
            <a:r>
              <a:rPr lang="fa-IR" sz="2700" dirty="0">
                <a:solidFill>
                  <a:prstClr val="black"/>
                </a:solidFill>
                <a:latin typeface="Lucida Sans Unicode"/>
                <a:cs typeface="B Koodak" panose="00000700000000000000" pitchFamily="2" charset="-78"/>
              </a:rPr>
              <a:t>الف)استفاده از حرارت  </a:t>
            </a:r>
            <a:endParaRPr lang="en-US" sz="2700" dirty="0">
              <a:solidFill>
                <a:prstClr val="black"/>
              </a:solidFill>
              <a:latin typeface="Lucida Sans Unicode"/>
              <a:cs typeface="B Koodak" panose="00000700000000000000" pitchFamily="2" charset="-78"/>
            </a:endParaRPr>
          </a:p>
          <a:p>
            <a:pPr marL="109728" lvl="0" indent="0" algn="r" rtl="1">
              <a:lnSpc>
                <a:spcPct val="100000"/>
              </a:lnSpc>
              <a:spcBef>
                <a:spcPts val="400"/>
              </a:spcBef>
              <a:buClr>
                <a:srgbClr val="2DA2BF"/>
              </a:buClr>
              <a:buSzPct val="68000"/>
              <a:buNone/>
            </a:pPr>
            <a:r>
              <a:rPr lang="fa-IR" sz="2700" dirty="0">
                <a:solidFill>
                  <a:prstClr val="black"/>
                </a:solidFill>
                <a:latin typeface="Lucida Sans Unicode"/>
                <a:cs typeface="B Koodak" panose="00000700000000000000" pitchFamily="2" charset="-78"/>
              </a:rPr>
              <a:t>ب) پرتو دهی یا اشعه دادن</a:t>
            </a:r>
            <a:r>
              <a:rPr lang="en-US" sz="2700" dirty="0">
                <a:solidFill>
                  <a:prstClr val="black"/>
                </a:solidFill>
                <a:latin typeface="Lucida Sans Unicode"/>
                <a:cs typeface="B Koodak" panose="00000700000000000000" pitchFamily="2" charset="-78"/>
              </a:rPr>
              <a:t> </a:t>
            </a:r>
          </a:p>
          <a:p>
            <a:pPr marL="109728" lvl="0" indent="0" algn="r" rtl="1">
              <a:lnSpc>
                <a:spcPct val="100000"/>
              </a:lnSpc>
              <a:spcBef>
                <a:spcPts val="400"/>
              </a:spcBef>
              <a:buClr>
                <a:srgbClr val="2DA2BF"/>
              </a:buClr>
              <a:buSzPct val="68000"/>
              <a:buNone/>
            </a:pPr>
            <a:r>
              <a:rPr lang="fa-IR" sz="2700" b="1" dirty="0">
                <a:solidFill>
                  <a:prstClr val="black"/>
                </a:solidFill>
                <a:latin typeface="Lucida Sans Unicode"/>
                <a:cs typeface="B Koodak" panose="00000700000000000000" pitchFamily="2" charset="-78"/>
              </a:rPr>
              <a:t>ج</a:t>
            </a:r>
            <a:r>
              <a:rPr lang="fa-IR" sz="2700" dirty="0">
                <a:solidFill>
                  <a:prstClr val="black"/>
                </a:solidFill>
                <a:latin typeface="Lucida Sans Unicode"/>
                <a:cs typeface="B Koodak" panose="00000700000000000000" pitchFamily="2" charset="-78"/>
              </a:rPr>
              <a:t>)صافی کردن یا فیلتراسیون</a:t>
            </a:r>
            <a:endParaRPr lang="en-US" sz="2700" dirty="0">
              <a:solidFill>
                <a:prstClr val="black"/>
              </a:solidFill>
              <a:latin typeface="Lucida Sans Unicode"/>
              <a:cs typeface="B Koodak" panose="00000700000000000000" pitchFamily="2" charset="-78"/>
            </a:endParaRPr>
          </a:p>
          <a:p>
            <a:endParaRPr lang="fa-IR" dirty="0"/>
          </a:p>
        </p:txBody>
      </p:sp>
      <p:sp>
        <p:nvSpPr>
          <p:cNvPr id="14" name="Slide Number Placeholder 13"/>
          <p:cNvSpPr>
            <a:spLocks noGrp="1"/>
          </p:cNvSpPr>
          <p:nvPr>
            <p:ph type="sldNum" sz="quarter" idx="12"/>
          </p:nvPr>
        </p:nvSpPr>
        <p:spPr/>
        <p:txBody>
          <a:bodyPr vert="horz" lIns="91440" tIns="45720" rIns="91440" bIns="45720" rtlCol="0" anchor="ctr"/>
          <a:lstStyle/>
          <a:p>
            <a:fld id="{31AD7415-85C8-49CE-AA0C-638F4FA86160}" type="slidenum">
              <a:rPr lang="en-US" sz="1400">
                <a:solidFill>
                  <a:schemeClr val="bg1"/>
                </a:solidFill>
              </a:rPr>
              <a:pPr/>
              <a:t>9</a:t>
            </a:fld>
            <a:endParaRPr lang="en-US" sz="1400">
              <a:solidFill>
                <a:schemeClr val="bg1"/>
              </a:solidFill>
            </a:endParaRPr>
          </a:p>
        </p:txBody>
      </p:sp>
      <p:sp>
        <p:nvSpPr>
          <p:cNvPr id="5" name="Rectangle 4"/>
          <p:cNvSpPr/>
          <p:nvPr/>
        </p:nvSpPr>
        <p:spPr>
          <a:xfrm>
            <a:off x="1396718" y="215311"/>
            <a:ext cx="9957082" cy="954107"/>
          </a:xfrm>
          <a:prstGeom prst="rect">
            <a:avLst/>
          </a:prstGeom>
        </p:spPr>
        <p:txBody>
          <a:bodyPr wrap="square">
            <a:spAutoFit/>
          </a:bodyPr>
          <a:lstStyle/>
          <a:p>
            <a:pPr lvl="0" algn="ctr" rtl="1"/>
            <a:r>
              <a:rPr lang="fa-IR" sz="2800" b="1" dirty="0">
                <a:solidFill>
                  <a:srgbClr val="C00000"/>
                </a:solidFill>
                <a:effectLst>
                  <a:outerShdw blurRad="31750" dist="25400" dir="5400000" algn="tl" rotWithShape="0">
                    <a:srgbClr val="000000">
                      <a:alpha val="25000"/>
                    </a:srgbClr>
                  </a:outerShdw>
                </a:effectLst>
                <a:latin typeface="Lucida Sans Unicode"/>
                <a:cs typeface="B Koodak" panose="00000700000000000000" pitchFamily="2" charset="-78"/>
              </a:rPr>
              <a:t>کلیه روشهای گند زدایی، دو دسته کلی روشهای فیزیکی  و روشهای شیمیایی تقسیم می گردند که در اینجا روشهای معمول به اختصار بیان می گردد</a:t>
            </a:r>
            <a:endParaRPr lang="fa-IR" sz="1600" b="1" dirty="0">
              <a:solidFill>
                <a:prstClr val="black"/>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370289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پاور قابل ارائه" id="{32DCC0AC-5BD7-4174-852E-1F9DBA9D652B}" vid="{7B87AFE1-3340-4221-9DD9-5138F05E33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123</Template>
  <TotalTime>5791</TotalTime>
  <Words>2022</Words>
  <Application>Microsoft Office PowerPoint</Application>
  <PresentationFormat>Widescreen</PresentationFormat>
  <Paragraphs>175</Paragraphs>
  <Slides>27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Wingdings 3</vt:lpstr>
      <vt:lpstr>Calibri</vt:lpstr>
      <vt:lpstr>Wingdings 2</vt:lpstr>
      <vt:lpstr>Century Gothic</vt:lpstr>
      <vt:lpstr>IranNastaliq</vt:lpstr>
      <vt:lpstr>IRANSans</vt:lpstr>
      <vt:lpstr>Lucida Sans Unicode</vt:lpstr>
      <vt:lpstr>inherit</vt:lpstr>
      <vt:lpstr>Wingdings</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اصول به کار بردن گندزدا های شیمیایی</vt:lpstr>
      <vt:lpstr>اصول به کار بردن گندزدا های شیمیایی</vt:lpstr>
      <vt:lpstr>ضدعفونی کننده سطح متوسط ابزار و وسایل پزشکی</vt:lpstr>
      <vt:lpstr>PowerPoint Presentation</vt:lpstr>
      <vt:lpstr>طریقه ساخت محلول های رقیق گندزدایی شیمیایی: </vt:lpstr>
      <vt:lpstr> </vt:lpstr>
      <vt:lpstr>PowerPoint Presentation</vt:lpstr>
      <vt:lpstr>      طریقه ساخت محلول های رقیق گندزدایی شیمیایی:</vt:lpstr>
      <vt:lpstr>ضدعفونی کننده آماده به مصرف سریع الاثر سطوح کوچک  </vt:lpstr>
      <vt:lpstr>غلظت های موردنیاز</vt:lpstr>
      <vt:lpstr>PowerPoint Presentation</vt:lpstr>
      <vt:lpstr>PowerPoint Presentation</vt:lpstr>
      <vt:lpstr>PowerPoint Presentation</vt:lpstr>
      <vt:lpstr>PowerPoint Presentation</vt:lpstr>
      <vt:lpstr>اگر خون و مایعات آلوده بدن کمتر  از 30 سی سی در محیط باشدلکه زدایی به طریقه ذیل انجام می گردد:  </vt:lpstr>
      <vt:lpstr> </vt:lpstr>
      <vt:lpstr>خون و مایعات آلوده بدن بیشتر از 30 سی سی در محیط باشد لکه زدایی به طریقه ذیل انجام می گردد: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Almasiran</dc:creator>
  <cp:lastModifiedBy>PC006</cp:lastModifiedBy>
  <cp:revision>194</cp:revision>
  <dcterms:created xsi:type="dcterms:W3CDTF">2020-05-04T17:45:14Z</dcterms:created>
  <dcterms:modified xsi:type="dcterms:W3CDTF">2023-09-20T09:44:11Z</dcterms:modified>
</cp:coreProperties>
</file>