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56" r:id="rId3"/>
    <p:sldId id="26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85" r:id="rId12"/>
    <p:sldId id="266" r:id="rId13"/>
    <p:sldId id="280" r:id="rId14"/>
    <p:sldId id="263" r:id="rId15"/>
    <p:sldId id="268" r:id="rId16"/>
    <p:sldId id="269" r:id="rId17"/>
    <p:sldId id="270" r:id="rId18"/>
    <p:sldId id="271" r:id="rId19"/>
    <p:sldId id="279" r:id="rId20"/>
    <p:sldId id="272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361FA9-0682-41E2-8B67-D7500B4EF25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06AAAC-5420-4816-8BE2-21AC5293F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6477000" cy="1828800"/>
          </a:xfrm>
        </p:spPr>
        <p:txBody>
          <a:bodyPr/>
          <a:lstStyle/>
          <a:p>
            <a:r>
              <a:rPr lang="en-US" dirty="0" smtClean="0"/>
              <a:t>In the name of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Histopathologic</a:t>
            </a:r>
            <a:r>
              <a:rPr lang="en-US" b="1" dirty="0" smtClean="0"/>
              <a:t> </a:t>
            </a:r>
            <a:r>
              <a:rPr lang="en-US" b="1" dirty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characteristic but not </a:t>
            </a:r>
            <a:r>
              <a:rPr lang="en-US" dirty="0" err="1" smtClean="0"/>
              <a:t>pathognomonic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Prominent </a:t>
            </a:r>
            <a:r>
              <a:rPr lang="en-US" dirty="0" err="1"/>
              <a:t>hyperparakeratosis</a:t>
            </a:r>
            <a:r>
              <a:rPr lang="en-US" dirty="0"/>
              <a:t> </a:t>
            </a:r>
            <a:r>
              <a:rPr lang="en-US" dirty="0" smtClean="0"/>
              <a:t> , </a:t>
            </a:r>
            <a:r>
              <a:rPr lang="en-US" dirty="0" err="1" smtClean="0"/>
              <a:t>acanthosis</a:t>
            </a:r>
            <a:r>
              <a:rPr lang="en-US" dirty="0" smtClean="0"/>
              <a:t> ,clearing </a:t>
            </a:r>
            <a:r>
              <a:rPr lang="en-US" dirty="0"/>
              <a:t>of the cytoplasm of the cells in the </a:t>
            </a:r>
            <a:r>
              <a:rPr lang="en-US" dirty="0" err="1" smtClean="0"/>
              <a:t>spinous</a:t>
            </a:r>
            <a:r>
              <a:rPr lang="en-US" dirty="0" smtClean="0"/>
              <a:t> layer</a:t>
            </a:r>
          </a:p>
          <a:p>
            <a:r>
              <a:rPr lang="en-US" dirty="0" smtClean="0"/>
              <a:t>DD: </a:t>
            </a:r>
            <a:r>
              <a:rPr lang="en-US" dirty="0" err="1" smtClean="0"/>
              <a:t>leukoedema</a:t>
            </a:r>
            <a:r>
              <a:rPr lang="en-US" dirty="0" smtClean="0"/>
              <a:t> ,HBID</a:t>
            </a:r>
          </a:p>
          <a:p>
            <a:endParaRPr lang="en-US" dirty="0" smtClean="0"/>
          </a:p>
          <a:p>
            <a:r>
              <a:rPr lang="en-US" dirty="0"/>
              <a:t>an </a:t>
            </a:r>
            <a:r>
              <a:rPr lang="en-US" dirty="0" err="1" smtClean="0"/>
              <a:t>eosinophilic</a:t>
            </a:r>
            <a:r>
              <a:rPr lang="en-US" dirty="0" smtClean="0"/>
              <a:t> condensation in </a:t>
            </a:r>
            <a:r>
              <a:rPr lang="en-US" dirty="0"/>
              <a:t>the </a:t>
            </a:r>
            <a:r>
              <a:rPr lang="en-US" dirty="0" err="1"/>
              <a:t>perinuclear</a:t>
            </a:r>
            <a:r>
              <a:rPr lang="en-US" dirty="0"/>
              <a:t> region of </a:t>
            </a:r>
            <a:r>
              <a:rPr lang="en-US" dirty="0" smtClean="0"/>
              <a:t>the cells :keratin </a:t>
            </a:r>
            <a:r>
              <a:rPr lang="en-US" dirty="0" err="1" smtClean="0"/>
              <a:t>tonofilaments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Exfoliative</a:t>
            </a:r>
            <a:r>
              <a:rPr lang="en-US" dirty="0"/>
              <a:t> </a:t>
            </a:r>
            <a:r>
              <a:rPr lang="en-US" dirty="0" err="1"/>
              <a:t>cytologic</a:t>
            </a:r>
            <a:r>
              <a:rPr lang="en-US" dirty="0"/>
              <a:t> studies may provide more </a:t>
            </a:r>
            <a:r>
              <a:rPr lang="en-US" dirty="0" smtClean="0"/>
              <a:t>definitive diagnostic information</a:t>
            </a:r>
            <a:endParaRPr lang="en-US" dirty="0"/>
          </a:p>
        </p:txBody>
      </p:sp>
      <p:pic>
        <p:nvPicPr>
          <p:cNvPr id="4" name="Picture 3" descr="f016-005-X3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445224"/>
            <a:ext cx="1917948" cy="1245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016-007-X3435 cop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4509120"/>
            <a:ext cx="2971800" cy="1929384"/>
          </a:xfrm>
          <a:prstGeom prst="rect">
            <a:avLst/>
          </a:prstGeom>
        </p:spPr>
      </p:pic>
      <p:pic>
        <p:nvPicPr>
          <p:cNvPr id="5" name="Picture 4" descr="f016-006-X3435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581128"/>
            <a:ext cx="2664296" cy="1737941"/>
          </a:xfrm>
          <a:prstGeom prst="rect">
            <a:avLst/>
          </a:prstGeom>
        </p:spPr>
      </p:pic>
      <p:pic>
        <p:nvPicPr>
          <p:cNvPr id="6" name="Picture 5" descr="f016-005-X34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772816"/>
            <a:ext cx="3771035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&amp;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benign </a:t>
            </a:r>
            <a:r>
              <a:rPr lang="en-US" dirty="0" smtClean="0"/>
              <a:t>condition ---&gt; </a:t>
            </a:r>
            <a:r>
              <a:rPr lang="en-US" dirty="0"/>
              <a:t>no </a:t>
            </a:r>
            <a:r>
              <a:rPr lang="en-US" dirty="0" smtClean="0"/>
              <a:t>treatment</a:t>
            </a:r>
            <a:endParaRPr lang="en-US" dirty="0"/>
          </a:p>
          <a:p>
            <a:r>
              <a:rPr lang="en-US" dirty="0" smtClean="0"/>
              <a:t>prognosis : good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5u5555_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85865" y="1600200"/>
            <a:ext cx="6207219" cy="4495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7003504" cy="25104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DYSKERATOSIS CONGENITA (</a:t>
            </a:r>
            <a:r>
              <a:rPr lang="en-US" sz="3100" b="1" dirty="0" smtClean="0"/>
              <a:t>COLEENGMAN SYNDROME; ZINSSER-COLEENGMAN SYNDROME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2924944"/>
            <a:ext cx="67056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rare </a:t>
            </a:r>
            <a:r>
              <a:rPr lang="en-US" dirty="0" err="1" smtClean="0"/>
              <a:t>genodermatosis</a:t>
            </a:r>
            <a:endParaRPr lang="en-US" dirty="0" smtClean="0"/>
          </a:p>
          <a:p>
            <a:r>
              <a:rPr lang="en-US" dirty="0" smtClean="0"/>
              <a:t>usually inherited as an X-linked recessive trait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2432" y="3645024"/>
            <a:ext cx="2715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Mutations in the DKC I </a:t>
            </a:r>
            <a:r>
              <a:rPr lang="en-US" dirty="0" smtClean="0"/>
              <a:t>gene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1680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disrupt </a:t>
            </a:r>
            <a:r>
              <a:rPr lang="en-US" dirty="0" smtClean="0"/>
              <a:t>the normal </a:t>
            </a:r>
            <a:r>
              <a:rPr lang="en-US" dirty="0"/>
              <a:t>maintenance of </a:t>
            </a:r>
            <a:r>
              <a:rPr lang="en-US" dirty="0" smtClean="0"/>
              <a:t>telomerase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Clinical Features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the first 10 years of life</a:t>
            </a:r>
          </a:p>
          <a:p>
            <a:endParaRPr lang="en-US" dirty="0" smtClean="0"/>
          </a:p>
          <a:p>
            <a:r>
              <a:rPr lang="en-US" dirty="0" smtClean="0"/>
              <a:t>A reticular pattern of skin hyper-pigmentation  on the face, neck, and upper chest</a:t>
            </a:r>
          </a:p>
          <a:p>
            <a:endParaRPr lang="en-US" dirty="0" smtClean="0"/>
          </a:p>
          <a:p>
            <a:r>
              <a:rPr lang="en-US" dirty="0" smtClean="0"/>
              <a:t>abnormal, dysplastic changes of the nails</a:t>
            </a:r>
            <a:endParaRPr lang="en-US" dirty="0"/>
          </a:p>
        </p:txBody>
      </p:sp>
      <p:pic>
        <p:nvPicPr>
          <p:cNvPr id="4" name="Picture 3" descr="f016-014-X3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25144"/>
            <a:ext cx="2971800" cy="1938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Intraoral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tongue and </a:t>
            </a:r>
            <a:r>
              <a:rPr lang="en-US" dirty="0" err="1" smtClean="0"/>
              <a:t>buccal</a:t>
            </a:r>
            <a:r>
              <a:rPr lang="en-US" dirty="0" smtClean="0"/>
              <a:t> mucosa :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Bullae</a:t>
            </a:r>
            <a:r>
              <a:rPr lang="en-US" dirty="0" smtClean="0"/>
              <a:t>    erosions     </a:t>
            </a:r>
            <a:r>
              <a:rPr lang="en-US" dirty="0" err="1" smtClean="0"/>
              <a:t>leukoplakic</a:t>
            </a:r>
            <a:r>
              <a:rPr lang="en-US" dirty="0" smtClean="0"/>
              <a:t> lesions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leukoplakic</a:t>
            </a:r>
            <a:r>
              <a:rPr lang="en-US" dirty="0" smtClean="0"/>
              <a:t> lesions : premalignant</a:t>
            </a:r>
          </a:p>
          <a:p>
            <a:pPr>
              <a:buNone/>
            </a:pPr>
            <a:r>
              <a:rPr lang="en-US" dirty="0" smtClean="0"/>
              <a:t>   1/3 become malignant (10-30y.)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Rapidly progressive periodontal disease</a:t>
            </a:r>
          </a:p>
          <a:p>
            <a:endParaRPr lang="en-US" dirty="0" smtClean="0"/>
          </a:p>
          <a:p>
            <a:r>
              <a:rPr lang="en-US" dirty="0" smtClean="0"/>
              <a:t>Thrombocytopenia (the first hematologic problem)</a:t>
            </a:r>
          </a:p>
          <a:p>
            <a:endParaRPr lang="en-US" dirty="0" smtClean="0"/>
          </a:p>
          <a:p>
            <a:r>
              <a:rPr lang="en-US" dirty="0" smtClean="0"/>
              <a:t>70% </a:t>
            </a:r>
            <a:r>
              <a:rPr lang="en-US" dirty="0" err="1" smtClean="0"/>
              <a:t>aplastic</a:t>
            </a:r>
            <a:r>
              <a:rPr lang="en-US" dirty="0" smtClean="0"/>
              <a:t> anemia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63688" y="2276872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31840" y="2276872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f016-015-X3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060848"/>
            <a:ext cx="2971800" cy="1938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Histopathologic</a:t>
            </a:r>
            <a:r>
              <a:rPr lang="en-US" b="1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early oral mucosal lesions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hyper </a:t>
            </a:r>
            <a:r>
              <a:rPr lang="en-US" dirty="0" err="1" smtClean="0"/>
              <a:t>orthokeratosis</a:t>
            </a:r>
            <a:r>
              <a:rPr lang="en-US" dirty="0" smtClean="0"/>
              <a:t> </a:t>
            </a:r>
            <a:r>
              <a:rPr lang="en-US" dirty="0" smtClean="0"/>
              <a:t>&amp; epithelial atrophy</a:t>
            </a:r>
          </a:p>
          <a:p>
            <a:r>
              <a:rPr lang="en-US" dirty="0" smtClean="0"/>
              <a:t>After progress epithelial dysplasia, </a:t>
            </a:r>
            <a:r>
              <a:rPr lang="en-US" dirty="0" err="1" smtClean="0"/>
              <a:t>squamous</a:t>
            </a:r>
            <a:r>
              <a:rPr lang="en-US" dirty="0" smtClean="0"/>
              <a:t> cell carcinoma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60032" y="1916832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and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7578424" cy="31249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Symptomatic</a:t>
            </a:r>
          </a:p>
          <a:p>
            <a:endParaRPr lang="en-US" dirty="0" smtClean="0"/>
          </a:p>
          <a:p>
            <a:r>
              <a:rPr lang="en-US" dirty="0" smtClean="0"/>
              <a:t>careful periodic oral examinations</a:t>
            </a:r>
          </a:p>
          <a:p>
            <a:endParaRPr lang="en-US" dirty="0" smtClean="0"/>
          </a:p>
          <a:p>
            <a:r>
              <a:rPr lang="en-US" dirty="0" smtClean="0"/>
              <a:t>Monitor the patient for </a:t>
            </a:r>
            <a:r>
              <a:rPr lang="en-US" dirty="0" err="1" smtClean="0"/>
              <a:t>aplastic</a:t>
            </a:r>
            <a:r>
              <a:rPr lang="en-US" dirty="0" smtClean="0"/>
              <a:t> anemia</a:t>
            </a:r>
          </a:p>
          <a:p>
            <a:endParaRPr lang="en-US" dirty="0" smtClean="0"/>
          </a:p>
          <a:p>
            <a:r>
              <a:rPr lang="en-US" dirty="0" smtClean="0"/>
              <a:t>Genetic </a:t>
            </a:r>
            <a:r>
              <a:rPr lang="en-US" dirty="0" smtClean="0"/>
              <a:t>counseling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0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060848"/>
            <a:ext cx="4943833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1196752"/>
            <a:ext cx="6477000" cy="1828800"/>
          </a:xfrm>
        </p:spPr>
        <p:txBody>
          <a:bodyPr/>
          <a:lstStyle/>
          <a:p>
            <a:r>
              <a:rPr lang="en-US" dirty="0" smtClean="0"/>
              <a:t>Dermatologic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488832" cy="1944216"/>
          </a:xfrm>
        </p:spPr>
        <p:txBody>
          <a:bodyPr/>
          <a:lstStyle/>
          <a:p>
            <a:r>
              <a:rPr lang="en-US" b="1" dirty="0" smtClean="0"/>
              <a:t>XERODERMA PIGMENTOSUM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59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rare </a:t>
            </a:r>
            <a:r>
              <a:rPr lang="en-US" dirty="0" err="1" smtClean="0"/>
              <a:t>genodermatosis</a:t>
            </a:r>
            <a:endParaRPr lang="en-US" dirty="0"/>
          </a:p>
          <a:p>
            <a:r>
              <a:rPr lang="en-US" dirty="0" smtClean="0"/>
              <a:t>numerous </a:t>
            </a:r>
            <a:r>
              <a:rPr lang="en-US" dirty="0" err="1"/>
              <a:t>cutaneous</a:t>
            </a:r>
            <a:r>
              <a:rPr lang="en-US" dirty="0"/>
              <a:t> malignancies develop at </a:t>
            </a:r>
            <a:r>
              <a:rPr lang="en-US" dirty="0" smtClean="0"/>
              <a:t>a very </a:t>
            </a:r>
            <a:r>
              <a:rPr lang="en-US" dirty="0"/>
              <a:t>early </a:t>
            </a:r>
            <a:r>
              <a:rPr lang="en-US" dirty="0" smtClean="0"/>
              <a:t>age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7744" y="342900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inability </a:t>
            </a:r>
            <a:r>
              <a:rPr lang="en-US" dirty="0"/>
              <a:t>of the epithelial cells to repair </a:t>
            </a:r>
            <a:r>
              <a:rPr lang="en-US" dirty="0" smtClean="0"/>
              <a:t>UV damage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mutations </a:t>
            </a:r>
            <a:r>
              <a:rPr lang="en-US" dirty="0"/>
              <a:t>in the </a:t>
            </a:r>
            <a:r>
              <a:rPr lang="en-US" dirty="0" smtClean="0"/>
              <a:t>epithelial cells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1000 to 4000 </a:t>
            </a:r>
            <a:r>
              <a:rPr lang="en-US" dirty="0" smtClean="0"/>
              <a:t>times more  skin </a:t>
            </a:r>
            <a:r>
              <a:rPr lang="en-US" dirty="0"/>
              <a:t>cancer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Sunburn,  Skin changes, such as atrophy, freckled pigmentation, and patchy </a:t>
            </a:r>
            <a:r>
              <a:rPr lang="en-US" dirty="0" err="1" smtClean="0"/>
              <a:t>depigmentation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actinic </a:t>
            </a:r>
            <a:r>
              <a:rPr lang="en-US" dirty="0" err="1" smtClean="0"/>
              <a:t>keratoses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SCC,BCC ,Melanoma(most frequently in the head and neck region)</a:t>
            </a:r>
          </a:p>
          <a:p>
            <a:endParaRPr lang="en-US" dirty="0" smtClean="0"/>
          </a:p>
          <a:p>
            <a:r>
              <a:rPr lang="en-US" dirty="0" smtClean="0"/>
              <a:t>Oral manifestations: SCC of the lower lip and the tip of the tongue.</a:t>
            </a:r>
          </a:p>
          <a:p>
            <a:endParaRPr lang="en-US" b="1" dirty="0" smtClean="0"/>
          </a:p>
        </p:txBody>
      </p:sp>
      <p:pic>
        <p:nvPicPr>
          <p:cNvPr id="4" name="Content Placeholder 3" descr="f016-016-X3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1916832"/>
            <a:ext cx="1319273" cy="1976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Histopathologic</a:t>
            </a:r>
            <a:r>
              <a:rPr lang="en-US" b="1" dirty="0" smtClean="0"/>
              <a:t> Features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histopathologic</a:t>
            </a:r>
            <a:r>
              <a:rPr lang="en-US" dirty="0" smtClean="0"/>
              <a:t> features of </a:t>
            </a:r>
            <a:r>
              <a:rPr lang="en-US" dirty="0" err="1" smtClean="0"/>
              <a:t>xeroderma</a:t>
            </a:r>
            <a:r>
              <a:rPr lang="en-US" dirty="0" smtClean="0"/>
              <a:t> </a:t>
            </a:r>
            <a:r>
              <a:rPr lang="en-US" dirty="0" err="1" smtClean="0"/>
              <a:t>pigmentosum</a:t>
            </a:r>
            <a:r>
              <a:rPr lang="en-US" dirty="0" smtClean="0"/>
              <a:t> are relatively nonspecific</a:t>
            </a:r>
          </a:p>
          <a:p>
            <a:endParaRPr lang="en-US" dirty="0" smtClean="0"/>
          </a:p>
          <a:p>
            <a:r>
              <a:rPr lang="en-US" dirty="0" smtClean="0"/>
              <a:t>premalignant &amp; malignant lesions are microscopically indistinguishable from those observed in unaffected patients.</a:t>
            </a:r>
            <a:endParaRPr lang="en-US" dirty="0"/>
          </a:p>
        </p:txBody>
      </p:sp>
      <p:pic>
        <p:nvPicPr>
          <p:cNvPr id="4" name="Picture 3" descr="f010-119-X3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005064"/>
            <a:ext cx="2157976" cy="2644456"/>
          </a:xfrm>
          <a:prstGeom prst="rect">
            <a:avLst/>
          </a:prstGeom>
        </p:spPr>
      </p:pic>
      <p:pic>
        <p:nvPicPr>
          <p:cNvPr id="5" name="Picture 4" descr="f010-135-X3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653136"/>
            <a:ext cx="2971800" cy="1938528"/>
          </a:xfrm>
          <a:prstGeom prst="rect">
            <a:avLst/>
          </a:prstGeom>
        </p:spPr>
      </p:pic>
      <p:pic>
        <p:nvPicPr>
          <p:cNvPr id="6" name="Picture 5" descr="f010-142-X34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869160"/>
            <a:ext cx="2133972" cy="138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and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Avoid sunlight &amp; unfiltered fluorescent light ,wear protective clothing, sunscreens</a:t>
            </a:r>
          </a:p>
          <a:p>
            <a:r>
              <a:rPr lang="en-US" dirty="0" smtClean="0"/>
              <a:t>A dermatologist should evaluate the patient every 3 months to monitor</a:t>
            </a:r>
          </a:p>
          <a:p>
            <a:r>
              <a:rPr lang="en-US" dirty="0" smtClean="0"/>
              <a:t>the development of </a:t>
            </a:r>
            <a:r>
              <a:rPr lang="en-US" dirty="0" err="1" smtClean="0"/>
              <a:t>cutaneous</a:t>
            </a:r>
            <a:r>
              <a:rPr lang="en-US" dirty="0" smtClean="0"/>
              <a:t> lesions.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ThewaterfallsofPlitviceLakeCroat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2411760" y="5085184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Thank You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6477000" cy="1828800"/>
          </a:xfrm>
        </p:spPr>
        <p:txBody>
          <a:bodyPr/>
          <a:lstStyle/>
          <a:p>
            <a:r>
              <a:rPr lang="en-US" b="1" dirty="0" smtClean="0"/>
              <a:t>ECTODERMAL DYSPLASIA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199584"/>
            <a:ext cx="6705600" cy="685800"/>
          </a:xfrm>
        </p:spPr>
        <p:txBody>
          <a:bodyPr/>
          <a:lstStyle/>
          <a:p>
            <a:r>
              <a:rPr lang="en-US" b="1" dirty="0" err="1" smtClean="0"/>
              <a:t>hypohidrotic</a:t>
            </a:r>
            <a:r>
              <a:rPr lang="en-US" b="1" dirty="0" smtClean="0"/>
              <a:t> </a:t>
            </a:r>
            <a:r>
              <a:rPr lang="en-US" b="1" dirty="0" err="1" smtClean="0"/>
              <a:t>ectodermal</a:t>
            </a:r>
            <a:r>
              <a:rPr lang="en-US" b="1" dirty="0" smtClean="0"/>
              <a:t> dysplasia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4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two or more </a:t>
            </a:r>
            <a:r>
              <a:rPr lang="en-US" sz="2400" dirty="0" err="1" smtClean="0"/>
              <a:t>ectodermally</a:t>
            </a:r>
            <a:r>
              <a:rPr lang="en-US" sz="2400" dirty="0" smtClean="0"/>
              <a:t> derived anatomic structures fail to develop: </a:t>
            </a:r>
            <a:endParaRPr lang="fa-IR" sz="2400" dirty="0" smtClean="0"/>
          </a:p>
          <a:p>
            <a:r>
              <a:rPr lang="en-US" sz="2400" dirty="0" smtClean="0"/>
              <a:t>skin, hair, nails, teeth, or sweat glands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99715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hypohidrotic</a:t>
            </a:r>
            <a:r>
              <a:rPr lang="en-US" b="1" dirty="0"/>
              <a:t> </a:t>
            </a:r>
            <a:r>
              <a:rPr lang="en-US" b="1" dirty="0" err="1" smtClean="0"/>
              <a:t>ectodermal</a:t>
            </a:r>
            <a:r>
              <a:rPr lang="en-US" b="1" dirty="0" smtClean="0"/>
              <a:t> dysplasia</a:t>
            </a:r>
          </a:p>
          <a:p>
            <a:r>
              <a:rPr lang="en-US" dirty="0" smtClean="0"/>
              <a:t>X-linked inheritance         male</a:t>
            </a:r>
          </a:p>
          <a:p>
            <a:endParaRPr lang="en-US" dirty="0" smtClean="0"/>
          </a:p>
          <a:p>
            <a:r>
              <a:rPr lang="en-US" dirty="0"/>
              <a:t>heat </a:t>
            </a:r>
            <a:r>
              <a:rPr lang="en-US" dirty="0" smtClean="0"/>
              <a:t>intolerance </a:t>
            </a:r>
            <a:r>
              <a:rPr lang="en-US" dirty="0"/>
              <a:t>fever of undetermined </a:t>
            </a:r>
            <a:r>
              <a:rPr lang="en-US" dirty="0" smtClean="0"/>
              <a:t>origin baby</a:t>
            </a:r>
          </a:p>
          <a:p>
            <a:r>
              <a:rPr lang="en-US" dirty="0" smtClean="0"/>
              <a:t>Diagnostic aid:  </a:t>
            </a:r>
            <a:r>
              <a:rPr lang="en-US" dirty="0"/>
              <a:t>a special impression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patient's fingertips , count the density </a:t>
            </a:r>
            <a:r>
              <a:rPr lang="en-US" dirty="0"/>
              <a:t>of the sweat </a:t>
            </a:r>
            <a:r>
              <a:rPr lang="en-US" dirty="0" smtClean="0"/>
              <a:t>glands microscopically</a:t>
            </a:r>
          </a:p>
          <a:p>
            <a:endParaRPr lang="en-US" dirty="0" smtClean="0"/>
          </a:p>
          <a:p>
            <a:r>
              <a:rPr lang="en-US" dirty="0"/>
              <a:t>fine, sparse </a:t>
            </a:r>
            <a:r>
              <a:rPr lang="en-US" dirty="0" smtClean="0"/>
              <a:t>blonde hair (reduced </a:t>
            </a:r>
            <a:r>
              <a:rPr lang="en-US" dirty="0"/>
              <a:t>density of eyebrow and </a:t>
            </a:r>
            <a:r>
              <a:rPr lang="en-US" dirty="0" smtClean="0"/>
              <a:t>eyelash)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periocular</a:t>
            </a:r>
            <a:r>
              <a:rPr lang="en-US" dirty="0" smtClean="0"/>
              <a:t> skin: Fine wrinkling </a:t>
            </a:r>
            <a:r>
              <a:rPr lang="en-US" dirty="0"/>
              <a:t>with </a:t>
            </a:r>
            <a:r>
              <a:rPr lang="en-US" dirty="0" err="1" smtClean="0"/>
              <a:t>hyperpigmentation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midface</a:t>
            </a:r>
            <a:r>
              <a:rPr lang="en-US" dirty="0"/>
              <a:t> </a:t>
            </a:r>
            <a:r>
              <a:rPr lang="en-US" dirty="0" err="1" smtClean="0"/>
              <a:t>hypoplasia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nails </a:t>
            </a:r>
            <a:r>
              <a:rPr lang="en-US" dirty="0" smtClean="0"/>
              <a:t>: dystrophic and brittle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47864" y="213285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f016-002-X3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301208"/>
            <a:ext cx="2061964" cy="1345035"/>
          </a:xfrm>
          <a:prstGeom prst="rect">
            <a:avLst/>
          </a:prstGeom>
        </p:spPr>
      </p:pic>
      <p:pic>
        <p:nvPicPr>
          <p:cNvPr id="7" name="Content Placeholder 6" descr="f016-001-X3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04664"/>
            <a:ext cx="1679313" cy="251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Intraoral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279832" cy="49251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salivary glands </a:t>
            </a:r>
            <a:r>
              <a:rPr lang="en-US" sz="2200" dirty="0" smtClean="0"/>
              <a:t>(are </a:t>
            </a:r>
            <a:r>
              <a:rPr lang="en-US" sz="2200" dirty="0" err="1" smtClean="0"/>
              <a:t>ectodermally</a:t>
            </a:r>
            <a:r>
              <a:rPr lang="en-US" sz="2200" dirty="0" smtClean="0"/>
              <a:t> derived)          </a:t>
            </a:r>
            <a:r>
              <a:rPr lang="en-US" dirty="0" err="1" smtClean="0"/>
              <a:t>xerostomia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reduced number of the </a:t>
            </a:r>
            <a:r>
              <a:rPr lang="en-US" dirty="0"/>
              <a:t>teeth </a:t>
            </a:r>
            <a:r>
              <a:rPr lang="en-US" dirty="0" smtClean="0"/>
              <a:t>(</a:t>
            </a:r>
            <a:r>
              <a:rPr lang="en-US" dirty="0" err="1" smtClean="0"/>
              <a:t>oligodontia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/>
              <a:t>hypodontia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crown </a:t>
            </a:r>
            <a:r>
              <a:rPr lang="en-US" dirty="0"/>
              <a:t>shapes </a:t>
            </a:r>
            <a:r>
              <a:rPr lang="en-US" dirty="0" smtClean="0"/>
              <a:t>are abnormal</a:t>
            </a:r>
          </a:p>
          <a:p>
            <a:pPr>
              <a:buNone/>
            </a:pPr>
            <a:r>
              <a:rPr lang="en-US" dirty="0" smtClean="0"/>
              <a:t>   The incisor crowns     tapered</a:t>
            </a:r>
            <a:r>
              <a:rPr lang="en-US" dirty="0"/>
              <a:t>, conical, or pointed, </a:t>
            </a:r>
            <a:r>
              <a:rPr lang="en-US" dirty="0" smtClean="0"/>
              <a:t>the </a:t>
            </a:r>
            <a:r>
              <a:rPr lang="en-US" dirty="0"/>
              <a:t>molar crowns </a:t>
            </a:r>
            <a:r>
              <a:rPr lang="en-US" dirty="0" smtClean="0"/>
              <a:t>    reduced diameter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Anodontia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Female </a:t>
            </a:r>
            <a:r>
              <a:rPr lang="en-US" dirty="0" smtClean="0"/>
              <a:t>patients      partial </a:t>
            </a:r>
            <a:r>
              <a:rPr lang="en-US" dirty="0"/>
              <a:t>expression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24128" y="184482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131840" y="393305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55776" y="429309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87824" y="594928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016-003-X3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293096"/>
            <a:ext cx="2971800" cy="1938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Histopathologic</a:t>
            </a:r>
            <a:r>
              <a:rPr lang="en-US" b="1" dirty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Skin  </a:t>
            </a:r>
            <a:r>
              <a:rPr lang="en-US" dirty="0"/>
              <a:t>decreased number of sweat glands and hair follicles.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err="1" smtClean="0"/>
              <a:t>adnexal</a:t>
            </a:r>
            <a:r>
              <a:rPr lang="en-US" dirty="0" smtClean="0"/>
              <a:t> </a:t>
            </a:r>
            <a:r>
              <a:rPr lang="en-US" dirty="0"/>
              <a:t>structures that are present are </a:t>
            </a:r>
            <a:r>
              <a:rPr lang="en-US" dirty="0" err="1"/>
              <a:t>hypoplastic</a:t>
            </a:r>
            <a:r>
              <a:rPr lang="en-US" dirty="0"/>
              <a:t> </a:t>
            </a:r>
            <a:r>
              <a:rPr lang="en-US" dirty="0" smtClean="0"/>
              <a:t>and malformed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and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genetic counseling for the parents and the patient</a:t>
            </a:r>
            <a:r>
              <a:rPr lang="en-US" dirty="0" smtClean="0"/>
              <a:t>.</a:t>
            </a:r>
          </a:p>
          <a:p>
            <a:r>
              <a:rPr lang="en-US" dirty="0"/>
              <a:t>dental </a:t>
            </a:r>
            <a:r>
              <a:rPr lang="en-US" dirty="0" smtClean="0"/>
              <a:t>problems  </a:t>
            </a:r>
            <a:r>
              <a:rPr lang="en-US" dirty="0" smtClean="0"/>
              <a:t>prosthetic replacement </a:t>
            </a:r>
            <a:r>
              <a:rPr lang="en-US" dirty="0"/>
              <a:t>of the </a:t>
            </a:r>
            <a:r>
              <a:rPr lang="en-US" dirty="0" smtClean="0"/>
              <a:t>dentition, </a:t>
            </a:r>
            <a:r>
              <a:rPr lang="en-US" dirty="0"/>
              <a:t>dental implants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WHITE SPONGE NEVUS (</a:t>
            </a:r>
            <a:r>
              <a:rPr lang="en-US" sz="3100" b="1" dirty="0" smtClean="0"/>
              <a:t>CANNON'S DISEASE</a:t>
            </a:r>
            <a:r>
              <a:rPr lang="en-US" sz="3100" b="1" dirty="0"/>
              <a:t>; FAMILIAL WHITE </a:t>
            </a:r>
            <a:r>
              <a:rPr lang="en-US" sz="3100" b="1" dirty="0" smtClean="0"/>
              <a:t>FOLDED DYSPLASIA</a:t>
            </a:r>
            <a:r>
              <a:rPr lang="en-US" sz="3100" b="1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365104"/>
            <a:ext cx="6781800" cy="8079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000" dirty="0" smtClean="0"/>
              <a:t>a </a:t>
            </a:r>
            <a:r>
              <a:rPr lang="en-US" sz="4000" dirty="0"/>
              <a:t>defect in the normal </a:t>
            </a:r>
            <a:r>
              <a:rPr lang="en-US" sz="4000" dirty="0" err="1"/>
              <a:t>keratinization</a:t>
            </a:r>
            <a:r>
              <a:rPr lang="en-US" sz="4000" dirty="0"/>
              <a:t> of the </a:t>
            </a:r>
            <a:r>
              <a:rPr lang="en-US" sz="4000" dirty="0" smtClean="0"/>
              <a:t>oral mucosa (keratin </a:t>
            </a:r>
            <a:r>
              <a:rPr lang="en-US" sz="4000" dirty="0"/>
              <a:t>4 and keratin </a:t>
            </a:r>
            <a:r>
              <a:rPr lang="en-US" sz="4000" dirty="0" smtClean="0"/>
              <a:t>13)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411760" y="602128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buClr>
                <a:srgbClr val="9F2936"/>
              </a:buClr>
              <a:buSzPct val="60000"/>
            </a:pPr>
            <a:r>
              <a:rPr lang="en-US" sz="4000" dirty="0">
                <a:solidFill>
                  <a:srgbClr val="FFFFFF"/>
                </a:solidFill>
              </a:rPr>
              <a:t>relatively rare </a:t>
            </a:r>
            <a:r>
              <a:rPr lang="en-US" sz="4000" dirty="0" err="1">
                <a:solidFill>
                  <a:srgbClr val="FFFFFF"/>
                </a:solidFill>
              </a:rPr>
              <a:t>genodermatosis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usually appear </a:t>
            </a:r>
            <a:r>
              <a:rPr lang="en-US" dirty="0" smtClean="0"/>
              <a:t>at birth </a:t>
            </a:r>
            <a:r>
              <a:rPr lang="en-US" dirty="0"/>
              <a:t>or in early </a:t>
            </a:r>
            <a:r>
              <a:rPr lang="en-US" dirty="0" smtClean="0"/>
              <a:t>childhood</a:t>
            </a:r>
          </a:p>
          <a:p>
            <a:endParaRPr lang="en-US" dirty="0" smtClean="0"/>
          </a:p>
          <a:p>
            <a:r>
              <a:rPr lang="en-US" dirty="0"/>
              <a:t>Symmetric, </a:t>
            </a:r>
            <a:r>
              <a:rPr lang="en-US" dirty="0" err="1" smtClean="0"/>
              <a:t>thickened,white</a:t>
            </a:r>
            <a:r>
              <a:rPr lang="en-US" dirty="0"/>
              <a:t>, corrugated or velvety, diffuse </a:t>
            </a:r>
            <a:r>
              <a:rPr lang="en-US" dirty="0" smtClean="0"/>
              <a:t>plaques ,</a:t>
            </a:r>
            <a:r>
              <a:rPr lang="en-US" dirty="0" err="1" smtClean="0"/>
              <a:t>buccal</a:t>
            </a:r>
            <a:r>
              <a:rPr lang="en-US" dirty="0" smtClean="0"/>
              <a:t> </a:t>
            </a:r>
            <a:r>
              <a:rPr lang="en-US" dirty="0"/>
              <a:t>mucosa </a:t>
            </a:r>
            <a:r>
              <a:rPr lang="en-US" dirty="0" smtClean="0"/>
              <a:t>, bilaterally</a:t>
            </a:r>
          </a:p>
          <a:p>
            <a:endParaRPr lang="en-US" dirty="0" smtClean="0"/>
          </a:p>
          <a:p>
            <a:r>
              <a:rPr lang="en-US" dirty="0"/>
              <a:t>Other </a:t>
            </a:r>
            <a:r>
              <a:rPr lang="en-US" dirty="0" smtClean="0"/>
              <a:t>intraoral sites: the </a:t>
            </a:r>
            <a:r>
              <a:rPr lang="en-US" dirty="0"/>
              <a:t>ventral tongue, labial mucosa, </a:t>
            </a:r>
            <a:r>
              <a:rPr lang="en-US" dirty="0" smtClean="0"/>
              <a:t>soft palate</a:t>
            </a:r>
            <a:r>
              <a:rPr lang="en-US" dirty="0"/>
              <a:t>, alveolar mucosa, and floor of the </a:t>
            </a:r>
            <a:r>
              <a:rPr lang="en-US" dirty="0" smtClean="0"/>
              <a:t>mouth</a:t>
            </a:r>
          </a:p>
          <a:p>
            <a:endParaRPr lang="en-US" dirty="0" smtClean="0"/>
          </a:p>
          <a:p>
            <a:r>
              <a:rPr lang="en-US" dirty="0" err="1"/>
              <a:t>Extraoral</a:t>
            </a:r>
            <a:r>
              <a:rPr lang="en-US" dirty="0"/>
              <a:t> mucosal </a:t>
            </a:r>
            <a:r>
              <a:rPr lang="en-US" dirty="0" smtClean="0"/>
              <a:t>sites: nasal</a:t>
            </a:r>
            <a:r>
              <a:rPr lang="en-US" dirty="0"/>
              <a:t>, esophageal, laryngeal, and </a:t>
            </a:r>
            <a:r>
              <a:rPr lang="en-US" dirty="0" err="1"/>
              <a:t>anogenital</a:t>
            </a:r>
            <a:r>
              <a:rPr lang="en-US" dirty="0"/>
              <a:t> </a:t>
            </a:r>
            <a:r>
              <a:rPr lang="en-US" dirty="0" smtClean="0"/>
              <a:t>mucosa</a:t>
            </a:r>
          </a:p>
          <a:p>
            <a:endParaRPr lang="en-US" dirty="0"/>
          </a:p>
          <a:p>
            <a:r>
              <a:rPr lang="en-US" dirty="0" smtClean="0"/>
              <a:t>Usually asymptomatic</a:t>
            </a:r>
          </a:p>
          <a:p>
            <a:endParaRPr lang="en-US" dirty="0"/>
          </a:p>
        </p:txBody>
      </p:sp>
      <p:pic>
        <p:nvPicPr>
          <p:cNvPr id="4" name="Content Placeholder 3" descr="f016-004-X3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946" y="5013176"/>
            <a:ext cx="2496981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180</TotalTime>
  <Words>622</Words>
  <Application>Microsoft Office PowerPoint</Application>
  <PresentationFormat>On-screen Show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In the name of GOD</vt:lpstr>
      <vt:lpstr>Dermatologic Diseases</vt:lpstr>
      <vt:lpstr>ECTODERMAL DYSPLASIA </vt:lpstr>
      <vt:lpstr>Clinical features</vt:lpstr>
      <vt:lpstr>Intraoral findings </vt:lpstr>
      <vt:lpstr>Histopathologic Features</vt:lpstr>
      <vt:lpstr>Treatment and Prognosis</vt:lpstr>
      <vt:lpstr>WHITE SPONGE NEVUS (CANNON'S DISEASE; FAMILIAL WHITE FOLDED DYSPLASIA)</vt:lpstr>
      <vt:lpstr>Clinical Features</vt:lpstr>
      <vt:lpstr>Histopathologic Features</vt:lpstr>
      <vt:lpstr>Slide 11</vt:lpstr>
      <vt:lpstr>Treatment &amp; Prognosis</vt:lpstr>
      <vt:lpstr>Slide 13</vt:lpstr>
      <vt:lpstr>DYSKERATOSIS CONGENITA (COLEENGMAN SYNDROME; ZINSSER-COLEENGMAN SYNDROME) </vt:lpstr>
      <vt:lpstr>Clinical Features </vt:lpstr>
      <vt:lpstr>Intraoral findings</vt:lpstr>
      <vt:lpstr>Histopathologic Features</vt:lpstr>
      <vt:lpstr>Treatment and Prognosis</vt:lpstr>
      <vt:lpstr>Slide 19</vt:lpstr>
      <vt:lpstr>XERODERMA PIGMENTOSUM</vt:lpstr>
      <vt:lpstr>Clinical Features</vt:lpstr>
      <vt:lpstr>Histopathologic Features </vt:lpstr>
      <vt:lpstr>Treatment and Prognosis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library-server</dc:creator>
  <cp:lastModifiedBy>library-server</cp:lastModifiedBy>
  <cp:revision>35</cp:revision>
  <dcterms:created xsi:type="dcterms:W3CDTF">2012-02-05T06:18:47Z</dcterms:created>
  <dcterms:modified xsi:type="dcterms:W3CDTF">2012-02-07T09:19:07Z</dcterms:modified>
</cp:coreProperties>
</file>