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324" r:id="rId8"/>
    <p:sldId id="325" r:id="rId9"/>
    <p:sldId id="326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334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290" r:id="rId46"/>
    <p:sldId id="291" r:id="rId47"/>
    <p:sldId id="292" r:id="rId48"/>
    <p:sldId id="293" r:id="rId49"/>
    <p:sldId id="294" r:id="rId50"/>
    <p:sldId id="295" r:id="rId51"/>
    <p:sldId id="296" r:id="rId52"/>
    <p:sldId id="297" r:id="rId53"/>
    <p:sldId id="298" r:id="rId54"/>
    <p:sldId id="299" r:id="rId55"/>
    <p:sldId id="300" r:id="rId56"/>
    <p:sldId id="301" r:id="rId57"/>
    <p:sldId id="302" r:id="rId58"/>
    <p:sldId id="303" r:id="rId59"/>
    <p:sldId id="304" r:id="rId60"/>
    <p:sldId id="305" r:id="rId61"/>
    <p:sldId id="306" r:id="rId62"/>
    <p:sldId id="307" r:id="rId63"/>
    <p:sldId id="308" r:id="rId64"/>
    <p:sldId id="309" r:id="rId65"/>
    <p:sldId id="310" r:id="rId66"/>
    <p:sldId id="311" r:id="rId67"/>
    <p:sldId id="312" r:id="rId68"/>
    <p:sldId id="313" r:id="rId69"/>
    <p:sldId id="314" r:id="rId70"/>
    <p:sldId id="315" r:id="rId71"/>
    <p:sldId id="316" r:id="rId72"/>
    <p:sldId id="317" r:id="rId73"/>
    <p:sldId id="318" r:id="rId74"/>
    <p:sldId id="319" r:id="rId75"/>
    <p:sldId id="320" r:id="rId76"/>
    <p:sldId id="321" r:id="rId77"/>
    <p:sldId id="322" r:id="rId78"/>
    <p:sldId id="323" r:id="rId7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13180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238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47849F-464A-4FB9-9766-F7D14EF147CD}" type="doc">
      <dgm:prSet loTypeId="urn:microsoft.com/office/officeart/2005/8/layout/hierarchy2" loCatId="hierarchy" qsTypeId="urn:microsoft.com/office/officeart/2005/8/quickstyle/simple3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DAF4E1F7-A69C-46BF-A1FF-24F88313A8DC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</a:rPr>
            <a:t>Several histologic variants described include </a:t>
          </a:r>
          <a:endParaRPr lang="en-US" sz="2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B91E525-3A99-4F0C-9704-80818FEC2B8F}" type="parTrans" cxnId="{7B524421-B984-4EE6-8261-867C6BC21899}">
      <dgm:prSet/>
      <dgm:spPr/>
      <dgm:t>
        <a:bodyPr/>
        <a:lstStyle/>
        <a:p>
          <a:endParaRPr lang="en-US"/>
        </a:p>
      </dgm:t>
    </dgm:pt>
    <dgm:pt modelId="{795AF897-5C23-4254-89D7-4DBF32407EB0}" type="sibTrans" cxnId="{7B524421-B984-4EE6-8261-867C6BC21899}">
      <dgm:prSet/>
      <dgm:spPr/>
      <dgm:t>
        <a:bodyPr/>
        <a:lstStyle/>
        <a:p>
          <a:endParaRPr lang="en-US"/>
        </a:p>
      </dgm:t>
    </dgm:pt>
    <dgm:pt modelId="{F86C8461-E2EB-4242-A2B9-F3F3A1C684B1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</a:rPr>
            <a:t>The most common microscopic variant </a:t>
          </a:r>
          <a:endParaRPr lang="en-US" sz="2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0D35813-1635-460F-9ACE-37A3A560CD36}" type="parTrans" cxnId="{E908B9C8-4BE8-4F0A-B17C-2A02396CE00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BACA4F5-BB83-4562-9792-8831310B49C5}" type="sibTrans" cxnId="{E908B9C8-4BE8-4F0A-B17C-2A02396CE001}">
      <dgm:prSet/>
      <dgm:spPr/>
      <dgm:t>
        <a:bodyPr/>
        <a:lstStyle/>
        <a:p>
          <a:endParaRPr lang="en-US"/>
        </a:p>
      </dgm:t>
    </dgm:pt>
    <dgm:pt modelId="{E6D09231-9010-4390-A0E5-033CC5DE0E95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</a:rPr>
            <a:t> </a:t>
          </a:r>
          <a:r>
            <a:rPr lang="en-US" sz="2400" dirty="0" err="1" smtClean="0">
              <a:solidFill>
                <a:schemeClr val="bg1"/>
              </a:solidFill>
            </a:rPr>
            <a:t>angio-lipoma</a:t>
          </a:r>
          <a:r>
            <a:rPr lang="en-US" sz="2400" dirty="0" smtClean="0">
              <a:solidFill>
                <a:schemeClr val="bg1"/>
              </a:solidFill>
            </a:rPr>
            <a:t>,</a:t>
          </a:r>
          <a:endParaRPr lang="en-US" sz="2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1C91C19-DD31-453F-A70D-D11B3A824CEB}" type="parTrans" cxnId="{FC2B9D37-5A2A-43B9-AFFD-57F17997203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9E144D5-4396-446F-ADB7-BB36F5211D7C}" type="sibTrans" cxnId="{FC2B9D37-5A2A-43B9-AFFD-57F17997203C}">
      <dgm:prSet/>
      <dgm:spPr/>
      <dgm:t>
        <a:bodyPr/>
        <a:lstStyle/>
        <a:p>
          <a:endParaRPr lang="en-US"/>
        </a:p>
      </dgm:t>
    </dgm:pt>
    <dgm:pt modelId="{549C286F-F1A8-432C-AEDF-195D717A2C11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smtClean="0">
              <a:solidFill>
                <a:schemeClr val="bg1"/>
              </a:solidFill>
            </a:rPr>
            <a:t>pleomorphic </a:t>
          </a:r>
          <a:r>
            <a:rPr lang="en-US" sz="2400" dirty="0" err="1" smtClean="0">
              <a:solidFill>
                <a:schemeClr val="bg1"/>
              </a:solidFill>
            </a:rPr>
            <a:t>lipoma</a:t>
          </a:r>
          <a:r>
            <a:rPr lang="en-US" sz="2400" dirty="0" smtClean="0">
              <a:solidFill>
                <a:schemeClr val="bg1"/>
              </a:solidFill>
            </a:rPr>
            <a:t>,</a:t>
          </a:r>
          <a:endParaRPr lang="en-US" sz="2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A28E460-499C-4288-B123-AE9DC69B1306}" type="parTrans" cxnId="{8D88700A-6382-4FE6-914C-50412B953D53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F25FA41-A54B-4667-893C-4B43181DFEAA}" type="sibTrans" cxnId="{8D88700A-6382-4FE6-914C-50412B953D53}">
      <dgm:prSet/>
      <dgm:spPr/>
      <dgm:t>
        <a:bodyPr/>
        <a:lstStyle/>
        <a:p>
          <a:endParaRPr lang="en-US"/>
        </a:p>
      </dgm:t>
    </dgm:pt>
    <dgm:pt modelId="{87D16A3C-FE7C-48A1-842D-C34DFA379481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fibrolipoma</a:t>
          </a:r>
          <a:endParaRPr lang="en-US" dirty="0">
            <a:solidFill>
              <a:schemeClr val="bg1"/>
            </a:solidFill>
          </a:endParaRPr>
        </a:p>
      </dgm:t>
    </dgm:pt>
    <dgm:pt modelId="{5EFAEDF8-F071-4252-873D-E004BC3130A8}" type="parTrans" cxnId="{1FCB8FDC-75C9-4DAA-81A2-F4B2721F5D8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F6535EE-7133-4C6E-89EC-4CA6C8E8B48B}" type="sibTrans" cxnId="{1FCB8FDC-75C9-4DAA-81A2-F4B2721F5D8B}">
      <dgm:prSet/>
      <dgm:spPr/>
      <dgm:t>
        <a:bodyPr/>
        <a:lstStyle/>
        <a:p>
          <a:endParaRPr lang="en-US"/>
        </a:p>
      </dgm:t>
    </dgm:pt>
    <dgm:pt modelId="{22EE39DF-6C13-4CCC-90F9-B4310663225F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spindle cell </a:t>
          </a:r>
          <a:r>
            <a:rPr lang="en-US" dirty="0" err="1" smtClean="0">
              <a:solidFill>
                <a:schemeClr val="bg1"/>
              </a:solidFill>
            </a:rPr>
            <a:t>lipoma</a:t>
          </a:r>
          <a:r>
            <a:rPr lang="en-US" dirty="0" smtClean="0">
              <a:solidFill>
                <a:schemeClr val="bg1"/>
              </a:solidFill>
            </a:rPr>
            <a:t>,</a:t>
          </a:r>
          <a:endParaRPr lang="en-US" dirty="0">
            <a:solidFill>
              <a:schemeClr val="bg1"/>
            </a:solidFill>
          </a:endParaRPr>
        </a:p>
      </dgm:t>
    </dgm:pt>
    <dgm:pt modelId="{E8A8E10B-B30C-4A05-ADB8-1C8B3580BB59}" type="parTrans" cxnId="{B0F0ABF7-DC04-4DC1-85CE-87BC261919F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AD78ABF-DC6B-49EB-8C15-E71EF12BC221}" type="sibTrans" cxnId="{B0F0ABF7-DC04-4DC1-85CE-87BC261919FF}">
      <dgm:prSet/>
      <dgm:spPr/>
      <dgm:t>
        <a:bodyPr/>
        <a:lstStyle/>
        <a:p>
          <a:endParaRPr lang="en-US"/>
        </a:p>
      </dgm:t>
    </dgm:pt>
    <dgm:pt modelId="{6840E1C6-FB2C-4AEE-8008-B9F3B6C5B6F6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err="1" smtClean="0">
              <a:solidFill>
                <a:schemeClr val="bg1"/>
              </a:solidFill>
            </a:rPr>
            <a:t>myxoid</a:t>
          </a:r>
          <a:r>
            <a:rPr lang="en-US" sz="2400" dirty="0" smtClean="0">
              <a:solidFill>
                <a:schemeClr val="bg1"/>
              </a:solidFill>
            </a:rPr>
            <a:t> </a:t>
          </a:r>
          <a:r>
            <a:rPr lang="en-US" sz="2400" dirty="0" err="1" smtClean="0">
              <a:solidFill>
                <a:schemeClr val="bg1"/>
              </a:solidFill>
            </a:rPr>
            <a:t>lipoma</a:t>
          </a:r>
          <a:r>
            <a:rPr lang="en-US" sz="2400" dirty="0" smtClean="0">
              <a:solidFill>
                <a:schemeClr val="bg1"/>
              </a:solidFill>
            </a:rPr>
            <a:t>  </a:t>
          </a:r>
          <a:endParaRPr lang="en-US" sz="24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A6FD0EB-346B-4A5C-A9A1-D592A2A39400}" type="parTrans" cxnId="{D0C640B9-3537-4BDA-A57C-B267808B769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8F1907A-081B-4E95-810B-3A8B0EDFDC66}" type="sibTrans" cxnId="{D0C640B9-3537-4BDA-A57C-B267808B7697}">
      <dgm:prSet/>
      <dgm:spPr/>
      <dgm:t>
        <a:bodyPr/>
        <a:lstStyle/>
        <a:p>
          <a:endParaRPr lang="en-US"/>
        </a:p>
      </dgm:t>
    </dgm:pt>
    <dgm:pt modelId="{83B709CD-0CC9-4141-93E6-F974894396A4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Intramascular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lipoma</a:t>
          </a:r>
          <a:r>
            <a:rPr lang="en-US" dirty="0" smtClean="0">
              <a:solidFill>
                <a:schemeClr val="bg1"/>
              </a:solidFill>
            </a:rPr>
            <a:t>. </a:t>
          </a:r>
          <a:endParaRPr lang="en-US" dirty="0">
            <a:solidFill>
              <a:schemeClr val="bg1"/>
            </a:solidFill>
          </a:endParaRPr>
        </a:p>
      </dgm:t>
    </dgm:pt>
    <dgm:pt modelId="{1322FDBB-6B95-4B6E-9176-A68D5F912387}" type="parTrans" cxnId="{052CB013-5B7F-463F-9629-198F91047DB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F368592-D90A-4905-BF3C-0289268BFFCE}" type="sibTrans" cxnId="{052CB013-5B7F-463F-9629-198F91047DB0}">
      <dgm:prSet/>
      <dgm:spPr/>
      <dgm:t>
        <a:bodyPr/>
        <a:lstStyle/>
        <a:p>
          <a:endParaRPr lang="en-US"/>
        </a:p>
      </dgm:t>
    </dgm:pt>
    <dgm:pt modelId="{9C6C6E32-B3C3-4BCA-85EE-6D53DF4AB27A}" type="pres">
      <dgm:prSet presAssocID="{2947849F-464A-4FB9-9766-F7D14EF147C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82C716-E4E0-4666-AFFD-F21EF134796F}" type="pres">
      <dgm:prSet presAssocID="{DAF4E1F7-A69C-46BF-A1FF-24F88313A8DC}" presName="root1" presStyleCnt="0"/>
      <dgm:spPr/>
      <dgm:t>
        <a:bodyPr/>
        <a:lstStyle/>
        <a:p>
          <a:endParaRPr lang="en-US"/>
        </a:p>
      </dgm:t>
    </dgm:pt>
    <dgm:pt modelId="{DC6539D7-8E60-4F2E-BED6-45412A43D97D}" type="pres">
      <dgm:prSet presAssocID="{DAF4E1F7-A69C-46BF-A1FF-24F88313A8DC}" presName="LevelOneTextNode" presStyleLbl="node0" presStyleIdx="0" presStyleCnt="1" custScaleX="127991" custScaleY="254811" custLinFactNeighborX="-61506" custLinFactNeighborY="-702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162FAB-F3C4-44B8-82B1-2F273309EC3B}" type="pres">
      <dgm:prSet presAssocID="{DAF4E1F7-A69C-46BF-A1FF-24F88313A8DC}" presName="level2hierChild" presStyleCnt="0"/>
      <dgm:spPr/>
      <dgm:t>
        <a:bodyPr/>
        <a:lstStyle/>
        <a:p>
          <a:endParaRPr lang="en-US"/>
        </a:p>
      </dgm:t>
    </dgm:pt>
    <dgm:pt modelId="{8176A64C-3D17-4531-AC36-37E2C93AB98F}" type="pres">
      <dgm:prSet presAssocID="{5EFAEDF8-F071-4252-873D-E004BC3130A8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0DB32DBC-DE7D-4C79-9763-6F5E50E9CD44}" type="pres">
      <dgm:prSet presAssocID="{5EFAEDF8-F071-4252-873D-E004BC3130A8}" presName="connTx" presStyleLbl="parChTrans1D2" presStyleIdx="0" presStyleCnt="4"/>
      <dgm:spPr/>
      <dgm:t>
        <a:bodyPr/>
        <a:lstStyle/>
        <a:p>
          <a:endParaRPr lang="en-US"/>
        </a:p>
      </dgm:t>
    </dgm:pt>
    <dgm:pt modelId="{ECC1048E-1FAD-4FFF-A58E-0D0F8D35A075}" type="pres">
      <dgm:prSet presAssocID="{87D16A3C-FE7C-48A1-842D-C34DFA379481}" presName="root2" presStyleCnt="0"/>
      <dgm:spPr/>
      <dgm:t>
        <a:bodyPr/>
        <a:lstStyle/>
        <a:p>
          <a:endParaRPr lang="en-US"/>
        </a:p>
      </dgm:t>
    </dgm:pt>
    <dgm:pt modelId="{AFB32524-87CB-486B-AA59-E7BFF502BC48}" type="pres">
      <dgm:prSet presAssocID="{87D16A3C-FE7C-48A1-842D-C34DFA379481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9BE6EA-A980-41CB-B19C-6A9BA8702453}" type="pres">
      <dgm:prSet presAssocID="{87D16A3C-FE7C-48A1-842D-C34DFA379481}" presName="level3hierChild" presStyleCnt="0"/>
      <dgm:spPr/>
      <dgm:t>
        <a:bodyPr/>
        <a:lstStyle/>
        <a:p>
          <a:endParaRPr lang="en-US"/>
        </a:p>
      </dgm:t>
    </dgm:pt>
    <dgm:pt modelId="{667BF12E-63BA-40E3-ABE1-12244794CD91}" type="pres">
      <dgm:prSet presAssocID="{E0D35813-1635-460F-9ACE-37A3A560CD36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AA1C27B4-7C11-4F81-A726-EA060766586B}" type="pres">
      <dgm:prSet presAssocID="{E0D35813-1635-460F-9ACE-37A3A560CD36}" presName="connTx" presStyleLbl="parChTrans1D3" presStyleIdx="0" presStyleCnt="3"/>
      <dgm:spPr/>
      <dgm:t>
        <a:bodyPr/>
        <a:lstStyle/>
        <a:p>
          <a:endParaRPr lang="en-US"/>
        </a:p>
      </dgm:t>
    </dgm:pt>
    <dgm:pt modelId="{854714D2-F1A7-4E64-98E2-57CD8D08F74F}" type="pres">
      <dgm:prSet presAssocID="{F86C8461-E2EB-4242-A2B9-F3F3A1C684B1}" presName="root2" presStyleCnt="0"/>
      <dgm:spPr/>
      <dgm:t>
        <a:bodyPr/>
        <a:lstStyle/>
        <a:p>
          <a:endParaRPr lang="en-US"/>
        </a:p>
      </dgm:t>
    </dgm:pt>
    <dgm:pt modelId="{2576404C-CAFB-4852-BF10-1CFDA7C27C23}" type="pres">
      <dgm:prSet presAssocID="{F86C8461-E2EB-4242-A2B9-F3F3A1C684B1}" presName="LevelTwoTextNode" presStyleLbl="node3" presStyleIdx="0" presStyleCnt="3" custScaleX="147687" custScaleY="1296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B2C23E-44DE-497B-B3FC-B85ACF3CD597}" type="pres">
      <dgm:prSet presAssocID="{F86C8461-E2EB-4242-A2B9-F3F3A1C684B1}" presName="level3hierChild" presStyleCnt="0"/>
      <dgm:spPr/>
      <dgm:t>
        <a:bodyPr/>
        <a:lstStyle/>
        <a:p>
          <a:endParaRPr lang="en-US"/>
        </a:p>
      </dgm:t>
    </dgm:pt>
    <dgm:pt modelId="{E57EE7F3-B87A-46A5-B726-01DD0714C45F}" type="pres">
      <dgm:prSet presAssocID="{71C91C19-DD31-453F-A70D-D11B3A824CEB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2EFD7D3E-21AD-4AC8-99EF-0638CD78C892}" type="pres">
      <dgm:prSet presAssocID="{71C91C19-DD31-453F-A70D-D11B3A824CEB}" presName="connTx" presStyleLbl="parChTrans1D2" presStyleIdx="1" presStyleCnt="4"/>
      <dgm:spPr/>
      <dgm:t>
        <a:bodyPr/>
        <a:lstStyle/>
        <a:p>
          <a:endParaRPr lang="en-US"/>
        </a:p>
      </dgm:t>
    </dgm:pt>
    <dgm:pt modelId="{6F8A0944-E049-4F77-AD45-162FA4514204}" type="pres">
      <dgm:prSet presAssocID="{E6D09231-9010-4390-A0E5-033CC5DE0E95}" presName="root2" presStyleCnt="0"/>
      <dgm:spPr/>
      <dgm:t>
        <a:bodyPr/>
        <a:lstStyle/>
        <a:p>
          <a:endParaRPr lang="en-US"/>
        </a:p>
      </dgm:t>
    </dgm:pt>
    <dgm:pt modelId="{A4B9DAF1-9B58-474E-9ED3-6DB785A45EF7}" type="pres">
      <dgm:prSet presAssocID="{E6D09231-9010-4390-A0E5-033CC5DE0E95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897BA5-925C-41F9-8EC3-4D8F527EDCBA}" type="pres">
      <dgm:prSet presAssocID="{E6D09231-9010-4390-A0E5-033CC5DE0E95}" presName="level3hierChild" presStyleCnt="0"/>
      <dgm:spPr/>
      <dgm:t>
        <a:bodyPr/>
        <a:lstStyle/>
        <a:p>
          <a:endParaRPr lang="en-US"/>
        </a:p>
      </dgm:t>
    </dgm:pt>
    <dgm:pt modelId="{AC780CA2-C841-4DBC-A32F-9D436B17204C}" type="pres">
      <dgm:prSet presAssocID="{E8A8E10B-B30C-4A05-ADB8-1C8B3580BB59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A3A0836D-33F6-41F4-9353-27A143769AAC}" type="pres">
      <dgm:prSet presAssocID="{E8A8E10B-B30C-4A05-ADB8-1C8B3580BB59}" presName="connTx" presStyleLbl="parChTrans1D2" presStyleIdx="2" presStyleCnt="4"/>
      <dgm:spPr/>
      <dgm:t>
        <a:bodyPr/>
        <a:lstStyle/>
        <a:p>
          <a:endParaRPr lang="en-US"/>
        </a:p>
      </dgm:t>
    </dgm:pt>
    <dgm:pt modelId="{696D9C7B-B7EF-4187-A06F-8CFC7F992A4D}" type="pres">
      <dgm:prSet presAssocID="{22EE39DF-6C13-4CCC-90F9-B4310663225F}" presName="root2" presStyleCnt="0"/>
      <dgm:spPr/>
      <dgm:t>
        <a:bodyPr/>
        <a:lstStyle/>
        <a:p>
          <a:endParaRPr lang="en-US"/>
        </a:p>
      </dgm:t>
    </dgm:pt>
    <dgm:pt modelId="{310C2CA8-DC4F-430A-9CF8-18FA45ECEBD0}" type="pres">
      <dgm:prSet presAssocID="{22EE39DF-6C13-4CCC-90F9-B4310663225F}" presName="LevelTwoTextNode" presStyleLbl="node2" presStyleIdx="2" presStyleCnt="4" custScaleX="960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895DCA-7566-4F98-8621-DFE69B420AD0}" type="pres">
      <dgm:prSet presAssocID="{22EE39DF-6C13-4CCC-90F9-B4310663225F}" presName="level3hierChild" presStyleCnt="0"/>
      <dgm:spPr/>
      <dgm:t>
        <a:bodyPr/>
        <a:lstStyle/>
        <a:p>
          <a:endParaRPr lang="en-US"/>
        </a:p>
      </dgm:t>
    </dgm:pt>
    <dgm:pt modelId="{B617620C-4348-4555-AE9F-A0EFFCEC5F8B}" type="pres">
      <dgm:prSet presAssocID="{5A28E460-499C-4288-B123-AE9DC69B1306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6CA8954C-0E5B-44CA-8178-0429F08A408E}" type="pres">
      <dgm:prSet presAssocID="{5A28E460-499C-4288-B123-AE9DC69B1306}" presName="connTx" presStyleLbl="parChTrans1D3" presStyleIdx="1" presStyleCnt="3"/>
      <dgm:spPr/>
      <dgm:t>
        <a:bodyPr/>
        <a:lstStyle/>
        <a:p>
          <a:endParaRPr lang="en-US"/>
        </a:p>
      </dgm:t>
    </dgm:pt>
    <dgm:pt modelId="{8C880B4D-5825-4FCA-B22D-101AE65CC02A}" type="pres">
      <dgm:prSet presAssocID="{549C286F-F1A8-432C-AEDF-195D717A2C11}" presName="root2" presStyleCnt="0"/>
      <dgm:spPr/>
      <dgm:t>
        <a:bodyPr/>
        <a:lstStyle/>
        <a:p>
          <a:endParaRPr lang="en-US"/>
        </a:p>
      </dgm:t>
    </dgm:pt>
    <dgm:pt modelId="{F3D90D96-267E-4C3A-88B5-0196F68330AE}" type="pres">
      <dgm:prSet presAssocID="{549C286F-F1A8-432C-AEDF-195D717A2C11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7BF388-1798-4FA3-9C03-D3F2B4CDD70A}" type="pres">
      <dgm:prSet presAssocID="{549C286F-F1A8-432C-AEDF-195D717A2C11}" presName="level3hierChild" presStyleCnt="0"/>
      <dgm:spPr/>
      <dgm:t>
        <a:bodyPr/>
        <a:lstStyle/>
        <a:p>
          <a:endParaRPr lang="en-US"/>
        </a:p>
      </dgm:t>
    </dgm:pt>
    <dgm:pt modelId="{40ED18DB-4327-41A5-ADA6-6372D2C520F3}" type="pres">
      <dgm:prSet presAssocID="{7A6FD0EB-346B-4A5C-A9A1-D592A2A39400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21EE3C9B-93D5-4E3D-953A-76059B021BC6}" type="pres">
      <dgm:prSet presAssocID="{7A6FD0EB-346B-4A5C-A9A1-D592A2A39400}" presName="connTx" presStyleLbl="parChTrans1D3" presStyleIdx="2" presStyleCnt="3"/>
      <dgm:spPr/>
      <dgm:t>
        <a:bodyPr/>
        <a:lstStyle/>
        <a:p>
          <a:endParaRPr lang="en-US"/>
        </a:p>
      </dgm:t>
    </dgm:pt>
    <dgm:pt modelId="{7B53852F-207C-4655-9D26-2BD9983821C6}" type="pres">
      <dgm:prSet presAssocID="{6840E1C6-FB2C-4AEE-8008-B9F3B6C5B6F6}" presName="root2" presStyleCnt="0"/>
      <dgm:spPr/>
      <dgm:t>
        <a:bodyPr/>
        <a:lstStyle/>
        <a:p>
          <a:endParaRPr lang="en-US"/>
        </a:p>
      </dgm:t>
    </dgm:pt>
    <dgm:pt modelId="{A992876E-5BEE-4CB7-811F-A0FFBC51C6C0}" type="pres">
      <dgm:prSet presAssocID="{6840E1C6-FB2C-4AEE-8008-B9F3B6C5B6F6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5996D9-62B3-4AEE-83B9-615D54BE2146}" type="pres">
      <dgm:prSet presAssocID="{6840E1C6-FB2C-4AEE-8008-B9F3B6C5B6F6}" presName="level3hierChild" presStyleCnt="0"/>
      <dgm:spPr/>
      <dgm:t>
        <a:bodyPr/>
        <a:lstStyle/>
        <a:p>
          <a:endParaRPr lang="en-US"/>
        </a:p>
      </dgm:t>
    </dgm:pt>
    <dgm:pt modelId="{747BD489-220D-429B-A79B-912E751B8620}" type="pres">
      <dgm:prSet presAssocID="{1322FDBB-6B95-4B6E-9176-A68D5F912387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3B9A09F8-A70E-4530-A12C-266896192C1A}" type="pres">
      <dgm:prSet presAssocID="{1322FDBB-6B95-4B6E-9176-A68D5F912387}" presName="connTx" presStyleLbl="parChTrans1D2" presStyleIdx="3" presStyleCnt="4"/>
      <dgm:spPr/>
      <dgm:t>
        <a:bodyPr/>
        <a:lstStyle/>
        <a:p>
          <a:endParaRPr lang="en-US"/>
        </a:p>
      </dgm:t>
    </dgm:pt>
    <dgm:pt modelId="{29662AB2-E140-45B6-A0AE-87D71E0931DA}" type="pres">
      <dgm:prSet presAssocID="{83B709CD-0CC9-4141-93E6-F974894396A4}" presName="root2" presStyleCnt="0"/>
      <dgm:spPr/>
      <dgm:t>
        <a:bodyPr/>
        <a:lstStyle/>
        <a:p>
          <a:endParaRPr lang="en-US"/>
        </a:p>
      </dgm:t>
    </dgm:pt>
    <dgm:pt modelId="{FF1DD7CB-AD0B-40EF-B754-ACFAE25FE9A4}" type="pres">
      <dgm:prSet presAssocID="{83B709CD-0CC9-4141-93E6-F974894396A4}" presName="LevelTwoTextNode" presStyleLbl="node2" presStyleIdx="3" presStyleCnt="4" custLinFactNeighborX="-2017" custLinFactNeighborY="194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17CDD5-476C-4F5F-82D2-F341DF095BB6}" type="pres">
      <dgm:prSet presAssocID="{83B709CD-0CC9-4141-93E6-F974894396A4}" presName="level3hierChild" presStyleCnt="0"/>
      <dgm:spPr/>
      <dgm:t>
        <a:bodyPr/>
        <a:lstStyle/>
        <a:p>
          <a:endParaRPr lang="en-US"/>
        </a:p>
      </dgm:t>
    </dgm:pt>
  </dgm:ptLst>
  <dgm:cxnLst>
    <dgm:cxn modelId="{44E792BC-869C-40E1-A944-C80D21AF226F}" type="presOf" srcId="{7A6FD0EB-346B-4A5C-A9A1-D592A2A39400}" destId="{21EE3C9B-93D5-4E3D-953A-76059B021BC6}" srcOrd="1" destOrd="0" presId="urn:microsoft.com/office/officeart/2005/8/layout/hierarchy2"/>
    <dgm:cxn modelId="{A01FCE5D-4663-4896-97E6-31BFE47A9B95}" type="presOf" srcId="{DAF4E1F7-A69C-46BF-A1FF-24F88313A8DC}" destId="{DC6539D7-8E60-4F2E-BED6-45412A43D97D}" srcOrd="0" destOrd="0" presId="urn:microsoft.com/office/officeart/2005/8/layout/hierarchy2"/>
    <dgm:cxn modelId="{5067B23B-C2AF-45D9-8773-57F66EFC8429}" type="presOf" srcId="{E6D09231-9010-4390-A0E5-033CC5DE0E95}" destId="{A4B9DAF1-9B58-474E-9ED3-6DB785A45EF7}" srcOrd="0" destOrd="0" presId="urn:microsoft.com/office/officeart/2005/8/layout/hierarchy2"/>
    <dgm:cxn modelId="{FD33CABD-075F-4BC2-851C-9F01BF470563}" type="presOf" srcId="{5EFAEDF8-F071-4252-873D-E004BC3130A8}" destId="{8176A64C-3D17-4531-AC36-37E2C93AB98F}" srcOrd="0" destOrd="0" presId="urn:microsoft.com/office/officeart/2005/8/layout/hierarchy2"/>
    <dgm:cxn modelId="{E2F114FA-A1D0-4062-A649-92D3BF127A8E}" type="presOf" srcId="{71C91C19-DD31-453F-A70D-D11B3A824CEB}" destId="{2EFD7D3E-21AD-4AC8-99EF-0638CD78C892}" srcOrd="1" destOrd="0" presId="urn:microsoft.com/office/officeart/2005/8/layout/hierarchy2"/>
    <dgm:cxn modelId="{A239C86C-BDCC-4342-9257-DE754097C9DA}" type="presOf" srcId="{5A28E460-499C-4288-B123-AE9DC69B1306}" destId="{6CA8954C-0E5B-44CA-8178-0429F08A408E}" srcOrd="1" destOrd="0" presId="urn:microsoft.com/office/officeart/2005/8/layout/hierarchy2"/>
    <dgm:cxn modelId="{B6F4D38E-E7F0-4A81-8D51-7F92F9F1BEE7}" type="presOf" srcId="{F86C8461-E2EB-4242-A2B9-F3F3A1C684B1}" destId="{2576404C-CAFB-4852-BF10-1CFDA7C27C23}" srcOrd="0" destOrd="0" presId="urn:microsoft.com/office/officeart/2005/8/layout/hierarchy2"/>
    <dgm:cxn modelId="{FC2B9D37-5A2A-43B9-AFFD-57F17997203C}" srcId="{DAF4E1F7-A69C-46BF-A1FF-24F88313A8DC}" destId="{E6D09231-9010-4390-A0E5-033CC5DE0E95}" srcOrd="1" destOrd="0" parTransId="{71C91C19-DD31-453F-A70D-D11B3A824CEB}" sibTransId="{09E144D5-4396-446F-ADB7-BB36F5211D7C}"/>
    <dgm:cxn modelId="{E908B9C8-4BE8-4F0A-B17C-2A02396CE001}" srcId="{87D16A3C-FE7C-48A1-842D-C34DFA379481}" destId="{F86C8461-E2EB-4242-A2B9-F3F3A1C684B1}" srcOrd="0" destOrd="0" parTransId="{E0D35813-1635-460F-9ACE-37A3A560CD36}" sibTransId="{0BACA4F5-BB83-4562-9792-8831310B49C5}"/>
    <dgm:cxn modelId="{F76F80F2-CAFD-41BC-A3A7-1030355AC3DD}" type="presOf" srcId="{E8A8E10B-B30C-4A05-ADB8-1C8B3580BB59}" destId="{A3A0836D-33F6-41F4-9353-27A143769AAC}" srcOrd="1" destOrd="0" presId="urn:microsoft.com/office/officeart/2005/8/layout/hierarchy2"/>
    <dgm:cxn modelId="{A626B2B4-20F2-4791-B6A4-B28A73949E99}" type="presOf" srcId="{87D16A3C-FE7C-48A1-842D-C34DFA379481}" destId="{AFB32524-87CB-486B-AA59-E7BFF502BC48}" srcOrd="0" destOrd="0" presId="urn:microsoft.com/office/officeart/2005/8/layout/hierarchy2"/>
    <dgm:cxn modelId="{1FCB8FDC-75C9-4DAA-81A2-F4B2721F5D8B}" srcId="{DAF4E1F7-A69C-46BF-A1FF-24F88313A8DC}" destId="{87D16A3C-FE7C-48A1-842D-C34DFA379481}" srcOrd="0" destOrd="0" parTransId="{5EFAEDF8-F071-4252-873D-E004BC3130A8}" sibTransId="{1F6535EE-7133-4C6E-89EC-4CA6C8E8B48B}"/>
    <dgm:cxn modelId="{6DCCD472-3C0C-49DB-93F8-9414F54DE470}" type="presOf" srcId="{1322FDBB-6B95-4B6E-9176-A68D5F912387}" destId="{3B9A09F8-A70E-4530-A12C-266896192C1A}" srcOrd="1" destOrd="0" presId="urn:microsoft.com/office/officeart/2005/8/layout/hierarchy2"/>
    <dgm:cxn modelId="{8CD70085-324B-4C84-AA2E-12CDDBCF6CE0}" type="presOf" srcId="{5A28E460-499C-4288-B123-AE9DC69B1306}" destId="{B617620C-4348-4555-AE9F-A0EFFCEC5F8B}" srcOrd="0" destOrd="0" presId="urn:microsoft.com/office/officeart/2005/8/layout/hierarchy2"/>
    <dgm:cxn modelId="{26B93A8B-C987-4198-9A57-A9BF9D2DF087}" type="presOf" srcId="{1322FDBB-6B95-4B6E-9176-A68D5F912387}" destId="{747BD489-220D-429B-A79B-912E751B8620}" srcOrd="0" destOrd="0" presId="urn:microsoft.com/office/officeart/2005/8/layout/hierarchy2"/>
    <dgm:cxn modelId="{AA98E681-131F-4EDF-8EF3-F0F913D4F6A6}" type="presOf" srcId="{83B709CD-0CC9-4141-93E6-F974894396A4}" destId="{FF1DD7CB-AD0B-40EF-B754-ACFAE25FE9A4}" srcOrd="0" destOrd="0" presId="urn:microsoft.com/office/officeart/2005/8/layout/hierarchy2"/>
    <dgm:cxn modelId="{6AB8B726-972D-4BA3-9F65-7C1B8A68D021}" type="presOf" srcId="{2947849F-464A-4FB9-9766-F7D14EF147CD}" destId="{9C6C6E32-B3C3-4BCA-85EE-6D53DF4AB27A}" srcOrd="0" destOrd="0" presId="urn:microsoft.com/office/officeart/2005/8/layout/hierarchy2"/>
    <dgm:cxn modelId="{8D88700A-6382-4FE6-914C-50412B953D53}" srcId="{22EE39DF-6C13-4CCC-90F9-B4310663225F}" destId="{549C286F-F1A8-432C-AEDF-195D717A2C11}" srcOrd="0" destOrd="0" parTransId="{5A28E460-499C-4288-B123-AE9DC69B1306}" sibTransId="{6F25FA41-A54B-4667-893C-4B43181DFEAA}"/>
    <dgm:cxn modelId="{75C3FA56-F274-44DC-BD01-EC4E0EA5D82E}" type="presOf" srcId="{22EE39DF-6C13-4CCC-90F9-B4310663225F}" destId="{310C2CA8-DC4F-430A-9CF8-18FA45ECEBD0}" srcOrd="0" destOrd="0" presId="urn:microsoft.com/office/officeart/2005/8/layout/hierarchy2"/>
    <dgm:cxn modelId="{F4BB124C-772A-4507-98DF-8B7879C8CDED}" type="presOf" srcId="{7A6FD0EB-346B-4A5C-A9A1-D592A2A39400}" destId="{40ED18DB-4327-41A5-ADA6-6372D2C520F3}" srcOrd="0" destOrd="0" presId="urn:microsoft.com/office/officeart/2005/8/layout/hierarchy2"/>
    <dgm:cxn modelId="{075EA981-2322-4687-A93B-0BA4C79133B4}" type="presOf" srcId="{E0D35813-1635-460F-9ACE-37A3A560CD36}" destId="{667BF12E-63BA-40E3-ABE1-12244794CD91}" srcOrd="0" destOrd="0" presId="urn:microsoft.com/office/officeart/2005/8/layout/hierarchy2"/>
    <dgm:cxn modelId="{D0C640B9-3537-4BDA-A57C-B267808B7697}" srcId="{22EE39DF-6C13-4CCC-90F9-B4310663225F}" destId="{6840E1C6-FB2C-4AEE-8008-B9F3B6C5B6F6}" srcOrd="1" destOrd="0" parTransId="{7A6FD0EB-346B-4A5C-A9A1-D592A2A39400}" sibTransId="{18F1907A-081B-4E95-810B-3A8B0EDFDC66}"/>
    <dgm:cxn modelId="{D7DAA772-3BB6-4B97-8022-6B2D4C63018F}" type="presOf" srcId="{E0D35813-1635-460F-9ACE-37A3A560CD36}" destId="{AA1C27B4-7C11-4F81-A726-EA060766586B}" srcOrd="1" destOrd="0" presId="urn:microsoft.com/office/officeart/2005/8/layout/hierarchy2"/>
    <dgm:cxn modelId="{7B524421-B984-4EE6-8261-867C6BC21899}" srcId="{2947849F-464A-4FB9-9766-F7D14EF147CD}" destId="{DAF4E1F7-A69C-46BF-A1FF-24F88313A8DC}" srcOrd="0" destOrd="0" parTransId="{AB91E525-3A99-4F0C-9704-80818FEC2B8F}" sibTransId="{795AF897-5C23-4254-89D7-4DBF32407EB0}"/>
    <dgm:cxn modelId="{5A13EECF-AC97-4C56-B5C7-30ED56AF7434}" type="presOf" srcId="{6840E1C6-FB2C-4AEE-8008-B9F3B6C5B6F6}" destId="{A992876E-5BEE-4CB7-811F-A0FFBC51C6C0}" srcOrd="0" destOrd="0" presId="urn:microsoft.com/office/officeart/2005/8/layout/hierarchy2"/>
    <dgm:cxn modelId="{052CB013-5B7F-463F-9629-198F91047DB0}" srcId="{DAF4E1F7-A69C-46BF-A1FF-24F88313A8DC}" destId="{83B709CD-0CC9-4141-93E6-F974894396A4}" srcOrd="3" destOrd="0" parTransId="{1322FDBB-6B95-4B6E-9176-A68D5F912387}" sibTransId="{1F368592-D90A-4905-BF3C-0289268BFFCE}"/>
    <dgm:cxn modelId="{B0F0ABF7-DC04-4DC1-85CE-87BC261919FF}" srcId="{DAF4E1F7-A69C-46BF-A1FF-24F88313A8DC}" destId="{22EE39DF-6C13-4CCC-90F9-B4310663225F}" srcOrd="2" destOrd="0" parTransId="{E8A8E10B-B30C-4A05-ADB8-1C8B3580BB59}" sibTransId="{AAD78ABF-DC6B-49EB-8C15-E71EF12BC221}"/>
    <dgm:cxn modelId="{293BF97D-B650-4931-9A9A-6F5CE9EC8B2E}" type="presOf" srcId="{E8A8E10B-B30C-4A05-ADB8-1C8B3580BB59}" destId="{AC780CA2-C841-4DBC-A32F-9D436B17204C}" srcOrd="0" destOrd="0" presId="urn:microsoft.com/office/officeart/2005/8/layout/hierarchy2"/>
    <dgm:cxn modelId="{CAEE7A8E-724D-4882-B3B9-77DB5BE1FAC4}" type="presOf" srcId="{549C286F-F1A8-432C-AEDF-195D717A2C11}" destId="{F3D90D96-267E-4C3A-88B5-0196F68330AE}" srcOrd="0" destOrd="0" presId="urn:microsoft.com/office/officeart/2005/8/layout/hierarchy2"/>
    <dgm:cxn modelId="{CC25868D-437C-4EBB-896A-DC669EE9CD63}" type="presOf" srcId="{5EFAEDF8-F071-4252-873D-E004BC3130A8}" destId="{0DB32DBC-DE7D-4C79-9763-6F5E50E9CD44}" srcOrd="1" destOrd="0" presId="urn:microsoft.com/office/officeart/2005/8/layout/hierarchy2"/>
    <dgm:cxn modelId="{F435D2C5-E273-4464-910E-1BB61763C060}" type="presOf" srcId="{71C91C19-DD31-453F-A70D-D11B3A824CEB}" destId="{E57EE7F3-B87A-46A5-B726-01DD0714C45F}" srcOrd="0" destOrd="0" presId="urn:microsoft.com/office/officeart/2005/8/layout/hierarchy2"/>
    <dgm:cxn modelId="{52363695-07FB-4A14-82A0-3B2F34B802DB}" type="presParOf" srcId="{9C6C6E32-B3C3-4BCA-85EE-6D53DF4AB27A}" destId="{8682C716-E4E0-4666-AFFD-F21EF134796F}" srcOrd="0" destOrd="0" presId="urn:microsoft.com/office/officeart/2005/8/layout/hierarchy2"/>
    <dgm:cxn modelId="{65378F8B-CC30-4B5B-80BA-87AADE913338}" type="presParOf" srcId="{8682C716-E4E0-4666-AFFD-F21EF134796F}" destId="{DC6539D7-8E60-4F2E-BED6-45412A43D97D}" srcOrd="0" destOrd="0" presId="urn:microsoft.com/office/officeart/2005/8/layout/hierarchy2"/>
    <dgm:cxn modelId="{7C866DA0-FE2A-4F2A-9B9A-2D674CB23D0C}" type="presParOf" srcId="{8682C716-E4E0-4666-AFFD-F21EF134796F}" destId="{4F162FAB-F3C4-44B8-82B1-2F273309EC3B}" srcOrd="1" destOrd="0" presId="urn:microsoft.com/office/officeart/2005/8/layout/hierarchy2"/>
    <dgm:cxn modelId="{8DAB17FD-5F61-4C9C-BB3E-219893FAB179}" type="presParOf" srcId="{4F162FAB-F3C4-44B8-82B1-2F273309EC3B}" destId="{8176A64C-3D17-4531-AC36-37E2C93AB98F}" srcOrd="0" destOrd="0" presId="urn:microsoft.com/office/officeart/2005/8/layout/hierarchy2"/>
    <dgm:cxn modelId="{8F92F56E-6B55-45C8-AC70-34E3A0060D30}" type="presParOf" srcId="{8176A64C-3D17-4531-AC36-37E2C93AB98F}" destId="{0DB32DBC-DE7D-4C79-9763-6F5E50E9CD44}" srcOrd="0" destOrd="0" presId="urn:microsoft.com/office/officeart/2005/8/layout/hierarchy2"/>
    <dgm:cxn modelId="{A0C2CDFC-2306-4A46-88BD-E65D5420D9E9}" type="presParOf" srcId="{4F162FAB-F3C4-44B8-82B1-2F273309EC3B}" destId="{ECC1048E-1FAD-4FFF-A58E-0D0F8D35A075}" srcOrd="1" destOrd="0" presId="urn:microsoft.com/office/officeart/2005/8/layout/hierarchy2"/>
    <dgm:cxn modelId="{ECAAF42C-56F1-4097-9DC2-378EFC6E0A37}" type="presParOf" srcId="{ECC1048E-1FAD-4FFF-A58E-0D0F8D35A075}" destId="{AFB32524-87CB-486B-AA59-E7BFF502BC48}" srcOrd="0" destOrd="0" presId="urn:microsoft.com/office/officeart/2005/8/layout/hierarchy2"/>
    <dgm:cxn modelId="{A633192D-9A3E-4330-B297-F6C5152C6745}" type="presParOf" srcId="{ECC1048E-1FAD-4FFF-A58E-0D0F8D35A075}" destId="{A89BE6EA-A980-41CB-B19C-6A9BA8702453}" srcOrd="1" destOrd="0" presId="urn:microsoft.com/office/officeart/2005/8/layout/hierarchy2"/>
    <dgm:cxn modelId="{4280E9E9-4DEA-4255-84B1-C39C433F14E5}" type="presParOf" srcId="{A89BE6EA-A980-41CB-B19C-6A9BA8702453}" destId="{667BF12E-63BA-40E3-ABE1-12244794CD91}" srcOrd="0" destOrd="0" presId="urn:microsoft.com/office/officeart/2005/8/layout/hierarchy2"/>
    <dgm:cxn modelId="{F393B1F5-5390-4D47-A539-9FCAFBC648CC}" type="presParOf" srcId="{667BF12E-63BA-40E3-ABE1-12244794CD91}" destId="{AA1C27B4-7C11-4F81-A726-EA060766586B}" srcOrd="0" destOrd="0" presId="urn:microsoft.com/office/officeart/2005/8/layout/hierarchy2"/>
    <dgm:cxn modelId="{F068A51A-BE01-4A38-BA16-42866B7ED197}" type="presParOf" srcId="{A89BE6EA-A980-41CB-B19C-6A9BA8702453}" destId="{854714D2-F1A7-4E64-98E2-57CD8D08F74F}" srcOrd="1" destOrd="0" presId="urn:microsoft.com/office/officeart/2005/8/layout/hierarchy2"/>
    <dgm:cxn modelId="{A623243A-4E2D-4AD1-AAEC-0B308AB6A290}" type="presParOf" srcId="{854714D2-F1A7-4E64-98E2-57CD8D08F74F}" destId="{2576404C-CAFB-4852-BF10-1CFDA7C27C23}" srcOrd="0" destOrd="0" presId="urn:microsoft.com/office/officeart/2005/8/layout/hierarchy2"/>
    <dgm:cxn modelId="{EDDB090E-1060-44A6-AB36-74D065E0D860}" type="presParOf" srcId="{854714D2-F1A7-4E64-98E2-57CD8D08F74F}" destId="{A5B2C23E-44DE-497B-B3FC-B85ACF3CD597}" srcOrd="1" destOrd="0" presId="urn:microsoft.com/office/officeart/2005/8/layout/hierarchy2"/>
    <dgm:cxn modelId="{02EE6B3E-7613-4408-AD83-416D475C53B6}" type="presParOf" srcId="{4F162FAB-F3C4-44B8-82B1-2F273309EC3B}" destId="{E57EE7F3-B87A-46A5-B726-01DD0714C45F}" srcOrd="2" destOrd="0" presId="urn:microsoft.com/office/officeart/2005/8/layout/hierarchy2"/>
    <dgm:cxn modelId="{645F107D-209E-4836-B46B-0F6C8E327F00}" type="presParOf" srcId="{E57EE7F3-B87A-46A5-B726-01DD0714C45F}" destId="{2EFD7D3E-21AD-4AC8-99EF-0638CD78C892}" srcOrd="0" destOrd="0" presId="urn:microsoft.com/office/officeart/2005/8/layout/hierarchy2"/>
    <dgm:cxn modelId="{D7F01FE6-B511-47AB-A06C-DE33036B54F3}" type="presParOf" srcId="{4F162FAB-F3C4-44B8-82B1-2F273309EC3B}" destId="{6F8A0944-E049-4F77-AD45-162FA4514204}" srcOrd="3" destOrd="0" presId="urn:microsoft.com/office/officeart/2005/8/layout/hierarchy2"/>
    <dgm:cxn modelId="{BBDFBA1B-7899-4DBA-9463-0FF955FDD776}" type="presParOf" srcId="{6F8A0944-E049-4F77-AD45-162FA4514204}" destId="{A4B9DAF1-9B58-474E-9ED3-6DB785A45EF7}" srcOrd="0" destOrd="0" presId="urn:microsoft.com/office/officeart/2005/8/layout/hierarchy2"/>
    <dgm:cxn modelId="{67F02E31-0547-4771-A5FA-D9E85598728E}" type="presParOf" srcId="{6F8A0944-E049-4F77-AD45-162FA4514204}" destId="{15897BA5-925C-41F9-8EC3-4D8F527EDCBA}" srcOrd="1" destOrd="0" presId="urn:microsoft.com/office/officeart/2005/8/layout/hierarchy2"/>
    <dgm:cxn modelId="{ABACB0A5-FEF1-471B-BD53-A661E14B1873}" type="presParOf" srcId="{4F162FAB-F3C4-44B8-82B1-2F273309EC3B}" destId="{AC780CA2-C841-4DBC-A32F-9D436B17204C}" srcOrd="4" destOrd="0" presId="urn:microsoft.com/office/officeart/2005/8/layout/hierarchy2"/>
    <dgm:cxn modelId="{7E950FF2-FCDA-44C4-9384-254CC5B34B20}" type="presParOf" srcId="{AC780CA2-C841-4DBC-A32F-9D436B17204C}" destId="{A3A0836D-33F6-41F4-9353-27A143769AAC}" srcOrd="0" destOrd="0" presId="urn:microsoft.com/office/officeart/2005/8/layout/hierarchy2"/>
    <dgm:cxn modelId="{826C529B-EF24-470E-B08F-14FF44447535}" type="presParOf" srcId="{4F162FAB-F3C4-44B8-82B1-2F273309EC3B}" destId="{696D9C7B-B7EF-4187-A06F-8CFC7F992A4D}" srcOrd="5" destOrd="0" presId="urn:microsoft.com/office/officeart/2005/8/layout/hierarchy2"/>
    <dgm:cxn modelId="{3F735153-E77D-473D-AB2A-4FC68636F706}" type="presParOf" srcId="{696D9C7B-B7EF-4187-A06F-8CFC7F992A4D}" destId="{310C2CA8-DC4F-430A-9CF8-18FA45ECEBD0}" srcOrd="0" destOrd="0" presId="urn:microsoft.com/office/officeart/2005/8/layout/hierarchy2"/>
    <dgm:cxn modelId="{B5CFE5E6-C25D-4D7A-9B6B-8205808AC97F}" type="presParOf" srcId="{696D9C7B-B7EF-4187-A06F-8CFC7F992A4D}" destId="{56895DCA-7566-4F98-8621-DFE69B420AD0}" srcOrd="1" destOrd="0" presId="urn:microsoft.com/office/officeart/2005/8/layout/hierarchy2"/>
    <dgm:cxn modelId="{13FF029B-AB38-42C2-8F29-93CD507E95F9}" type="presParOf" srcId="{56895DCA-7566-4F98-8621-DFE69B420AD0}" destId="{B617620C-4348-4555-AE9F-A0EFFCEC5F8B}" srcOrd="0" destOrd="0" presId="urn:microsoft.com/office/officeart/2005/8/layout/hierarchy2"/>
    <dgm:cxn modelId="{8F440F1A-A320-40D8-AEAE-7314B0995556}" type="presParOf" srcId="{B617620C-4348-4555-AE9F-A0EFFCEC5F8B}" destId="{6CA8954C-0E5B-44CA-8178-0429F08A408E}" srcOrd="0" destOrd="0" presId="urn:microsoft.com/office/officeart/2005/8/layout/hierarchy2"/>
    <dgm:cxn modelId="{8CA77CAF-F746-4C14-AC6C-AE629143F499}" type="presParOf" srcId="{56895DCA-7566-4F98-8621-DFE69B420AD0}" destId="{8C880B4D-5825-4FCA-B22D-101AE65CC02A}" srcOrd="1" destOrd="0" presId="urn:microsoft.com/office/officeart/2005/8/layout/hierarchy2"/>
    <dgm:cxn modelId="{0CEAE9C9-EF40-4750-9F0F-F1BEC6C18E6E}" type="presParOf" srcId="{8C880B4D-5825-4FCA-B22D-101AE65CC02A}" destId="{F3D90D96-267E-4C3A-88B5-0196F68330AE}" srcOrd="0" destOrd="0" presId="urn:microsoft.com/office/officeart/2005/8/layout/hierarchy2"/>
    <dgm:cxn modelId="{3EEDFF39-1872-4C97-A025-A20599F81082}" type="presParOf" srcId="{8C880B4D-5825-4FCA-B22D-101AE65CC02A}" destId="{D47BF388-1798-4FA3-9C03-D3F2B4CDD70A}" srcOrd="1" destOrd="0" presId="urn:microsoft.com/office/officeart/2005/8/layout/hierarchy2"/>
    <dgm:cxn modelId="{10BF3F95-9EFC-4361-8EF6-A6190D0A5DAA}" type="presParOf" srcId="{56895DCA-7566-4F98-8621-DFE69B420AD0}" destId="{40ED18DB-4327-41A5-ADA6-6372D2C520F3}" srcOrd="2" destOrd="0" presId="urn:microsoft.com/office/officeart/2005/8/layout/hierarchy2"/>
    <dgm:cxn modelId="{919D2904-CAAD-4096-A374-8BB5F078B599}" type="presParOf" srcId="{40ED18DB-4327-41A5-ADA6-6372D2C520F3}" destId="{21EE3C9B-93D5-4E3D-953A-76059B021BC6}" srcOrd="0" destOrd="0" presId="urn:microsoft.com/office/officeart/2005/8/layout/hierarchy2"/>
    <dgm:cxn modelId="{AAFD5470-0D77-4F54-BD06-EEBE50D78904}" type="presParOf" srcId="{56895DCA-7566-4F98-8621-DFE69B420AD0}" destId="{7B53852F-207C-4655-9D26-2BD9983821C6}" srcOrd="3" destOrd="0" presId="urn:microsoft.com/office/officeart/2005/8/layout/hierarchy2"/>
    <dgm:cxn modelId="{36AC3E2A-6CEC-4814-93A4-23281C5948D3}" type="presParOf" srcId="{7B53852F-207C-4655-9D26-2BD9983821C6}" destId="{A992876E-5BEE-4CB7-811F-A0FFBC51C6C0}" srcOrd="0" destOrd="0" presId="urn:microsoft.com/office/officeart/2005/8/layout/hierarchy2"/>
    <dgm:cxn modelId="{744EB3A6-19AE-451A-A2FC-EC814EB6BCA0}" type="presParOf" srcId="{7B53852F-207C-4655-9D26-2BD9983821C6}" destId="{B55996D9-62B3-4AEE-83B9-615D54BE2146}" srcOrd="1" destOrd="0" presId="urn:microsoft.com/office/officeart/2005/8/layout/hierarchy2"/>
    <dgm:cxn modelId="{A81C23EC-4AA9-49C3-8533-AE1342893D6B}" type="presParOf" srcId="{4F162FAB-F3C4-44B8-82B1-2F273309EC3B}" destId="{747BD489-220D-429B-A79B-912E751B8620}" srcOrd="6" destOrd="0" presId="urn:microsoft.com/office/officeart/2005/8/layout/hierarchy2"/>
    <dgm:cxn modelId="{202ECCBA-94CD-4CDB-96BA-C4671844AB48}" type="presParOf" srcId="{747BD489-220D-429B-A79B-912E751B8620}" destId="{3B9A09F8-A70E-4530-A12C-266896192C1A}" srcOrd="0" destOrd="0" presId="urn:microsoft.com/office/officeart/2005/8/layout/hierarchy2"/>
    <dgm:cxn modelId="{3038F608-D87C-4D3E-B118-D4C3ECAD7481}" type="presParOf" srcId="{4F162FAB-F3C4-44B8-82B1-2F273309EC3B}" destId="{29662AB2-E140-45B6-A0AE-87D71E0931DA}" srcOrd="7" destOrd="0" presId="urn:microsoft.com/office/officeart/2005/8/layout/hierarchy2"/>
    <dgm:cxn modelId="{08A875EA-C118-49C0-BD7E-6E908FF544B7}" type="presParOf" srcId="{29662AB2-E140-45B6-A0AE-87D71E0931DA}" destId="{FF1DD7CB-AD0B-40EF-B754-ACFAE25FE9A4}" srcOrd="0" destOrd="0" presId="urn:microsoft.com/office/officeart/2005/8/layout/hierarchy2"/>
    <dgm:cxn modelId="{359B2160-BEAF-468D-9856-F0BF72BEE015}" type="presParOf" srcId="{29662AB2-E140-45B6-A0AE-87D71E0931DA}" destId="{5417CDD5-476C-4F5F-82D2-F341DF095BB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6539D7-8E60-4F2E-BED6-45412A43D97D}">
      <dsp:nvSpPr>
        <dsp:cNvPr id="0" name=""/>
        <dsp:cNvSpPr/>
      </dsp:nvSpPr>
      <dsp:spPr>
        <a:xfrm>
          <a:off x="0" y="1234500"/>
          <a:ext cx="2285890" cy="2275433"/>
        </a:xfrm>
        <a:prstGeom prst="roundRect">
          <a:avLst>
            <a:gd name="adj" fmla="val 10000"/>
          </a:avLst>
        </a:prstGeom>
        <a:solidFill>
          <a:schemeClr val="accent3"/>
        </a:solidFill>
        <a:ln w="38100" cap="flat" cmpd="sng" algn="ctr">
          <a:solidFill>
            <a:schemeClr val="accent3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Several histologic variants described include </a:t>
          </a:r>
          <a:endParaRPr lang="en-US" sz="2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234500"/>
        <a:ext cx="2285890" cy="2275433"/>
      </dsp:txXfrm>
    </dsp:sp>
    <dsp:sp modelId="{8176A64C-3D17-4531-AC36-37E2C93AB98F}">
      <dsp:nvSpPr>
        <dsp:cNvPr id="0" name=""/>
        <dsp:cNvSpPr/>
      </dsp:nvSpPr>
      <dsp:spPr>
        <a:xfrm rot="18500626">
          <a:off x="2065006" y="1902171"/>
          <a:ext cx="1163705" cy="27395"/>
        </a:xfrm>
        <a:custGeom>
          <a:avLst/>
          <a:gdLst/>
          <a:ahLst/>
          <a:cxnLst/>
          <a:rect l="0" t="0" r="0" b="0"/>
          <a:pathLst>
            <a:path>
              <a:moveTo>
                <a:pt x="0" y="13697"/>
              </a:moveTo>
              <a:lnTo>
                <a:pt x="1163705" y="13697"/>
              </a:lnTo>
            </a:path>
          </a:pathLst>
        </a:custGeom>
        <a:noFill/>
        <a:ln w="381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bg1"/>
            </a:solidFill>
          </a:endParaRPr>
        </a:p>
      </dsp:txBody>
      <dsp:txXfrm rot="18500626">
        <a:off x="2617766" y="1886776"/>
        <a:ext cx="58185" cy="58185"/>
      </dsp:txXfrm>
    </dsp:sp>
    <dsp:sp modelId="{AFB32524-87CB-486B-AA59-E7BFF502BC48}">
      <dsp:nvSpPr>
        <dsp:cNvPr id="0" name=""/>
        <dsp:cNvSpPr/>
      </dsp:nvSpPr>
      <dsp:spPr>
        <a:xfrm>
          <a:off x="3007828" y="1013026"/>
          <a:ext cx="1785977" cy="89298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3">
                <a:shade val="63000"/>
                <a:tint val="82000"/>
              </a:schemeClr>
              <a:schemeClr val="accent3">
                <a:tint val="10000"/>
                <a:satMod val="400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3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chemeClr val="bg1"/>
              </a:solidFill>
            </a:rPr>
            <a:t>fibrolipoma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3007828" y="1013026"/>
        <a:ext cx="1785977" cy="892988"/>
      </dsp:txXfrm>
    </dsp:sp>
    <dsp:sp modelId="{667BF12E-63BA-40E3-ABE1-12244794CD91}">
      <dsp:nvSpPr>
        <dsp:cNvPr id="0" name=""/>
        <dsp:cNvSpPr/>
      </dsp:nvSpPr>
      <dsp:spPr>
        <a:xfrm>
          <a:off x="4793805" y="1445823"/>
          <a:ext cx="714391" cy="27395"/>
        </a:xfrm>
        <a:custGeom>
          <a:avLst/>
          <a:gdLst/>
          <a:ahLst/>
          <a:cxnLst/>
          <a:rect l="0" t="0" r="0" b="0"/>
          <a:pathLst>
            <a:path>
              <a:moveTo>
                <a:pt x="0" y="13697"/>
              </a:moveTo>
              <a:lnTo>
                <a:pt x="714391" y="13697"/>
              </a:lnTo>
            </a:path>
          </a:pathLst>
        </a:custGeom>
        <a:noFill/>
        <a:ln w="38100" cap="flat" cmpd="sng" algn="ctr">
          <a:solidFill>
            <a:schemeClr val="accent4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bg1"/>
            </a:solidFill>
          </a:endParaRPr>
        </a:p>
      </dsp:txBody>
      <dsp:txXfrm>
        <a:off x="5133141" y="1441660"/>
        <a:ext cx="35719" cy="35719"/>
      </dsp:txXfrm>
    </dsp:sp>
    <dsp:sp modelId="{2576404C-CAFB-4852-BF10-1CFDA7C27C23}">
      <dsp:nvSpPr>
        <dsp:cNvPr id="0" name=""/>
        <dsp:cNvSpPr/>
      </dsp:nvSpPr>
      <dsp:spPr>
        <a:xfrm>
          <a:off x="5508196" y="880573"/>
          <a:ext cx="2637656" cy="115789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2">
                <a:shade val="63000"/>
                <a:tint val="82000"/>
              </a:schemeClr>
              <a:schemeClr val="accent2">
                <a:tint val="10000"/>
                <a:satMod val="400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2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The most common microscopic variant </a:t>
          </a:r>
          <a:endParaRPr lang="en-US" sz="2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508196" y="880573"/>
        <a:ext cx="2637656" cy="1157893"/>
      </dsp:txXfrm>
    </dsp:sp>
    <dsp:sp modelId="{E57EE7F3-B87A-46A5-B726-01DD0714C45F}">
      <dsp:nvSpPr>
        <dsp:cNvPr id="0" name=""/>
        <dsp:cNvSpPr/>
      </dsp:nvSpPr>
      <dsp:spPr>
        <a:xfrm rot="539519">
          <a:off x="2281399" y="2415640"/>
          <a:ext cx="730920" cy="27395"/>
        </a:xfrm>
        <a:custGeom>
          <a:avLst/>
          <a:gdLst/>
          <a:ahLst/>
          <a:cxnLst/>
          <a:rect l="0" t="0" r="0" b="0"/>
          <a:pathLst>
            <a:path>
              <a:moveTo>
                <a:pt x="0" y="13697"/>
              </a:moveTo>
              <a:lnTo>
                <a:pt x="730920" y="13697"/>
              </a:lnTo>
            </a:path>
          </a:pathLst>
        </a:custGeom>
        <a:noFill/>
        <a:ln w="381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bg1"/>
            </a:solidFill>
          </a:endParaRPr>
        </a:p>
      </dsp:txBody>
      <dsp:txXfrm rot="539519">
        <a:off x="2628586" y="2411064"/>
        <a:ext cx="36546" cy="36546"/>
      </dsp:txXfrm>
    </dsp:sp>
    <dsp:sp modelId="{A4B9DAF1-9B58-474E-9ED3-6DB785A45EF7}">
      <dsp:nvSpPr>
        <dsp:cNvPr id="0" name=""/>
        <dsp:cNvSpPr/>
      </dsp:nvSpPr>
      <dsp:spPr>
        <a:xfrm>
          <a:off x="3007828" y="2039963"/>
          <a:ext cx="1785977" cy="89298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3">
                <a:shade val="63000"/>
                <a:tint val="82000"/>
              </a:schemeClr>
              <a:schemeClr val="accent3">
                <a:tint val="10000"/>
                <a:satMod val="400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3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 </a:t>
          </a:r>
          <a:r>
            <a:rPr lang="en-US" sz="2400" kern="1200" dirty="0" err="1" smtClean="0">
              <a:solidFill>
                <a:schemeClr val="bg1"/>
              </a:solidFill>
            </a:rPr>
            <a:t>angio-lipoma</a:t>
          </a:r>
          <a:r>
            <a:rPr lang="en-US" sz="2400" kern="1200" dirty="0" smtClean="0">
              <a:solidFill>
                <a:schemeClr val="bg1"/>
              </a:solidFill>
            </a:rPr>
            <a:t>,</a:t>
          </a:r>
          <a:endParaRPr lang="en-US" sz="2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07828" y="2039963"/>
        <a:ext cx="1785977" cy="892988"/>
      </dsp:txXfrm>
    </dsp:sp>
    <dsp:sp modelId="{AC780CA2-C841-4DBC-A32F-9D436B17204C}">
      <dsp:nvSpPr>
        <dsp:cNvPr id="0" name=""/>
        <dsp:cNvSpPr/>
      </dsp:nvSpPr>
      <dsp:spPr>
        <a:xfrm rot="3460891">
          <a:off x="1971678" y="2929108"/>
          <a:ext cx="1350362" cy="27395"/>
        </a:xfrm>
        <a:custGeom>
          <a:avLst/>
          <a:gdLst/>
          <a:ahLst/>
          <a:cxnLst/>
          <a:rect l="0" t="0" r="0" b="0"/>
          <a:pathLst>
            <a:path>
              <a:moveTo>
                <a:pt x="0" y="13697"/>
              </a:moveTo>
              <a:lnTo>
                <a:pt x="1350362" y="13697"/>
              </a:lnTo>
            </a:path>
          </a:pathLst>
        </a:custGeom>
        <a:noFill/>
        <a:ln w="381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bg1"/>
            </a:solidFill>
          </a:endParaRPr>
        </a:p>
      </dsp:txBody>
      <dsp:txXfrm rot="3460891">
        <a:off x="2613100" y="2909047"/>
        <a:ext cx="67518" cy="67518"/>
      </dsp:txXfrm>
    </dsp:sp>
    <dsp:sp modelId="{310C2CA8-DC4F-430A-9CF8-18FA45ECEBD0}">
      <dsp:nvSpPr>
        <dsp:cNvPr id="0" name=""/>
        <dsp:cNvSpPr/>
      </dsp:nvSpPr>
      <dsp:spPr>
        <a:xfrm>
          <a:off x="3007828" y="3066900"/>
          <a:ext cx="1714877" cy="89298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3">
                <a:shade val="63000"/>
                <a:tint val="82000"/>
              </a:schemeClr>
              <a:schemeClr val="accent3">
                <a:tint val="10000"/>
                <a:satMod val="400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3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bg1"/>
              </a:solidFill>
            </a:rPr>
            <a:t>spindle cell </a:t>
          </a:r>
          <a:r>
            <a:rPr lang="en-US" sz="2200" kern="1200" dirty="0" err="1" smtClean="0">
              <a:solidFill>
                <a:schemeClr val="bg1"/>
              </a:solidFill>
            </a:rPr>
            <a:t>lipoma</a:t>
          </a:r>
          <a:r>
            <a:rPr lang="en-US" sz="2200" kern="1200" dirty="0" smtClean="0">
              <a:solidFill>
                <a:schemeClr val="bg1"/>
              </a:solidFill>
            </a:rPr>
            <a:t>,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3007828" y="3066900"/>
        <a:ext cx="1714877" cy="892988"/>
      </dsp:txXfrm>
    </dsp:sp>
    <dsp:sp modelId="{B617620C-4348-4555-AE9F-A0EFFCEC5F8B}">
      <dsp:nvSpPr>
        <dsp:cNvPr id="0" name=""/>
        <dsp:cNvSpPr/>
      </dsp:nvSpPr>
      <dsp:spPr>
        <a:xfrm rot="19457599">
          <a:off x="4640013" y="3242963"/>
          <a:ext cx="879775" cy="27395"/>
        </a:xfrm>
        <a:custGeom>
          <a:avLst/>
          <a:gdLst/>
          <a:ahLst/>
          <a:cxnLst/>
          <a:rect l="0" t="0" r="0" b="0"/>
          <a:pathLst>
            <a:path>
              <a:moveTo>
                <a:pt x="0" y="13697"/>
              </a:moveTo>
              <a:lnTo>
                <a:pt x="879775" y="13697"/>
              </a:lnTo>
            </a:path>
          </a:pathLst>
        </a:custGeom>
        <a:noFill/>
        <a:ln w="38100" cap="flat" cmpd="sng" algn="ctr">
          <a:solidFill>
            <a:schemeClr val="accent4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bg1"/>
            </a:solidFill>
          </a:endParaRPr>
        </a:p>
      </dsp:txBody>
      <dsp:txXfrm rot="19457599">
        <a:off x="5057907" y="3234666"/>
        <a:ext cx="43988" cy="43988"/>
      </dsp:txXfrm>
    </dsp:sp>
    <dsp:sp modelId="{F3D90D96-267E-4C3A-88B5-0196F68330AE}">
      <dsp:nvSpPr>
        <dsp:cNvPr id="0" name=""/>
        <dsp:cNvSpPr/>
      </dsp:nvSpPr>
      <dsp:spPr>
        <a:xfrm>
          <a:off x="5437097" y="2553431"/>
          <a:ext cx="1785977" cy="892988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bg1"/>
              </a:solidFill>
            </a:rPr>
            <a:t>pleomorphic </a:t>
          </a:r>
          <a:r>
            <a:rPr lang="en-US" sz="2400" kern="1200" dirty="0" err="1" smtClean="0">
              <a:solidFill>
                <a:schemeClr val="bg1"/>
              </a:solidFill>
            </a:rPr>
            <a:t>lipoma</a:t>
          </a:r>
          <a:r>
            <a:rPr lang="en-US" sz="2400" kern="1200" dirty="0" smtClean="0">
              <a:solidFill>
                <a:schemeClr val="bg1"/>
              </a:solidFill>
            </a:rPr>
            <a:t>,</a:t>
          </a:r>
          <a:endParaRPr lang="en-US" sz="2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37097" y="2553431"/>
        <a:ext cx="1785977" cy="892988"/>
      </dsp:txXfrm>
    </dsp:sp>
    <dsp:sp modelId="{40ED18DB-4327-41A5-ADA6-6372D2C520F3}">
      <dsp:nvSpPr>
        <dsp:cNvPr id="0" name=""/>
        <dsp:cNvSpPr/>
      </dsp:nvSpPr>
      <dsp:spPr>
        <a:xfrm rot="2142401">
          <a:off x="4640013" y="3756431"/>
          <a:ext cx="879775" cy="27395"/>
        </a:xfrm>
        <a:custGeom>
          <a:avLst/>
          <a:gdLst/>
          <a:ahLst/>
          <a:cxnLst/>
          <a:rect l="0" t="0" r="0" b="0"/>
          <a:pathLst>
            <a:path>
              <a:moveTo>
                <a:pt x="0" y="13697"/>
              </a:moveTo>
              <a:lnTo>
                <a:pt x="879775" y="13697"/>
              </a:lnTo>
            </a:path>
          </a:pathLst>
        </a:custGeom>
        <a:noFill/>
        <a:ln w="38100" cap="flat" cmpd="sng" algn="ctr">
          <a:solidFill>
            <a:schemeClr val="accent4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bg1"/>
            </a:solidFill>
          </a:endParaRPr>
        </a:p>
      </dsp:txBody>
      <dsp:txXfrm rot="2142401">
        <a:off x="5057907" y="3748134"/>
        <a:ext cx="43988" cy="43988"/>
      </dsp:txXfrm>
    </dsp:sp>
    <dsp:sp modelId="{A992876E-5BEE-4CB7-811F-A0FFBC51C6C0}">
      <dsp:nvSpPr>
        <dsp:cNvPr id="0" name=""/>
        <dsp:cNvSpPr/>
      </dsp:nvSpPr>
      <dsp:spPr>
        <a:xfrm>
          <a:off x="5437097" y="3580369"/>
          <a:ext cx="1785977" cy="892988"/>
        </a:xfrm>
        <a:prstGeom prst="roundRect">
          <a:avLst>
            <a:gd name="adj" fmla="val 10000"/>
          </a:avLst>
        </a:prstGeom>
        <a:solidFill>
          <a:schemeClr val="lt1"/>
        </a:solidFill>
        <a:ln w="38100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bg1"/>
              </a:solidFill>
            </a:rPr>
            <a:t>myxoid</a:t>
          </a:r>
          <a:r>
            <a:rPr lang="en-US" sz="2400" kern="1200" dirty="0" smtClean="0">
              <a:solidFill>
                <a:schemeClr val="bg1"/>
              </a:solidFill>
            </a:rPr>
            <a:t> </a:t>
          </a:r>
          <a:r>
            <a:rPr lang="en-US" sz="2400" kern="1200" dirty="0" err="1" smtClean="0">
              <a:solidFill>
                <a:schemeClr val="bg1"/>
              </a:solidFill>
            </a:rPr>
            <a:t>lipoma</a:t>
          </a:r>
          <a:r>
            <a:rPr lang="en-US" sz="2400" kern="1200" dirty="0" smtClean="0">
              <a:solidFill>
                <a:schemeClr val="bg1"/>
              </a:solidFill>
            </a:rPr>
            <a:t>  </a:t>
          </a:r>
          <a:endParaRPr lang="en-US" sz="24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37097" y="3580369"/>
        <a:ext cx="1785977" cy="892988"/>
      </dsp:txXfrm>
    </dsp:sp>
    <dsp:sp modelId="{747BD489-220D-429B-A79B-912E751B8620}">
      <dsp:nvSpPr>
        <dsp:cNvPr id="0" name=""/>
        <dsp:cNvSpPr/>
      </dsp:nvSpPr>
      <dsp:spPr>
        <a:xfrm rot="4420353">
          <a:off x="1408908" y="3529259"/>
          <a:ext cx="2439877" cy="27395"/>
        </a:xfrm>
        <a:custGeom>
          <a:avLst/>
          <a:gdLst/>
          <a:ahLst/>
          <a:cxnLst/>
          <a:rect l="0" t="0" r="0" b="0"/>
          <a:pathLst>
            <a:path>
              <a:moveTo>
                <a:pt x="0" y="13697"/>
              </a:moveTo>
              <a:lnTo>
                <a:pt x="2439877" y="13697"/>
              </a:lnTo>
            </a:path>
          </a:pathLst>
        </a:custGeom>
        <a:noFill/>
        <a:ln w="381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>
            <a:solidFill>
              <a:schemeClr val="bg1"/>
            </a:solidFill>
          </a:endParaRPr>
        </a:p>
      </dsp:txBody>
      <dsp:txXfrm rot="4420353">
        <a:off x="2567850" y="3481960"/>
        <a:ext cx="121993" cy="121993"/>
      </dsp:txXfrm>
    </dsp:sp>
    <dsp:sp modelId="{FF1DD7CB-AD0B-40EF-B754-ACFAE25FE9A4}">
      <dsp:nvSpPr>
        <dsp:cNvPr id="0" name=""/>
        <dsp:cNvSpPr/>
      </dsp:nvSpPr>
      <dsp:spPr>
        <a:xfrm>
          <a:off x="2971804" y="4267202"/>
          <a:ext cx="1785977" cy="89298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3">
                <a:shade val="63000"/>
                <a:tint val="82000"/>
              </a:schemeClr>
              <a:schemeClr val="accent3">
                <a:tint val="10000"/>
                <a:satMod val="400000"/>
              </a:schemeClr>
            </a:duotone>
          </a:blip>
          <a:tile tx="0" ty="0" sx="40000" sy="40000" flip="none" algn="tl"/>
        </a:blipFill>
        <a:ln w="12700" cap="flat" cmpd="sng" algn="ctr">
          <a:solidFill>
            <a:schemeClr val="accent3"/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>
              <a:solidFill>
                <a:schemeClr val="bg1"/>
              </a:solidFill>
            </a:rPr>
            <a:t>Intramascular</a:t>
          </a:r>
          <a:r>
            <a:rPr lang="en-US" sz="2200" kern="1200" dirty="0" smtClean="0">
              <a:solidFill>
                <a:schemeClr val="bg1"/>
              </a:solidFill>
            </a:rPr>
            <a:t> </a:t>
          </a:r>
          <a:r>
            <a:rPr lang="en-US" sz="2200" kern="1200" dirty="0" err="1" smtClean="0">
              <a:solidFill>
                <a:schemeClr val="bg1"/>
              </a:solidFill>
            </a:rPr>
            <a:t>lipoma</a:t>
          </a:r>
          <a:r>
            <a:rPr lang="en-US" sz="2200" kern="1200" dirty="0" smtClean="0">
              <a:solidFill>
                <a:schemeClr val="bg1"/>
              </a:solidFill>
            </a:rPr>
            <a:t>. </a:t>
          </a:r>
          <a:endParaRPr lang="en-US" sz="2200" kern="1200" dirty="0">
            <a:solidFill>
              <a:schemeClr val="bg1"/>
            </a:solidFill>
          </a:endParaRPr>
        </a:p>
      </dsp:txBody>
      <dsp:txXfrm>
        <a:off x="2971804" y="4267202"/>
        <a:ext cx="1785977" cy="8929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6D58-AC76-4030-A789-6A6E727B3B1C}" type="datetimeFigureOut">
              <a:rPr lang="en-US" smtClean="0"/>
              <a:pPr/>
              <a:t>11/12/2012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CBC8A3-800D-499D-8A89-DDAEBA0243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6D58-AC76-4030-A789-6A6E727B3B1C}" type="datetimeFigureOut">
              <a:rPr lang="en-US" smtClean="0"/>
              <a:pPr/>
              <a:t>11/12/2012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C8A3-800D-499D-8A89-DDAEBA0243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6D58-AC76-4030-A789-6A6E727B3B1C}" type="datetimeFigureOut">
              <a:rPr lang="en-US" smtClean="0"/>
              <a:pPr/>
              <a:t>11/12/2012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C8A3-800D-499D-8A89-DDAEBA0243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957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81000" y="60150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0150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858000" y="60150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B502D8D-F17A-46A4-AB66-287A7B6150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1189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0150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0150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0150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B71AA5B-84E5-4781-83EF-CE3994507D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0691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90C6D58-AC76-4030-A789-6A6E727B3B1C}" type="datetimeFigureOut">
              <a:rPr lang="en-US" smtClean="0"/>
              <a:pPr/>
              <a:t>11/12/2012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4CBC8A3-800D-499D-8A89-DDAEBA0243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6D58-AC76-4030-A789-6A6E727B3B1C}" type="datetimeFigureOut">
              <a:rPr lang="en-US" smtClean="0"/>
              <a:pPr/>
              <a:t>11/12/2012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C8A3-800D-499D-8A89-DDAEBA0243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6D58-AC76-4030-A789-6A6E727B3B1C}" type="datetimeFigureOut">
              <a:rPr lang="en-US" smtClean="0"/>
              <a:pPr/>
              <a:t>11/12/2012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C8A3-800D-499D-8A89-DDAEBA0243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C8A3-800D-499D-8A89-DDAEBA0243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6D58-AC76-4030-A789-6A6E727B3B1C}" type="datetimeFigureOut">
              <a:rPr lang="en-US" smtClean="0"/>
              <a:pPr/>
              <a:t>11/12/2012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6D58-AC76-4030-A789-6A6E727B3B1C}" type="datetimeFigureOut">
              <a:rPr lang="en-US" smtClean="0"/>
              <a:pPr/>
              <a:t>11/12/2012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C8A3-800D-499D-8A89-DDAEBA0243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6D58-AC76-4030-A789-6A6E727B3B1C}" type="datetimeFigureOut">
              <a:rPr lang="en-US" smtClean="0"/>
              <a:pPr/>
              <a:t>11/12/2012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BC8A3-800D-499D-8A89-DDAEBA0243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90C6D58-AC76-4030-A789-6A6E727B3B1C}" type="datetimeFigureOut">
              <a:rPr lang="en-US" smtClean="0"/>
              <a:pPr/>
              <a:t>11/12/2012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4CBC8A3-800D-499D-8A89-DDAEBA0243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6D58-AC76-4030-A789-6A6E727B3B1C}" type="datetimeFigureOut">
              <a:rPr lang="en-US" smtClean="0"/>
              <a:pPr/>
              <a:t>11/12/2012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CBC8A3-800D-499D-8A89-DDAEBA0243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90C6D58-AC76-4030-A789-6A6E727B3B1C}" type="datetimeFigureOut">
              <a:rPr lang="en-US" smtClean="0"/>
              <a:pPr/>
              <a:t>11/12/2012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4CBC8A3-800D-499D-8A89-DDAEBA0243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emedicine.com/cgi-bin/foxweb.exe/makezoom@/em/makezoom?picture=\websites\emedicine\derm\images\Large\114287Mvc-001f.jpg&amp;template=izoom2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hyperlink" Target="http://www.emedicine.com/cgi-bin/foxweb.exe/makezoom@/em/makezoom?picture=\websites\emedicine\derm\images\Large\281287Mvc-004f.jpg&amp;template=izoom2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emedicine.com/cgi-bin/foxweb.exe/makezoom@/em/makezoom?picture=\websites\emedicine\derm\images\Large\409287Mvc-007f.jpg&amp;template=izoom2" TargetMode="Externa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532063" y="1295400"/>
            <a:ext cx="44513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 algn="ctr" eaLnBrk="1" hangingPunct="1"/>
            <a:endParaRPr lang="en-US" sz="3600" b="1">
              <a:solidFill>
                <a:srgbClr val="000099"/>
              </a:solidFill>
              <a:latin typeface="Arial" charset="0"/>
            </a:endParaRPr>
          </a:p>
          <a:p>
            <a:pPr algn="ctr" eaLnBrk="1" hangingPunct="1"/>
            <a:r>
              <a:rPr lang="en-US" sz="3600" b="1">
                <a:solidFill>
                  <a:srgbClr val="000099"/>
                </a:solidFill>
                <a:latin typeface="Arial" charset="0"/>
              </a:rPr>
              <a:t>Soft Tissue Tumors</a:t>
            </a:r>
          </a:p>
          <a:p>
            <a:pPr algn="ctr" eaLnBrk="1" hangingPunct="1"/>
            <a:endParaRPr lang="en-US" b="1">
              <a:solidFill>
                <a:srgbClr val="00009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149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2933700" y="228600"/>
            <a:ext cx="35274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C00000"/>
                </a:solidFill>
                <a:latin typeface="Arial" charset="0"/>
              </a:rPr>
              <a:t>Traumatic Neuroma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450850" y="1089025"/>
            <a:ext cx="8315097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 Reactive proliferation of neural tissue after damage to</a:t>
            </a:r>
          </a:p>
          <a:p>
            <a:pPr eaLnBrk="1" hangingPunct="1"/>
            <a:r>
              <a:rPr lang="en-US" dirty="0">
                <a:solidFill>
                  <a:schemeClr val="bg1"/>
                </a:solidFill>
                <a:latin typeface="Arial" charset="0"/>
              </a:rPr>
              <a:t>  nerve bundle</a:t>
            </a:r>
          </a:p>
          <a:p>
            <a:pPr eaLnBrk="1" hangingPunct="1">
              <a:buFontTx/>
              <a:buChar char="•"/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 Smooth nodules </a:t>
            </a: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most 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common 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site:  mental foramen, tongue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 and lower lip with a history of trauma;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intraosseous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lesions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 appear as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radiolucencies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eaLnBrk="1" hangingPunct="1">
              <a:buFontTx/>
              <a:buChar char="•"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Any age but mostly middle-age, with F&gt;M</a:t>
            </a:r>
          </a:p>
          <a:p>
            <a:pPr eaLnBrk="1" hangingPunct="1">
              <a:buFontTx/>
              <a:buChar char="•"/>
            </a:pP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Hallmark is PAIN which could be intermittent or constant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 and mild or severe; Mental nerve neuromas are painful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 especially with denture flange impingement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7348" name="Line 4"/>
          <p:cNvSpPr>
            <a:spLocks noChangeShapeType="1"/>
          </p:cNvSpPr>
          <p:nvPr/>
        </p:nvSpPr>
        <p:spPr bwMode="auto">
          <a:xfrm>
            <a:off x="152400" y="838200"/>
            <a:ext cx="800100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43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TN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64" r="917" b="1819"/>
          <a:stretch>
            <a:fillRect/>
          </a:stretch>
        </p:blipFill>
        <p:spPr bwMode="auto">
          <a:xfrm>
            <a:off x="457200" y="533400"/>
            <a:ext cx="8382000" cy="551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2606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TNH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14"/>
          <a:stretch>
            <a:fillRect/>
          </a:stretch>
        </p:blipFill>
        <p:spPr bwMode="auto">
          <a:xfrm>
            <a:off x="4648200" y="909638"/>
            <a:ext cx="39624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3" descr="TNH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272" b="3868"/>
          <a:stretch>
            <a:fillRect/>
          </a:stretch>
        </p:blipFill>
        <p:spPr bwMode="auto">
          <a:xfrm>
            <a:off x="533400" y="833438"/>
            <a:ext cx="3962400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514350" y="3732213"/>
            <a:ext cx="6468502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charset="0"/>
              </a:rPr>
              <a:t>Histology: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Haphazard proliferation of mature,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myelinated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nerve bundles within a fibrous connective tissue</a:t>
            </a:r>
          </a:p>
          <a:p>
            <a:pPr>
              <a:buFontTx/>
              <a:buChar char="•"/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 Mild chronic inflammation is also seen sometimes</a:t>
            </a:r>
          </a:p>
          <a:p>
            <a:pPr>
              <a:buFontTx/>
              <a:buChar char="•"/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Arial" charset="0"/>
              </a:rPr>
              <a:t>Treatment: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Surgical excision along with a small portion of the</a:t>
            </a:r>
          </a:p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involved nerve; low recurrence rate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2933700" y="227013"/>
            <a:ext cx="35274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99"/>
                </a:solidFill>
                <a:latin typeface="Arial" charset="0"/>
              </a:rPr>
              <a:t>Traumatic Neuroma</a:t>
            </a:r>
          </a:p>
        </p:txBody>
      </p:sp>
      <p:sp>
        <p:nvSpPr>
          <p:cNvPr id="59398" name="Line 6"/>
          <p:cNvSpPr>
            <a:spLocks noChangeShapeType="1"/>
          </p:cNvSpPr>
          <p:nvPr/>
        </p:nvSpPr>
        <p:spPr bwMode="auto">
          <a:xfrm>
            <a:off x="152400" y="762000"/>
            <a:ext cx="800100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5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1936750" y="152400"/>
            <a:ext cx="5902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C00000"/>
                </a:solidFill>
                <a:latin typeface="Arial" charset="0"/>
              </a:rPr>
              <a:t>Palisaded Encapsulated Neuroma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173182" y="1447800"/>
            <a:ext cx="8303876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 marL="342900" indent="-342900" eaLnBrk="1" hangingPunct="1"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 Benign neural tumor common in the head and neck area</a:t>
            </a:r>
          </a:p>
          <a:p>
            <a:pPr marL="342900" indent="-342900" eaLnBrk="1" hangingPunct="1">
              <a:buFont typeface="Wingdings" pitchFamily="2" charset="2"/>
              <a:buChar char="Ø"/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major etiological factor :Trauma </a:t>
            </a: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Face: 90% of cases with majority occurring on the nose</a:t>
            </a: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and cheek</a:t>
            </a: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 Oral cavity: hard palate and maxillary labial mucosa</a:t>
            </a:r>
          </a:p>
          <a:p>
            <a:pPr marL="342900" indent="-342900" eaLnBrk="1" hangingPunct="1">
              <a:buFont typeface="Wingdings" pitchFamily="2" charset="2"/>
              <a:buChar char="Ø"/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 Smooth, PAINLESS nodules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;</a:t>
            </a: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More common in adults; F=M</a:t>
            </a:r>
          </a:p>
          <a:p>
            <a:pPr eaLnBrk="1" hangingPunct="1">
              <a:buFontTx/>
              <a:buChar char="•"/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0420" name="Line 4"/>
          <p:cNvSpPr>
            <a:spLocks noChangeShapeType="1"/>
          </p:cNvSpPr>
          <p:nvPr/>
        </p:nvSpPr>
        <p:spPr bwMode="auto">
          <a:xfrm>
            <a:off x="152400" y="685800"/>
            <a:ext cx="800100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907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SCN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32" r="909" b="2774"/>
          <a:stretch>
            <a:fillRect/>
          </a:stretch>
        </p:blipFill>
        <p:spPr bwMode="auto">
          <a:xfrm>
            <a:off x="381000" y="381000"/>
            <a:ext cx="8305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7456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SCNH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62" r="1613" b="3149"/>
          <a:stretch>
            <a:fillRect/>
          </a:stretch>
        </p:blipFill>
        <p:spPr bwMode="auto">
          <a:xfrm>
            <a:off x="304800" y="839788"/>
            <a:ext cx="3962400" cy="2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3" descr="SCNH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508" r="3773"/>
          <a:stretch>
            <a:fillRect/>
          </a:stretch>
        </p:blipFill>
        <p:spPr bwMode="auto">
          <a:xfrm>
            <a:off x="304800" y="3811588"/>
            <a:ext cx="3962400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4" descr="SCNH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06"/>
          <a:stretch>
            <a:fillRect/>
          </a:stretch>
        </p:blipFill>
        <p:spPr bwMode="auto">
          <a:xfrm>
            <a:off x="4800600" y="3716194"/>
            <a:ext cx="3962400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2012950" y="152400"/>
            <a:ext cx="53022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</a:rPr>
              <a:t>Palisaded Encapsulated Neuroma</a:t>
            </a:r>
          </a:p>
        </p:txBody>
      </p:sp>
      <p:sp>
        <p:nvSpPr>
          <p:cNvPr id="62470" name="Line 6"/>
          <p:cNvSpPr>
            <a:spLocks noChangeShapeType="1"/>
          </p:cNvSpPr>
          <p:nvPr/>
        </p:nvSpPr>
        <p:spPr bwMode="auto">
          <a:xfrm>
            <a:off x="152400" y="685800"/>
            <a:ext cx="800100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26527" y="1261993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charset="0"/>
              </a:rPr>
              <a:t>Histology: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Well-circumscribed and encapsulated with interlacing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fascicles of spindle cells (Schwann cells); wavy nuclei with no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mitotic activity or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pleomorphism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; parallel oriented cells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19600" y="3099272"/>
            <a:ext cx="4532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charset="0"/>
              </a:rPr>
              <a:t>Treatment: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Conservative surgical excision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077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2322513" y="76200"/>
            <a:ext cx="50688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C00000"/>
                </a:solidFill>
                <a:latin typeface="Arial" charset="0"/>
              </a:rPr>
              <a:t>Schwannoma</a:t>
            </a: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 (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</a:rPr>
              <a:t>Neurilemoma</a:t>
            </a: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)</a:t>
            </a:r>
          </a:p>
        </p:txBody>
      </p:sp>
      <p:sp>
        <p:nvSpPr>
          <p:cNvPr id="63491" name="Text Box 4"/>
          <p:cNvSpPr txBox="1">
            <a:spLocks noChangeArrowheads="1"/>
          </p:cNvSpPr>
          <p:nvPr/>
        </p:nvSpPr>
        <p:spPr bwMode="auto">
          <a:xfrm>
            <a:off x="228600" y="684213"/>
            <a:ext cx="902683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 Benign neural neoplasm of Schwann cell origin</a:t>
            </a:r>
          </a:p>
          <a:p>
            <a:pPr eaLnBrk="1" hangingPunct="1">
              <a:buFontTx/>
              <a:buChar char="•"/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 Relatively uncommon, however 25-48% of all cases occur in</a:t>
            </a:r>
          </a:p>
          <a:p>
            <a:pPr eaLnBrk="1" hangingPunct="1"/>
            <a:r>
              <a:rPr lang="en-US" dirty="0">
                <a:solidFill>
                  <a:schemeClr val="bg1"/>
                </a:solidFill>
                <a:latin typeface="Arial" charset="0"/>
              </a:rPr>
              <a:t>  the Head and Neck area</a:t>
            </a:r>
          </a:p>
          <a:p>
            <a:pPr eaLnBrk="1" hangingPunct="1">
              <a:buFontTx/>
              <a:buChar char="•"/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 Usually painless; slow-growing that arises in association with</a:t>
            </a:r>
          </a:p>
          <a:p>
            <a:pPr eaLnBrk="1" hangingPunct="1"/>
            <a:r>
              <a:rPr lang="en-US" dirty="0">
                <a:solidFill>
                  <a:schemeClr val="bg1"/>
                </a:solidFill>
                <a:latin typeface="Arial" charset="0"/>
              </a:rPr>
              <a:t>  a nerve trunk; Asymptomatic and pushes the nerve aside</a:t>
            </a:r>
          </a:p>
          <a:p>
            <a:pPr eaLnBrk="1" hangingPunct="1">
              <a:buFontTx/>
              <a:buChar char="•"/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 Younger and middle-aged adults</a:t>
            </a:r>
          </a:p>
          <a:p>
            <a:pPr eaLnBrk="1" hangingPunct="1">
              <a:buFontTx/>
              <a:buChar char="•"/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most common location: Tongue </a:t>
            </a:r>
          </a:p>
          <a:p>
            <a:pPr eaLnBrk="1" hangingPunct="1">
              <a:buFontTx/>
              <a:buChar char="•"/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Intraosseous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appears as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unilocular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or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multilocular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en-US" dirty="0">
                <a:solidFill>
                  <a:schemeClr val="bg1"/>
                </a:solidFill>
                <a:latin typeface="Arial" charset="0"/>
              </a:rPr>
              <a:t>  radiolucency in posterior mandible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                                                                    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Pain and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paresthesia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sp>
        <p:nvSpPr>
          <p:cNvPr id="63492" name="Line 5"/>
          <p:cNvSpPr>
            <a:spLocks noChangeShapeType="1"/>
          </p:cNvSpPr>
          <p:nvPr/>
        </p:nvSpPr>
        <p:spPr bwMode="auto">
          <a:xfrm>
            <a:off x="152400" y="609600"/>
            <a:ext cx="800100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5181600" y="5859324"/>
            <a:ext cx="838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662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Schwan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79"/>
          <a:stretch>
            <a:fillRect/>
          </a:stretch>
        </p:blipFill>
        <p:spPr bwMode="auto">
          <a:xfrm>
            <a:off x="762000" y="685800"/>
            <a:ext cx="7620000" cy="53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5720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3" descr="SchwanH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17"/>
          <a:stretch>
            <a:fillRect/>
          </a:stretch>
        </p:blipFill>
        <p:spPr bwMode="auto">
          <a:xfrm>
            <a:off x="533400" y="533400"/>
            <a:ext cx="38862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5" descr="SchwanH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47688"/>
            <a:ext cx="3657600" cy="257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ext Box 6"/>
          <p:cNvSpPr txBox="1">
            <a:spLocks noChangeArrowheads="1"/>
          </p:cNvSpPr>
          <p:nvPr/>
        </p:nvSpPr>
        <p:spPr bwMode="auto">
          <a:xfrm>
            <a:off x="152400" y="3251200"/>
            <a:ext cx="8915261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 eaLnBrk="1" hangingPunct="1"/>
            <a:r>
              <a:rPr lang="en-US" b="1" dirty="0">
                <a:solidFill>
                  <a:schemeClr val="bg1"/>
                </a:solidFill>
                <a:latin typeface="Arial" charset="0"/>
              </a:rPr>
              <a:t>Histology: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 Encapsulated tumor with varying amounts of </a:t>
            </a:r>
          </a:p>
          <a:p>
            <a:pPr eaLnBrk="1" hangingPunct="1"/>
            <a:r>
              <a:rPr lang="en-US" b="1" dirty="0" err="1">
                <a:solidFill>
                  <a:schemeClr val="bg1"/>
                </a:solidFill>
                <a:latin typeface="Arial" charset="0"/>
              </a:rPr>
              <a:t>Antoni</a:t>
            </a:r>
            <a:r>
              <a:rPr lang="en-US" b="1" dirty="0">
                <a:solidFill>
                  <a:schemeClr val="bg1"/>
                </a:solidFill>
                <a:latin typeface="Arial" charset="0"/>
              </a:rPr>
              <a:t> A 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and </a:t>
            </a:r>
            <a:r>
              <a:rPr lang="en-US" b="1" dirty="0" err="1">
                <a:solidFill>
                  <a:schemeClr val="bg1"/>
                </a:solidFill>
                <a:latin typeface="Arial" charset="0"/>
              </a:rPr>
              <a:t>Antoni</a:t>
            </a:r>
            <a:r>
              <a:rPr lang="en-US" b="1" dirty="0">
                <a:solidFill>
                  <a:schemeClr val="bg1"/>
                </a:solidFill>
                <a:latin typeface="Arial" charset="0"/>
              </a:rPr>
              <a:t> B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cells</a:t>
            </a:r>
          </a:p>
          <a:p>
            <a:pPr eaLnBrk="1" hangingPunct="1"/>
            <a:r>
              <a:rPr lang="en-US" dirty="0" err="1">
                <a:solidFill>
                  <a:schemeClr val="bg1"/>
                </a:solidFill>
                <a:latin typeface="Arial" charset="0"/>
              </a:rPr>
              <a:t>Antoni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A:  Streaming fascicles of spindle-shaped Schwann cells;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often 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palisaded around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acellular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eosinophilic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areas 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called </a:t>
            </a:r>
            <a:endParaRPr lang="en-US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Verocay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bodies (which are reduplicated basement</a:t>
            </a:r>
          </a:p>
          <a:p>
            <a:pPr eaLnBrk="1" hangingPunct="1"/>
            <a:r>
              <a:rPr lang="en-US" dirty="0">
                <a:solidFill>
                  <a:schemeClr val="bg1"/>
                </a:solidFill>
                <a:latin typeface="Arial" charset="0"/>
              </a:rPr>
              <a:t>membrane and cytoplasmic processes)</a:t>
            </a:r>
          </a:p>
          <a:p>
            <a:pPr eaLnBrk="1" hangingPunct="1"/>
            <a:r>
              <a:rPr lang="en-US" dirty="0" err="1">
                <a:solidFill>
                  <a:schemeClr val="bg1"/>
                </a:solidFill>
                <a:latin typeface="Arial" charset="0"/>
              </a:rPr>
              <a:t>Antoni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B: 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less cellular  and organized</a:t>
            </a:r>
          </a:p>
          <a:p>
            <a:pPr eaLnBrk="1" hangingPunct="1"/>
            <a:r>
              <a:rPr lang="en-US" dirty="0">
                <a:solidFill>
                  <a:schemeClr val="bg1"/>
                </a:solidFill>
                <a:latin typeface="Arial" charset="0"/>
              </a:rPr>
              <a:t>Degenerative changes are seen in older lesions</a:t>
            </a:r>
          </a:p>
          <a:p>
            <a:pPr eaLnBrk="1" hangingPunct="1">
              <a:buFontTx/>
              <a:buChar char="•"/>
            </a:pPr>
            <a:r>
              <a:rPr lang="en-US" b="1" dirty="0">
                <a:solidFill>
                  <a:schemeClr val="bg1"/>
                </a:solidFill>
                <a:latin typeface="Arial" charset="0"/>
              </a:rPr>
              <a:t>Treatment: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Surgical </a:t>
            </a:r>
            <a:r>
              <a:rPr lang="en-US" dirty="0" err="1" smtClean="0">
                <a:solidFill>
                  <a:schemeClr val="bg1"/>
                </a:solidFill>
                <a:latin typeface="Arial" charset="0"/>
              </a:rPr>
              <a:t>excision,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</a:rPr>
              <a:t>no</a:t>
            </a:r>
            <a:r>
              <a:rPr lang="en-US" sz="20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" charset="0"/>
              </a:rPr>
              <a:t>recurrence&amp;malignant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  </a:t>
            </a:r>
            <a:endParaRPr lang="en-US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5541" name="Text Box 7"/>
          <p:cNvSpPr txBox="1">
            <a:spLocks noChangeArrowheads="1"/>
          </p:cNvSpPr>
          <p:nvPr/>
        </p:nvSpPr>
        <p:spPr bwMode="auto">
          <a:xfrm>
            <a:off x="2286000" y="-1588"/>
            <a:ext cx="5068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99"/>
                </a:solidFill>
                <a:latin typeface="Arial" charset="0"/>
              </a:rPr>
              <a:t>Schwannoma (Neurilemoma)</a:t>
            </a:r>
          </a:p>
        </p:txBody>
      </p:sp>
      <p:sp>
        <p:nvSpPr>
          <p:cNvPr id="65542" name="Line 8"/>
          <p:cNvSpPr>
            <a:spLocks noChangeShapeType="1"/>
          </p:cNvSpPr>
          <p:nvPr/>
        </p:nvSpPr>
        <p:spPr bwMode="auto">
          <a:xfrm>
            <a:off x="152400" y="457200"/>
            <a:ext cx="800100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294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3352800" y="90488"/>
            <a:ext cx="2517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99"/>
                </a:solidFill>
                <a:latin typeface="Arial" charset="0"/>
              </a:rPr>
              <a:t>Neurofibroma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228600" y="989013"/>
            <a:ext cx="882248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Arial" charset="0"/>
              </a:rPr>
              <a:t>MOST COMMON type of peripheral nerve tumors 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arising from</a:t>
            </a:r>
          </a:p>
          <a:p>
            <a:pPr eaLnBrk="1" hangingPunct="1"/>
            <a:r>
              <a:rPr lang="en-US" dirty="0">
                <a:solidFill>
                  <a:schemeClr val="bg1"/>
                </a:solidFill>
                <a:latin typeface="Arial" charset="0"/>
              </a:rPr>
              <a:t>  a mixture of Schwann cells and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perineural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fibroblasts</a:t>
            </a:r>
          </a:p>
          <a:p>
            <a:pPr eaLnBrk="1" hangingPunct="1">
              <a:buFontTx/>
              <a:buChar char="•"/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 Can be solitary or associated with Neurofibromatosis</a:t>
            </a:r>
          </a:p>
          <a:p>
            <a:pPr eaLnBrk="1" hangingPunct="1">
              <a:buFontTx/>
              <a:buChar char="•"/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 Solitary are more common and present as slow-growing, soft,</a:t>
            </a:r>
          </a:p>
          <a:p>
            <a:pPr eaLnBrk="1" hangingPunct="1"/>
            <a:r>
              <a:rPr lang="en-US" dirty="0">
                <a:solidFill>
                  <a:schemeClr val="bg1"/>
                </a:solidFill>
                <a:latin typeface="Arial" charset="0"/>
              </a:rPr>
              <a:t>  painless nodule, most common in the skin</a:t>
            </a:r>
          </a:p>
          <a:p>
            <a:pPr eaLnBrk="1" hangingPunct="1">
              <a:buFontTx/>
              <a:buChar char="•"/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Most common site in Oral 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cavity 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: 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tongue and</a:t>
            </a:r>
          </a:p>
          <a:p>
            <a:pPr eaLnBrk="1" hangingPunct="1"/>
            <a:r>
              <a:rPr lang="en-US" dirty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buccal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mucosa</a:t>
            </a:r>
          </a:p>
          <a:p>
            <a:pPr eaLnBrk="1" hangingPunct="1">
              <a:buFontTx/>
              <a:buChar char="•"/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Char char="•"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Intraosseous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lesions also seen as poorly defined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unilocular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or</a:t>
            </a:r>
          </a:p>
          <a:p>
            <a:pPr eaLnBrk="1" hangingPunct="1"/>
            <a:r>
              <a:rPr lang="en-US" dirty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multilocular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radiolucencies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6564" name="Line 4"/>
          <p:cNvSpPr>
            <a:spLocks noChangeShapeType="1"/>
          </p:cNvSpPr>
          <p:nvPr/>
        </p:nvSpPr>
        <p:spPr bwMode="auto">
          <a:xfrm>
            <a:off x="152400" y="762000"/>
            <a:ext cx="800100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506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050"/>
          <p:cNvSpPr txBox="1">
            <a:spLocks noChangeArrowheads="1"/>
          </p:cNvSpPr>
          <p:nvPr/>
        </p:nvSpPr>
        <p:spPr bwMode="auto">
          <a:xfrm>
            <a:off x="891868" y="227013"/>
            <a:ext cx="7417415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 algn="ctr" eaLnBrk="1" hangingPunct="1"/>
            <a:r>
              <a:rPr lang="en-US" sz="1800" b="1" u="sng" dirty="0">
                <a:solidFill>
                  <a:srgbClr val="000099"/>
                </a:solidFill>
                <a:latin typeface="Arial" charset="0"/>
              </a:rPr>
              <a:t>Reactive and Benign lesions of Fibroblastic and </a:t>
            </a:r>
            <a:r>
              <a:rPr lang="en-US" sz="1800" b="1" u="sng" dirty="0" err="1">
                <a:solidFill>
                  <a:srgbClr val="000099"/>
                </a:solidFill>
                <a:latin typeface="Arial" charset="0"/>
              </a:rPr>
              <a:t>Histiocytic</a:t>
            </a:r>
            <a:r>
              <a:rPr lang="en-US" sz="1800" b="1" u="sng" dirty="0">
                <a:solidFill>
                  <a:srgbClr val="000099"/>
                </a:solidFill>
                <a:latin typeface="Arial" charset="0"/>
              </a:rPr>
              <a:t> Origin</a:t>
            </a:r>
          </a:p>
          <a:p>
            <a:pPr algn="ctr" eaLnBrk="1" hangingPunct="1"/>
            <a:r>
              <a:rPr lang="en-US" sz="1800" dirty="0">
                <a:solidFill>
                  <a:srgbClr val="006600"/>
                </a:solidFill>
                <a:latin typeface="Arial" charset="0"/>
              </a:rPr>
              <a:t>Irritation Fibroma</a:t>
            </a:r>
          </a:p>
          <a:p>
            <a:pPr algn="ctr" eaLnBrk="1" hangingPunct="1"/>
            <a:r>
              <a:rPr lang="en-US" sz="1800" dirty="0" smtClean="0">
                <a:solidFill>
                  <a:srgbClr val="006600"/>
                </a:solidFill>
                <a:latin typeface="Arial" charset="0"/>
              </a:rPr>
              <a:t>Inflammatory </a:t>
            </a:r>
            <a:r>
              <a:rPr lang="en-US" sz="1800" dirty="0">
                <a:solidFill>
                  <a:srgbClr val="006600"/>
                </a:solidFill>
                <a:latin typeface="Arial" charset="0"/>
              </a:rPr>
              <a:t>Fibrous Hyperplasia</a:t>
            </a:r>
          </a:p>
          <a:p>
            <a:pPr algn="ctr" eaLnBrk="1" hangingPunct="1"/>
            <a:r>
              <a:rPr lang="en-US" sz="1800" dirty="0">
                <a:solidFill>
                  <a:srgbClr val="006600"/>
                </a:solidFill>
                <a:latin typeface="Arial" charset="0"/>
              </a:rPr>
              <a:t>Inflammatory Papillary Hyperplasia</a:t>
            </a:r>
          </a:p>
          <a:p>
            <a:pPr algn="ctr" eaLnBrk="1" hangingPunct="1"/>
            <a:r>
              <a:rPr lang="en-US" sz="1800" dirty="0" smtClean="0">
                <a:solidFill>
                  <a:srgbClr val="006600"/>
                </a:solidFill>
                <a:latin typeface="Arial" charset="0"/>
              </a:rPr>
              <a:t>Oral </a:t>
            </a:r>
            <a:r>
              <a:rPr lang="en-US" sz="1800" dirty="0">
                <a:solidFill>
                  <a:srgbClr val="006600"/>
                </a:solidFill>
                <a:latin typeface="Arial" charset="0"/>
              </a:rPr>
              <a:t>Focal </a:t>
            </a:r>
            <a:r>
              <a:rPr lang="en-US" sz="1800" dirty="0" err="1">
                <a:solidFill>
                  <a:srgbClr val="006600"/>
                </a:solidFill>
                <a:latin typeface="Arial" charset="0"/>
              </a:rPr>
              <a:t>Mucinosis</a:t>
            </a:r>
            <a:endParaRPr lang="en-US" sz="1800" dirty="0">
              <a:solidFill>
                <a:srgbClr val="006600"/>
              </a:solidFill>
              <a:latin typeface="Arial" charset="0"/>
            </a:endParaRPr>
          </a:p>
          <a:p>
            <a:pPr algn="ctr" eaLnBrk="1" hangingPunct="1"/>
            <a:r>
              <a:rPr lang="en-US" sz="1800" dirty="0">
                <a:solidFill>
                  <a:srgbClr val="006600"/>
                </a:solidFill>
                <a:latin typeface="Arial" charset="0"/>
              </a:rPr>
              <a:t>Pyogenic Granuloma</a:t>
            </a:r>
          </a:p>
          <a:p>
            <a:pPr algn="ctr" eaLnBrk="1" hangingPunct="1"/>
            <a:r>
              <a:rPr lang="en-US" sz="1800" dirty="0">
                <a:solidFill>
                  <a:srgbClr val="006600"/>
                </a:solidFill>
                <a:latin typeface="Arial" charset="0"/>
              </a:rPr>
              <a:t>Peripheral Giant Cell Granuloma</a:t>
            </a:r>
          </a:p>
          <a:p>
            <a:pPr algn="ctr" eaLnBrk="1" hangingPunct="1"/>
            <a:r>
              <a:rPr lang="en-US" sz="1800" dirty="0">
                <a:solidFill>
                  <a:srgbClr val="006600"/>
                </a:solidFill>
                <a:latin typeface="Arial" charset="0"/>
              </a:rPr>
              <a:t>Peripheral Ossifying Fibroma</a:t>
            </a:r>
          </a:p>
          <a:p>
            <a:pPr algn="ctr" eaLnBrk="1" hangingPunct="1"/>
            <a:endParaRPr lang="en-US" sz="1800" dirty="0">
              <a:solidFill>
                <a:srgbClr val="006600"/>
              </a:solidFill>
              <a:latin typeface="Arial" charset="0"/>
            </a:endParaRPr>
          </a:p>
          <a:p>
            <a:pPr algn="ctr" eaLnBrk="1" hangingPunct="1"/>
            <a:r>
              <a:rPr lang="en-US" sz="1800" b="1" u="sng" dirty="0">
                <a:solidFill>
                  <a:srgbClr val="000099"/>
                </a:solidFill>
                <a:latin typeface="Arial" charset="0"/>
              </a:rPr>
              <a:t>Benign </a:t>
            </a:r>
            <a:r>
              <a:rPr lang="en-US" sz="1800" b="1" u="sng" dirty="0" err="1">
                <a:solidFill>
                  <a:srgbClr val="000099"/>
                </a:solidFill>
                <a:latin typeface="Arial" charset="0"/>
              </a:rPr>
              <a:t>Tunors</a:t>
            </a:r>
            <a:r>
              <a:rPr lang="en-US" sz="1800" b="1" u="sng" dirty="0">
                <a:solidFill>
                  <a:srgbClr val="000099"/>
                </a:solidFill>
                <a:latin typeface="Arial" charset="0"/>
              </a:rPr>
              <a:t> of Fat tissue origin</a:t>
            </a:r>
          </a:p>
          <a:p>
            <a:pPr algn="ctr" eaLnBrk="1" hangingPunct="1"/>
            <a:r>
              <a:rPr lang="en-US" sz="1800" dirty="0" err="1">
                <a:solidFill>
                  <a:srgbClr val="006600"/>
                </a:solidFill>
                <a:latin typeface="Arial" charset="0"/>
              </a:rPr>
              <a:t>Lipoma</a:t>
            </a:r>
            <a:endParaRPr lang="en-US" sz="1800" dirty="0">
              <a:solidFill>
                <a:srgbClr val="006600"/>
              </a:solidFill>
              <a:latin typeface="Arial" charset="0"/>
            </a:endParaRPr>
          </a:p>
          <a:p>
            <a:pPr algn="ctr" eaLnBrk="1" hangingPunct="1"/>
            <a:endParaRPr lang="en-US" sz="1800" dirty="0">
              <a:solidFill>
                <a:srgbClr val="006600"/>
              </a:solidFill>
              <a:latin typeface="Arial" charset="0"/>
            </a:endParaRPr>
          </a:p>
          <a:p>
            <a:pPr algn="ctr" eaLnBrk="1" hangingPunct="1"/>
            <a:r>
              <a:rPr lang="en-US" sz="1800" b="1" u="sng" dirty="0">
                <a:solidFill>
                  <a:srgbClr val="000099"/>
                </a:solidFill>
                <a:latin typeface="Arial" charset="0"/>
              </a:rPr>
              <a:t>Benign Tumors of Neural Origin</a:t>
            </a:r>
            <a:r>
              <a:rPr lang="en-US" sz="1800" u="sng" dirty="0">
                <a:solidFill>
                  <a:srgbClr val="000099"/>
                </a:solidFill>
                <a:latin typeface="Arial" charset="0"/>
              </a:rPr>
              <a:t> </a:t>
            </a:r>
          </a:p>
          <a:p>
            <a:pPr algn="ctr" eaLnBrk="1" hangingPunct="1"/>
            <a:r>
              <a:rPr lang="en-US" sz="1800" dirty="0">
                <a:solidFill>
                  <a:srgbClr val="006600"/>
                </a:solidFill>
                <a:latin typeface="Arial" charset="0"/>
              </a:rPr>
              <a:t>Traumatic Neuroma</a:t>
            </a:r>
          </a:p>
          <a:p>
            <a:pPr algn="ctr" eaLnBrk="1" hangingPunct="1"/>
            <a:r>
              <a:rPr lang="en-US" sz="1800" dirty="0" err="1" smtClean="0">
                <a:solidFill>
                  <a:srgbClr val="006600"/>
                </a:solidFill>
                <a:latin typeface="Arial" charset="0"/>
              </a:rPr>
              <a:t>Schwannoma</a:t>
            </a:r>
            <a:endParaRPr lang="en-US" sz="1800" dirty="0">
              <a:solidFill>
                <a:srgbClr val="006600"/>
              </a:solidFill>
              <a:latin typeface="Arial" charset="0"/>
            </a:endParaRPr>
          </a:p>
          <a:p>
            <a:pPr algn="ctr" eaLnBrk="1" hangingPunct="1"/>
            <a:r>
              <a:rPr lang="en-US" sz="1800" dirty="0" err="1">
                <a:solidFill>
                  <a:srgbClr val="006600"/>
                </a:solidFill>
                <a:latin typeface="Arial" charset="0"/>
              </a:rPr>
              <a:t>Neurofibroma</a:t>
            </a:r>
            <a:endParaRPr lang="en-US" sz="1800" dirty="0">
              <a:solidFill>
                <a:srgbClr val="006600"/>
              </a:solidFill>
              <a:latin typeface="Arial" charset="0"/>
            </a:endParaRPr>
          </a:p>
          <a:p>
            <a:pPr algn="ctr" eaLnBrk="1" hangingPunct="1"/>
            <a:r>
              <a:rPr lang="en-US" sz="1800" dirty="0">
                <a:solidFill>
                  <a:srgbClr val="006600"/>
                </a:solidFill>
                <a:latin typeface="Arial" charset="0"/>
              </a:rPr>
              <a:t>Granular Cell Tumor</a:t>
            </a:r>
          </a:p>
          <a:p>
            <a:pPr algn="ctr" eaLnBrk="1" hangingPunct="1"/>
            <a:r>
              <a:rPr lang="en-US" sz="1800" dirty="0">
                <a:solidFill>
                  <a:srgbClr val="006600"/>
                </a:solidFill>
                <a:latin typeface="Arial" charset="0"/>
              </a:rPr>
              <a:t>Congenital </a:t>
            </a:r>
            <a:r>
              <a:rPr lang="en-US" sz="1800" dirty="0" err="1">
                <a:solidFill>
                  <a:srgbClr val="006600"/>
                </a:solidFill>
                <a:latin typeface="Arial" charset="0"/>
              </a:rPr>
              <a:t>Epulis</a:t>
            </a:r>
            <a:endParaRPr lang="en-US" sz="1800" dirty="0">
              <a:solidFill>
                <a:srgbClr val="006600"/>
              </a:solidFill>
              <a:latin typeface="Arial" charset="0"/>
            </a:endParaRPr>
          </a:p>
          <a:p>
            <a:pPr algn="ctr" eaLnBrk="1" hangingPunct="1"/>
            <a:r>
              <a:rPr lang="en-US" sz="1800" dirty="0" err="1">
                <a:solidFill>
                  <a:srgbClr val="006600"/>
                </a:solidFill>
                <a:latin typeface="Arial" charset="0"/>
              </a:rPr>
              <a:t>Melanotic</a:t>
            </a:r>
            <a:r>
              <a:rPr lang="en-US" sz="1800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1800" dirty="0" err="1">
                <a:solidFill>
                  <a:srgbClr val="006600"/>
                </a:solidFill>
                <a:latin typeface="Arial" charset="0"/>
              </a:rPr>
              <a:t>Neuroectodermal</a:t>
            </a:r>
            <a:r>
              <a:rPr lang="en-US" sz="1800" dirty="0">
                <a:solidFill>
                  <a:srgbClr val="006600"/>
                </a:solidFill>
                <a:latin typeface="Arial" charset="0"/>
              </a:rPr>
              <a:t> Tumor of Infancy</a:t>
            </a:r>
          </a:p>
        </p:txBody>
      </p:sp>
    </p:spTree>
    <p:extLst>
      <p:ext uri="{BB962C8B-B14F-4D97-AF65-F5344CB8AC3E}">
        <p14:creationId xmlns:p14="http://schemas.microsoft.com/office/powerpoint/2010/main" xmlns="" val="304547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NF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3" t="1317" r="1785" b="1181"/>
          <a:stretch>
            <a:fillRect/>
          </a:stretch>
        </p:blipFill>
        <p:spPr bwMode="auto">
          <a:xfrm>
            <a:off x="381000" y="381000"/>
            <a:ext cx="8305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2971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NF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305800" cy="544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3926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NFR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79" t="2727" r="1639"/>
          <a:stretch>
            <a:fillRect/>
          </a:stretch>
        </p:blipFill>
        <p:spPr bwMode="auto">
          <a:xfrm>
            <a:off x="762000" y="838200"/>
            <a:ext cx="24780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3" descr="NFH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97"/>
          <a:stretch>
            <a:fillRect/>
          </a:stretch>
        </p:blipFill>
        <p:spPr bwMode="auto">
          <a:xfrm>
            <a:off x="4495800" y="914400"/>
            <a:ext cx="3962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304800" y="3889375"/>
            <a:ext cx="8534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latin typeface="Arial" charset="0"/>
              </a:rPr>
              <a:t>Histology: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Not well-demarcated and consists of interlacing bundles of spindle-shaped cells that exhibit wavy nuclei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Numerous mast cells are present 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latin typeface="Arial" charset="0"/>
              </a:rPr>
              <a:t>Treatment: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local surgical excision; If multiple lesions are present, patients should be evaluated for Neurofibromatosis </a:t>
            </a: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3281363" y="150813"/>
            <a:ext cx="2517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99"/>
                </a:solidFill>
                <a:latin typeface="Arial" charset="0"/>
              </a:rPr>
              <a:t>Neurofibroma</a:t>
            </a:r>
          </a:p>
        </p:txBody>
      </p:sp>
      <p:sp>
        <p:nvSpPr>
          <p:cNvPr id="69638" name="Line 6"/>
          <p:cNvSpPr>
            <a:spLocks noChangeShapeType="1"/>
          </p:cNvSpPr>
          <p:nvPr/>
        </p:nvSpPr>
        <p:spPr bwMode="auto">
          <a:xfrm>
            <a:off x="152400" y="685800"/>
            <a:ext cx="800100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2111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r>
              <a:rPr lang="en-US" dirty="0"/>
              <a:t>Neurofibromatosis</a:t>
            </a:r>
          </a:p>
        </p:txBody>
      </p:sp>
      <p:pic>
        <p:nvPicPr>
          <p:cNvPr id="13316" name="Picture 4" descr="tn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1837" y="3429000"/>
            <a:ext cx="4616163" cy="305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513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556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</a:rPr>
              <a:t>Neurofibromatosis type I (</a:t>
            </a:r>
            <a:r>
              <a:rPr lang="en-US" sz="2000" dirty="0" smtClean="0">
                <a:solidFill>
                  <a:schemeClr val="bg1"/>
                </a:solidFill>
              </a:rPr>
              <a:t>NF1, von Recklinghausen disease ) </a:t>
            </a:r>
            <a:r>
              <a:rPr lang="en-US" sz="2000" dirty="0">
                <a:solidFill>
                  <a:schemeClr val="bg1"/>
                </a:solidFill>
              </a:rPr>
              <a:t>is caused by mutation in the </a:t>
            </a:r>
            <a:r>
              <a:rPr lang="en-US" sz="2000" dirty="0" err="1">
                <a:solidFill>
                  <a:schemeClr val="bg1"/>
                </a:solidFill>
              </a:rPr>
              <a:t>neurofibromin</a:t>
            </a:r>
            <a:r>
              <a:rPr lang="en-US" sz="2000" dirty="0">
                <a:solidFill>
                  <a:schemeClr val="bg1"/>
                </a:solidFill>
              </a:rPr>
              <a:t> gene </a:t>
            </a:r>
          </a:p>
          <a:p>
            <a:pPr marL="0" indent="0">
              <a:lnSpc>
                <a:spcPct val="80000"/>
              </a:lnSpc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</a:rPr>
              <a:t>An autosomal dominant </a:t>
            </a:r>
            <a:r>
              <a:rPr lang="en-US" sz="2000" dirty="0" err="1">
                <a:solidFill>
                  <a:schemeClr val="bg1"/>
                </a:solidFill>
              </a:rPr>
              <a:t>neurogenetic</a:t>
            </a:r>
            <a:r>
              <a:rPr lang="en-US" sz="2000" dirty="0">
                <a:solidFill>
                  <a:schemeClr val="bg1"/>
                </a:solidFill>
              </a:rPr>
              <a:t> disorder</a:t>
            </a:r>
          </a:p>
          <a:p>
            <a:pPr>
              <a:lnSpc>
                <a:spcPct val="800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</a:rPr>
              <a:t>Characterized by the presence </a:t>
            </a:r>
            <a:r>
              <a:rPr lang="en-US" sz="2000" dirty="0">
                <a:solidFill>
                  <a:srgbClr val="C00000"/>
                </a:solidFill>
              </a:rPr>
              <a:t>of multiple benign </a:t>
            </a:r>
            <a:r>
              <a:rPr lang="en-US" sz="2000" dirty="0" err="1">
                <a:solidFill>
                  <a:srgbClr val="C00000"/>
                </a:solidFill>
              </a:rPr>
              <a:t>neurofibromas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</a:rPr>
              <a:t>Affects the bone, the nervous system, soft tissue, and the skin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</a:rPr>
              <a:t>Clinical symptoms increase over time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</a:rPr>
              <a:t>Neurologic problems and malignancy may develop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Neurofibromatosis?</a:t>
            </a:r>
          </a:p>
        </p:txBody>
      </p:sp>
    </p:spTree>
    <p:extLst>
      <p:ext uri="{BB962C8B-B14F-4D97-AF65-F5344CB8AC3E}">
        <p14:creationId xmlns:p14="http://schemas.microsoft.com/office/powerpoint/2010/main" xmlns="" val="125210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90600"/>
            <a:ext cx="7772400" cy="58674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</a:rPr>
              <a:t>NF-1 occurs in approximately 1 of 2500-3300 live births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</a:rPr>
              <a:t>This disease can involve various body systems over time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increased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potential for malignant transformation of diseased tissues and the development of </a:t>
            </a:r>
            <a:r>
              <a:rPr lang="en-US" sz="2000" dirty="0" err="1">
                <a:solidFill>
                  <a:schemeClr val="bg1"/>
                </a:solidFill>
              </a:rPr>
              <a:t>neurofibrosarcoma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</a:rPr>
              <a:t>Patients with NF-1 have about a 3-15% additional risk of malignant disease in their lifetime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solidFill>
                  <a:schemeClr val="bg1"/>
                </a:solidFill>
              </a:rPr>
              <a:t>Women </a:t>
            </a:r>
            <a:r>
              <a:rPr lang="en-US" sz="2000" dirty="0" smtClean="0">
                <a:solidFill>
                  <a:schemeClr val="bg1"/>
                </a:solidFill>
              </a:rPr>
              <a:t>= men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Neurofibromatosis-1</a:t>
            </a:r>
          </a:p>
        </p:txBody>
      </p:sp>
      <p:sp>
        <p:nvSpPr>
          <p:cNvPr id="2" name="Down Arrow 1"/>
          <p:cNvSpPr/>
          <p:nvPr/>
        </p:nvSpPr>
        <p:spPr bwMode="auto">
          <a:xfrm>
            <a:off x="6729845" y="3276600"/>
            <a:ext cx="381000" cy="381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636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001000" cy="838200"/>
          </a:xfrm>
        </p:spPr>
        <p:txBody>
          <a:bodyPr>
            <a:normAutofit/>
          </a:bodyPr>
          <a:lstStyle/>
          <a:p>
            <a:r>
              <a:rPr lang="en-US" dirty="0"/>
              <a:t>Diagnostic criteria for NF-1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14400"/>
            <a:ext cx="4800600" cy="4648200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(The diagnostic criteria are met if 2 or more of the features listed are present.)</a:t>
            </a:r>
          </a:p>
          <a:p>
            <a:pPr marL="708660" lvl="1" indent="-342900">
              <a:buClr>
                <a:schemeClr val="accent4">
                  <a:lumMod val="50000"/>
                </a:schemeClr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</a:rPr>
              <a:t>Six or more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café au </a:t>
            </a:r>
            <a:r>
              <a:rPr lang="en-US" sz="1800" dirty="0" err="1">
                <a:solidFill>
                  <a:schemeClr val="tx2">
                    <a:lumMod val="75000"/>
                  </a:schemeClr>
                </a:solidFill>
              </a:rPr>
              <a:t>lait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 macules </a:t>
            </a:r>
            <a:r>
              <a:rPr lang="en-US" sz="1800" dirty="0">
                <a:solidFill>
                  <a:schemeClr val="bg1"/>
                </a:solidFill>
              </a:rPr>
              <a:t>larger than 5 mm in greatest diameter in </a:t>
            </a:r>
            <a:r>
              <a:rPr lang="en-US" sz="1800" dirty="0" err="1">
                <a:solidFill>
                  <a:schemeClr val="bg1"/>
                </a:solidFill>
              </a:rPr>
              <a:t>prepubertal</a:t>
            </a:r>
            <a:r>
              <a:rPr lang="en-US" sz="1800" dirty="0">
                <a:solidFill>
                  <a:schemeClr val="bg1"/>
                </a:solidFill>
              </a:rPr>
              <a:t> individuals and those larger than 15 mm in greatest diameter in </a:t>
            </a:r>
            <a:r>
              <a:rPr lang="en-US" sz="1800" dirty="0" err="1">
                <a:solidFill>
                  <a:schemeClr val="bg1"/>
                </a:solidFill>
              </a:rPr>
              <a:t>postpubertal</a:t>
            </a:r>
            <a:r>
              <a:rPr lang="en-US" sz="1800" dirty="0">
                <a:solidFill>
                  <a:schemeClr val="bg1"/>
                </a:solidFill>
              </a:rPr>
              <a:t> individuals</a:t>
            </a:r>
          </a:p>
          <a:p>
            <a:pPr marL="708660" lvl="1" indent="-342900">
              <a:buClr>
                <a:schemeClr val="accent4">
                  <a:lumMod val="50000"/>
                </a:schemeClr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</a:rPr>
              <a:t>Two or more </a:t>
            </a:r>
            <a:r>
              <a:rPr lang="en-US" sz="1800" dirty="0" err="1">
                <a:solidFill>
                  <a:schemeClr val="bg1"/>
                </a:solidFill>
              </a:rPr>
              <a:t>neurofibromas</a:t>
            </a:r>
            <a:r>
              <a:rPr lang="en-US" sz="1800" dirty="0">
                <a:solidFill>
                  <a:schemeClr val="bg1"/>
                </a:solidFill>
              </a:rPr>
              <a:t> of any type or 1 </a:t>
            </a:r>
            <a:r>
              <a:rPr lang="en-US" sz="1800" dirty="0" err="1">
                <a:solidFill>
                  <a:schemeClr val="tx2">
                    <a:lumMod val="75000"/>
                  </a:schemeClr>
                </a:solidFill>
              </a:rPr>
              <a:t>plexiform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75000"/>
                  </a:schemeClr>
                </a:solidFill>
              </a:rPr>
              <a:t>neurofibroma</a:t>
            </a:r>
            <a:endParaRPr lang="en-US" sz="1800" dirty="0">
              <a:solidFill>
                <a:schemeClr val="tx2">
                  <a:lumMod val="75000"/>
                </a:schemeClr>
              </a:solidFill>
            </a:endParaRPr>
          </a:p>
          <a:p>
            <a:pPr marL="708660" lvl="1" indent="-342900">
              <a:buClr>
                <a:schemeClr val="accent4">
                  <a:lumMod val="50000"/>
                </a:schemeClr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</a:rPr>
              <a:t>Freckling in the axillary or inguinal </a:t>
            </a:r>
            <a:r>
              <a:rPr lang="en-US" sz="1800" dirty="0" smtClean="0">
                <a:solidFill>
                  <a:schemeClr val="bg1"/>
                </a:solidFill>
              </a:rPr>
              <a:t>regions(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crow’s sign</a:t>
            </a:r>
            <a:r>
              <a:rPr lang="en-US" sz="1800" dirty="0" smtClean="0">
                <a:solidFill>
                  <a:schemeClr val="bg1"/>
                </a:solidFill>
              </a:rPr>
              <a:t>)</a:t>
            </a:r>
            <a:endParaRPr lang="en-US" sz="1800" dirty="0">
              <a:solidFill>
                <a:schemeClr val="bg1"/>
              </a:solidFill>
            </a:endParaRPr>
          </a:p>
          <a:p>
            <a:pPr marL="708660" lvl="1" indent="-342900">
              <a:buClr>
                <a:schemeClr val="accent4">
                  <a:lumMod val="50000"/>
                </a:schemeClr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</a:rPr>
              <a:t>Optic </a:t>
            </a:r>
            <a:r>
              <a:rPr lang="en-US" sz="1800" dirty="0" err="1">
                <a:solidFill>
                  <a:schemeClr val="bg1"/>
                </a:solidFill>
              </a:rPr>
              <a:t>glioma</a:t>
            </a:r>
            <a:endParaRPr lang="en-US" sz="1800" dirty="0">
              <a:solidFill>
                <a:schemeClr val="bg1"/>
              </a:solidFill>
            </a:endParaRPr>
          </a:p>
          <a:p>
            <a:pPr marL="708660" lvl="1" indent="-342900">
              <a:buClr>
                <a:schemeClr val="accent4">
                  <a:lumMod val="50000"/>
                </a:schemeClr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</a:rPr>
              <a:t>Two or more </a:t>
            </a:r>
            <a:r>
              <a:rPr lang="en-US" sz="1800" dirty="0" err="1">
                <a:solidFill>
                  <a:schemeClr val="tx2">
                    <a:lumMod val="75000"/>
                  </a:schemeClr>
                </a:solidFill>
              </a:rPr>
              <a:t>Lisch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 nodules</a:t>
            </a:r>
            <a:r>
              <a:rPr lang="en-US" sz="1800" dirty="0">
                <a:solidFill>
                  <a:schemeClr val="bg1"/>
                </a:solidFill>
              </a:rPr>
              <a:t> (iris </a:t>
            </a:r>
            <a:r>
              <a:rPr lang="en-US" sz="1800" dirty="0" err="1">
                <a:solidFill>
                  <a:schemeClr val="bg1"/>
                </a:solidFill>
              </a:rPr>
              <a:t>hamartomas</a:t>
            </a:r>
            <a:r>
              <a:rPr lang="en-US" sz="1800" dirty="0">
                <a:solidFill>
                  <a:schemeClr val="bg1"/>
                </a:solidFill>
              </a:rPr>
              <a:t>)</a:t>
            </a:r>
          </a:p>
          <a:p>
            <a:pPr marL="708660" lvl="1" indent="-342900">
              <a:buClr>
                <a:schemeClr val="accent4">
                  <a:lumMod val="50000"/>
                </a:schemeClr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</a:rPr>
              <a:t>A distinctive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</a:rPr>
              <a:t>osseous lesion</a:t>
            </a:r>
            <a:r>
              <a:rPr lang="en-US" sz="1800" dirty="0">
                <a:solidFill>
                  <a:schemeClr val="bg1"/>
                </a:solidFill>
              </a:rPr>
              <a:t>, such as sphenoid dysplasia or thinning of the long bone cortex, with or without </a:t>
            </a:r>
            <a:r>
              <a:rPr lang="en-US" sz="1800" dirty="0" err="1">
                <a:solidFill>
                  <a:schemeClr val="bg1"/>
                </a:solidFill>
              </a:rPr>
              <a:t>pseudoarthrosis</a:t>
            </a:r>
            <a:endParaRPr lang="en-US" sz="1800" dirty="0">
              <a:solidFill>
                <a:schemeClr val="bg1"/>
              </a:solidFill>
            </a:endParaRPr>
          </a:p>
          <a:p>
            <a:pPr marL="708660" lvl="1" indent="-342900">
              <a:buClr>
                <a:schemeClr val="accent4">
                  <a:lumMod val="50000"/>
                </a:schemeClr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</a:rPr>
              <a:t>A first-degree relative with NF-1 according to the above criteria</a:t>
            </a:r>
          </a:p>
        </p:txBody>
      </p:sp>
      <p:pic>
        <p:nvPicPr>
          <p:cNvPr id="26628" name="Picture 4" descr="Click to see larger picture">
            <a:hlinkClick r:id="rId2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8620" y="1778415"/>
            <a:ext cx="1709159" cy="1281869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30" name="Picture 6" descr="Click to see larger picture">
            <a:hlinkClick r:id="rId4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181600" y="1447800"/>
            <a:ext cx="2895600" cy="20574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7898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bg1"/>
                </a:solidFill>
              </a:rPr>
              <a:t>Scoliosis</a:t>
            </a:r>
          </a:p>
          <a:p>
            <a:pPr>
              <a:lnSpc>
                <a:spcPct val="80000"/>
              </a:lnSpc>
            </a:pPr>
            <a:r>
              <a:rPr lang="en-US" sz="2400" dirty="0" err="1">
                <a:solidFill>
                  <a:schemeClr val="bg1"/>
                </a:solidFill>
              </a:rPr>
              <a:t>Pseudarthrosis</a:t>
            </a:r>
            <a:r>
              <a:rPr lang="en-US" sz="2400" dirty="0">
                <a:solidFill>
                  <a:schemeClr val="bg1"/>
                </a:solidFill>
              </a:rPr>
              <a:t> of the tibia</a:t>
            </a:r>
          </a:p>
          <a:p>
            <a:pPr>
              <a:lnSpc>
                <a:spcPct val="80000"/>
              </a:lnSpc>
            </a:pPr>
            <a:r>
              <a:rPr lang="en-US" sz="2400" dirty="0" err="1">
                <a:solidFill>
                  <a:schemeClr val="bg1"/>
                </a:solidFill>
              </a:rPr>
              <a:t>Pheochromocytoma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bg1"/>
                </a:solidFill>
              </a:rPr>
              <a:t>Meningioma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Acoustic </a:t>
            </a:r>
            <a:r>
              <a:rPr lang="en-US" sz="2400" dirty="0">
                <a:solidFill>
                  <a:schemeClr val="bg1"/>
                </a:solidFill>
              </a:rPr>
              <a:t>neuroma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bg1"/>
                </a:solidFill>
              </a:rPr>
              <a:t>Optic neuroma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bg1"/>
                </a:solidFill>
              </a:rPr>
              <a:t>Mental retardation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bg1"/>
                </a:solidFill>
              </a:rPr>
              <a:t>Hypertension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bg1"/>
                </a:solidFill>
              </a:rPr>
              <a:t>Hypoglycemia 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bg1"/>
                </a:solidFill>
              </a:rPr>
              <a:t>Fibromas in Iris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bg1"/>
                </a:solidFill>
              </a:rPr>
              <a:t>Glaucoma - rare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More Clinical Features of NF-1</a:t>
            </a:r>
          </a:p>
        </p:txBody>
      </p:sp>
    </p:spTree>
    <p:extLst>
      <p:ext uri="{BB962C8B-B14F-4D97-AF65-F5344CB8AC3E}">
        <p14:creationId xmlns:p14="http://schemas.microsoft.com/office/powerpoint/2010/main" xmlns="" val="26173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Neurofibromas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295400"/>
            <a:ext cx="3810000" cy="5334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14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chemeClr val="bg1"/>
                </a:solidFill>
              </a:rPr>
              <a:t>They can form at any place along a nerve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800" dirty="0">
                <a:solidFill>
                  <a:schemeClr val="bg1"/>
                </a:solidFill>
              </a:rPr>
              <a:t>Three subtypes of </a:t>
            </a:r>
            <a:r>
              <a:rPr lang="en-US" sz="1800" dirty="0" err="1">
                <a:solidFill>
                  <a:schemeClr val="bg1"/>
                </a:solidFill>
              </a:rPr>
              <a:t>neurofibroma</a:t>
            </a:r>
            <a:r>
              <a:rPr lang="en-US" sz="1800" dirty="0">
                <a:solidFill>
                  <a:schemeClr val="bg1"/>
                </a:solidFill>
              </a:rPr>
              <a:t> exist: cutaneous, subcutaneous, and </a:t>
            </a:r>
            <a:r>
              <a:rPr lang="en-US" sz="1800" dirty="0" err="1">
                <a:solidFill>
                  <a:schemeClr val="bg1"/>
                </a:solidFill>
              </a:rPr>
              <a:t>plexiform</a:t>
            </a:r>
            <a:endParaRPr lang="en-US" sz="18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US" sz="18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800" b="1" dirty="0">
                <a:solidFill>
                  <a:schemeClr val="bg1"/>
                </a:solidFill>
              </a:rPr>
              <a:t>Cutaneous lesions</a:t>
            </a:r>
            <a:r>
              <a:rPr lang="en-US" sz="1800" dirty="0">
                <a:solidFill>
                  <a:schemeClr val="bg1"/>
                </a:solidFill>
              </a:rPr>
              <a:t> and </a:t>
            </a:r>
            <a:r>
              <a:rPr lang="en-US" sz="1800" b="1" dirty="0">
                <a:solidFill>
                  <a:schemeClr val="bg1"/>
                </a:solidFill>
              </a:rPr>
              <a:t>subcutaneous lesions</a:t>
            </a:r>
            <a:r>
              <a:rPr lang="en-US" sz="1800" dirty="0">
                <a:solidFill>
                  <a:schemeClr val="bg1"/>
                </a:solidFill>
              </a:rPr>
              <a:t> are circumscribed. These nodules may be brown, pink, or skin colored. They may be soft or firm to the touch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800" b="1" dirty="0" err="1" smtClean="0">
                <a:solidFill>
                  <a:schemeClr val="bg1"/>
                </a:solidFill>
              </a:rPr>
              <a:t>Pathognomic</a:t>
            </a:r>
            <a:r>
              <a:rPr lang="en-US" sz="1800" b="1" dirty="0" smtClean="0">
                <a:solidFill>
                  <a:schemeClr val="bg1"/>
                </a:solidFill>
              </a:rPr>
              <a:t>: </a:t>
            </a:r>
            <a:r>
              <a:rPr lang="en-US" sz="1800" b="1" dirty="0" err="1" smtClean="0">
                <a:solidFill>
                  <a:schemeClr val="bg1"/>
                </a:solidFill>
              </a:rPr>
              <a:t>Plexiform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neurofibromas</a:t>
            </a:r>
            <a:r>
              <a:rPr lang="en-US" sz="1800" dirty="0">
                <a:solidFill>
                  <a:schemeClr val="bg1"/>
                </a:solidFill>
              </a:rPr>
              <a:t> are </a:t>
            </a:r>
            <a:r>
              <a:rPr lang="en-US" sz="1800" dirty="0" err="1">
                <a:solidFill>
                  <a:schemeClr val="bg1"/>
                </a:solidFill>
              </a:rPr>
              <a:t>noncircumscribed</a:t>
            </a:r>
            <a:r>
              <a:rPr lang="en-US" sz="1800" dirty="0">
                <a:solidFill>
                  <a:schemeClr val="bg1"/>
                </a:solidFill>
              </a:rPr>
              <a:t>, thick, and irregular, and they can cause disfigurement by entwining important supportive structures</a:t>
            </a:r>
          </a:p>
          <a:p>
            <a:pPr>
              <a:lnSpc>
                <a:spcPct val="80000"/>
              </a:lnSpc>
            </a:pP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22533" name="Picture 5" descr="Click to see larger picture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486400" y="1828800"/>
            <a:ext cx="3005138" cy="2424113"/>
          </a:xfr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540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0" lang="en-US" sz="2000" dirty="0" smtClean="0">
                <a:solidFill>
                  <a:schemeClr val="bg1"/>
                </a:solidFill>
              </a:rPr>
              <a:t>This less common of the </a:t>
            </a:r>
            <a:r>
              <a:rPr kumimoji="0" lang="en-US" sz="2000" dirty="0" err="1" smtClean="0">
                <a:solidFill>
                  <a:schemeClr val="bg1"/>
                </a:solidFill>
              </a:rPr>
              <a:t>neurofibromatoses</a:t>
            </a:r>
            <a:r>
              <a:rPr kumimoji="0" lang="en-US" sz="2000" dirty="0" smtClean="0">
                <a:solidFill>
                  <a:schemeClr val="bg1"/>
                </a:solidFill>
              </a:rPr>
              <a:t>.</a:t>
            </a:r>
          </a:p>
          <a:p>
            <a:r>
              <a:rPr kumimoji="0" lang="en-US" sz="2000" dirty="0" smtClean="0">
                <a:solidFill>
                  <a:schemeClr val="bg1"/>
                </a:solidFill>
              </a:rPr>
              <a:t> NF2 is characterized by bilateral (occurring on both sides of the body) tumors on the eighth cranial nerve. It was called bilateral acoustic </a:t>
            </a:r>
            <a:r>
              <a:rPr kumimoji="0" lang="en-US" sz="2000" dirty="0" err="1" smtClean="0">
                <a:solidFill>
                  <a:schemeClr val="bg1"/>
                </a:solidFill>
              </a:rPr>
              <a:t>schwannomas</a:t>
            </a:r>
            <a:r>
              <a:rPr kumimoji="0" lang="en-US" sz="2000" dirty="0" smtClean="0">
                <a:solidFill>
                  <a:schemeClr val="bg1"/>
                </a:solidFill>
              </a:rPr>
              <a:t> which cause progressive hearing loss.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Other </a:t>
            </a:r>
            <a:r>
              <a:rPr lang="en-US" sz="2000" dirty="0" err="1" smtClean="0">
                <a:solidFill>
                  <a:schemeClr val="bg1"/>
                </a:solidFill>
              </a:rPr>
              <a:t>Symptomes</a:t>
            </a:r>
            <a:r>
              <a:rPr lang="en-US" sz="2000" dirty="0" smtClean="0">
                <a:solidFill>
                  <a:schemeClr val="bg1"/>
                </a:solidFill>
              </a:rPr>
              <a:t>:       </a:t>
            </a:r>
            <a:r>
              <a:rPr lang="en-US" sz="2000" dirty="0" err="1" smtClean="0">
                <a:solidFill>
                  <a:schemeClr val="bg1"/>
                </a:solidFill>
              </a:rPr>
              <a:t>meningiomas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kumimoji="0" lang="en-US" sz="2000" dirty="0" smtClean="0">
                <a:solidFill>
                  <a:schemeClr val="bg1"/>
                </a:solidFill>
              </a:rPr>
              <a:t>                                            CNS </a:t>
            </a:r>
            <a:r>
              <a:rPr kumimoji="0" lang="en-US" sz="2000" dirty="0" err="1" smtClean="0">
                <a:solidFill>
                  <a:schemeClr val="bg1"/>
                </a:solidFill>
              </a:rPr>
              <a:t>epandimomas</a:t>
            </a:r>
            <a:r>
              <a:rPr kumimoji="0" lang="en-US" sz="2000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What is NF2?</a:t>
            </a:r>
          </a:p>
        </p:txBody>
      </p:sp>
      <p:sp>
        <p:nvSpPr>
          <p:cNvPr id="2" name="5-Point Star 1"/>
          <p:cNvSpPr/>
          <p:nvPr/>
        </p:nvSpPr>
        <p:spPr>
          <a:xfrm>
            <a:off x="2895600" y="3030682"/>
            <a:ext cx="304800" cy="228600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2881745" y="3373582"/>
            <a:ext cx="304800" cy="228600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4913413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  <p:bldP spid="1536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473712" y="531813"/>
            <a:ext cx="4647426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 algn="ctr" eaLnBrk="1" hangingPunct="1"/>
            <a:r>
              <a:rPr lang="en-US" sz="1800" b="1" u="sng" dirty="0">
                <a:solidFill>
                  <a:srgbClr val="000099"/>
                </a:solidFill>
                <a:latin typeface="Arial" charset="0"/>
              </a:rPr>
              <a:t>Benign Tumors of Vascular Origin</a:t>
            </a:r>
          </a:p>
          <a:p>
            <a:pPr algn="ctr" eaLnBrk="1" hangingPunct="1"/>
            <a:r>
              <a:rPr lang="en-US" sz="1800" dirty="0" err="1">
                <a:solidFill>
                  <a:srgbClr val="006600"/>
                </a:solidFill>
                <a:latin typeface="Arial" charset="0"/>
              </a:rPr>
              <a:t>Hemangioma</a:t>
            </a:r>
            <a:endParaRPr lang="en-US" sz="1800" dirty="0">
              <a:solidFill>
                <a:srgbClr val="006600"/>
              </a:solidFill>
              <a:latin typeface="Arial" charset="0"/>
            </a:endParaRPr>
          </a:p>
          <a:p>
            <a:pPr algn="ctr" eaLnBrk="1" hangingPunct="1"/>
            <a:r>
              <a:rPr lang="en-US" sz="1800" dirty="0" err="1">
                <a:solidFill>
                  <a:srgbClr val="006600"/>
                </a:solidFill>
                <a:latin typeface="Arial" charset="0"/>
              </a:rPr>
              <a:t>Lymphangioma</a:t>
            </a:r>
            <a:endParaRPr lang="en-US" sz="1800" dirty="0">
              <a:solidFill>
                <a:srgbClr val="006600"/>
              </a:solidFill>
              <a:latin typeface="Arial" charset="0"/>
            </a:endParaRPr>
          </a:p>
          <a:p>
            <a:pPr algn="ctr" eaLnBrk="1" hangingPunct="1"/>
            <a:endParaRPr lang="en-US" sz="1800" dirty="0">
              <a:solidFill>
                <a:srgbClr val="006600"/>
              </a:solidFill>
              <a:latin typeface="Arial" charset="0"/>
            </a:endParaRPr>
          </a:p>
          <a:p>
            <a:pPr algn="ctr" eaLnBrk="1" hangingPunct="1"/>
            <a:r>
              <a:rPr lang="en-US" sz="1800" b="1" u="sng" dirty="0">
                <a:solidFill>
                  <a:srgbClr val="000099"/>
                </a:solidFill>
                <a:latin typeface="Arial" charset="0"/>
              </a:rPr>
              <a:t>Benign Tumors of Muscle Origin</a:t>
            </a:r>
          </a:p>
          <a:p>
            <a:pPr algn="ctr" eaLnBrk="1" hangingPunct="1"/>
            <a:r>
              <a:rPr lang="en-US" sz="1800" dirty="0">
                <a:solidFill>
                  <a:srgbClr val="006600"/>
                </a:solidFill>
                <a:latin typeface="Arial" charset="0"/>
              </a:rPr>
              <a:t>Leiomyoma</a:t>
            </a:r>
          </a:p>
          <a:p>
            <a:pPr algn="ctr" eaLnBrk="1" hangingPunct="1"/>
            <a:r>
              <a:rPr lang="en-US" sz="1800" dirty="0" err="1">
                <a:solidFill>
                  <a:srgbClr val="006600"/>
                </a:solidFill>
                <a:latin typeface="Arial" charset="0"/>
              </a:rPr>
              <a:t>Rhabdomyoma</a:t>
            </a:r>
            <a:endParaRPr lang="en-US" sz="1800" dirty="0">
              <a:solidFill>
                <a:srgbClr val="006600"/>
              </a:solidFill>
              <a:latin typeface="Arial" charset="0"/>
            </a:endParaRPr>
          </a:p>
          <a:p>
            <a:pPr algn="ctr" eaLnBrk="1" hangingPunct="1"/>
            <a:endParaRPr lang="en-US" sz="1800" dirty="0">
              <a:solidFill>
                <a:srgbClr val="006600"/>
              </a:solidFill>
              <a:latin typeface="Arial" charset="0"/>
            </a:endParaRPr>
          </a:p>
          <a:p>
            <a:pPr algn="ctr" eaLnBrk="1" hangingPunct="1"/>
            <a:r>
              <a:rPr lang="en-US" sz="1800" b="1" dirty="0">
                <a:solidFill>
                  <a:srgbClr val="000099"/>
                </a:solidFill>
                <a:latin typeface="Arial" charset="0"/>
              </a:rPr>
              <a:t>Osseous and Cartilaginous </a:t>
            </a:r>
            <a:r>
              <a:rPr lang="en-US" sz="1800" b="1" dirty="0" err="1">
                <a:solidFill>
                  <a:srgbClr val="000099"/>
                </a:solidFill>
                <a:latin typeface="Arial" charset="0"/>
              </a:rPr>
              <a:t>Choristomas</a:t>
            </a:r>
            <a:endParaRPr lang="en-US" sz="1800" b="1" dirty="0">
              <a:solidFill>
                <a:srgbClr val="000099"/>
              </a:solidFill>
              <a:latin typeface="Arial" charset="0"/>
            </a:endParaRPr>
          </a:p>
          <a:p>
            <a:pPr algn="ctr" eaLnBrk="1" hangingPunct="1"/>
            <a:endParaRPr lang="en-US" sz="1800" b="1" dirty="0">
              <a:solidFill>
                <a:srgbClr val="006600"/>
              </a:solidFill>
              <a:latin typeface="Arial" charset="0"/>
            </a:endParaRPr>
          </a:p>
          <a:p>
            <a:pPr algn="ctr" eaLnBrk="1" hangingPunct="1"/>
            <a:r>
              <a:rPr lang="en-US" sz="1800" b="1" u="sng" dirty="0">
                <a:solidFill>
                  <a:srgbClr val="000099"/>
                </a:solidFill>
                <a:latin typeface="Arial" charset="0"/>
              </a:rPr>
              <a:t>Malignant Tumors of Connective Tissue</a:t>
            </a:r>
          </a:p>
          <a:p>
            <a:pPr algn="ctr" eaLnBrk="1" hangingPunct="1"/>
            <a:r>
              <a:rPr lang="en-US" sz="1800" dirty="0" err="1">
                <a:solidFill>
                  <a:srgbClr val="006600"/>
                </a:solidFill>
                <a:latin typeface="Arial" charset="0"/>
              </a:rPr>
              <a:t>Fibrosarcoma</a:t>
            </a:r>
            <a:endParaRPr lang="en-US" sz="1800" dirty="0">
              <a:solidFill>
                <a:srgbClr val="006600"/>
              </a:solidFill>
              <a:latin typeface="Arial" charset="0"/>
            </a:endParaRPr>
          </a:p>
          <a:p>
            <a:pPr algn="ctr" eaLnBrk="1" hangingPunct="1"/>
            <a:r>
              <a:rPr lang="en-US" sz="1800" dirty="0" err="1" smtClean="0">
                <a:solidFill>
                  <a:srgbClr val="006600"/>
                </a:solidFill>
                <a:latin typeface="Arial" charset="0"/>
              </a:rPr>
              <a:t>Liposarcoma</a:t>
            </a:r>
            <a:endParaRPr lang="en-US" sz="1800" dirty="0">
              <a:solidFill>
                <a:srgbClr val="006600"/>
              </a:solidFill>
              <a:latin typeface="Arial" charset="0"/>
            </a:endParaRPr>
          </a:p>
          <a:p>
            <a:pPr algn="ctr" eaLnBrk="1" hangingPunct="1"/>
            <a:r>
              <a:rPr lang="en-US" sz="1800" dirty="0" err="1">
                <a:solidFill>
                  <a:srgbClr val="006600"/>
                </a:solidFill>
                <a:latin typeface="Arial" charset="0"/>
              </a:rPr>
              <a:t>Neurofibrosarcoma</a:t>
            </a:r>
            <a:endParaRPr lang="en-US" sz="1800" dirty="0">
              <a:solidFill>
                <a:srgbClr val="006600"/>
              </a:solidFill>
              <a:latin typeface="Arial" charset="0"/>
            </a:endParaRPr>
          </a:p>
          <a:p>
            <a:pPr algn="ctr" eaLnBrk="1" hangingPunct="1"/>
            <a:r>
              <a:rPr lang="en-US" sz="1800" dirty="0" err="1">
                <a:solidFill>
                  <a:srgbClr val="006600"/>
                </a:solidFill>
                <a:latin typeface="Arial" charset="0"/>
              </a:rPr>
              <a:t>Angiosarcoma</a:t>
            </a:r>
            <a:endParaRPr lang="en-US" sz="1800" dirty="0">
              <a:solidFill>
                <a:srgbClr val="006600"/>
              </a:solidFill>
              <a:latin typeface="Arial" charset="0"/>
            </a:endParaRPr>
          </a:p>
          <a:p>
            <a:pPr algn="ctr" eaLnBrk="1" hangingPunct="1"/>
            <a:r>
              <a:rPr lang="en-US" sz="1800" dirty="0">
                <a:solidFill>
                  <a:srgbClr val="006600"/>
                </a:solidFill>
                <a:latin typeface="Arial" charset="0"/>
              </a:rPr>
              <a:t>Kaposi’s Sarcoma</a:t>
            </a:r>
          </a:p>
          <a:p>
            <a:pPr algn="ctr" eaLnBrk="1" hangingPunct="1"/>
            <a:r>
              <a:rPr lang="en-US" sz="1800" dirty="0" err="1">
                <a:solidFill>
                  <a:srgbClr val="006600"/>
                </a:solidFill>
                <a:latin typeface="Arial" charset="0"/>
              </a:rPr>
              <a:t>Leiomyosarcoma</a:t>
            </a:r>
            <a:endParaRPr lang="en-US" sz="1800" dirty="0">
              <a:solidFill>
                <a:srgbClr val="006600"/>
              </a:solidFill>
              <a:latin typeface="Arial" charset="0"/>
            </a:endParaRPr>
          </a:p>
          <a:p>
            <a:pPr algn="ctr" eaLnBrk="1" hangingPunct="1"/>
            <a:r>
              <a:rPr lang="en-US" sz="1800" dirty="0" err="1">
                <a:solidFill>
                  <a:srgbClr val="006600"/>
                </a:solidFill>
                <a:latin typeface="Arial" charset="0"/>
              </a:rPr>
              <a:t>Rhabdomyosarcoma</a:t>
            </a:r>
            <a:endParaRPr lang="en-US" sz="1800" dirty="0">
              <a:solidFill>
                <a:srgbClr val="006600"/>
              </a:solidFill>
              <a:latin typeface="Arial" charset="0"/>
            </a:endParaRPr>
          </a:p>
          <a:p>
            <a:pPr algn="ctr" eaLnBrk="1" hangingPunct="1"/>
            <a:endParaRPr lang="en-US" sz="1800" dirty="0">
              <a:solidFill>
                <a:srgbClr val="006600"/>
              </a:solidFill>
              <a:latin typeface="Arial" charset="0"/>
            </a:endParaRPr>
          </a:p>
          <a:p>
            <a:pPr algn="ctr" eaLnBrk="1" hangingPunct="1"/>
            <a:r>
              <a:rPr lang="en-US" sz="1800" b="1" dirty="0">
                <a:solidFill>
                  <a:srgbClr val="000099"/>
                </a:solidFill>
                <a:latin typeface="Arial" charset="0"/>
              </a:rPr>
              <a:t>Metastases to Oral Soft Tissues</a:t>
            </a:r>
          </a:p>
        </p:txBody>
      </p:sp>
    </p:spTree>
    <p:extLst>
      <p:ext uri="{BB962C8B-B14F-4D97-AF65-F5344CB8AC3E}">
        <p14:creationId xmlns:p14="http://schemas.microsoft.com/office/powerpoint/2010/main" xmlns="" val="225557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Farshad\Desktop\khanom ghazavi\IMG_18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40436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2854325" y="152400"/>
            <a:ext cx="3622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99"/>
                </a:solidFill>
                <a:latin typeface="Arial" charset="0"/>
              </a:rPr>
              <a:t>Granular Cell Tumor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266700" y="912813"/>
            <a:ext cx="8648700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>
                <a:solidFill>
                  <a:srgbClr val="006600"/>
                </a:solidFill>
                <a:latin typeface="Arial" charset="0"/>
              </a:rPr>
              <a:t> Benign tumor that shows predilection to oral cavity</a:t>
            </a:r>
          </a:p>
          <a:p>
            <a:pPr eaLnBrk="1" hangingPunct="1">
              <a:buFontTx/>
              <a:buChar char="•"/>
            </a:pPr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006600"/>
                </a:solidFill>
                <a:latin typeface="Arial" charset="0"/>
              </a:rPr>
              <a:t> Derived from Schwann cells or neuroendocrine cells</a:t>
            </a:r>
          </a:p>
          <a:p>
            <a:pPr eaLnBrk="1" hangingPunct="1">
              <a:buFontTx/>
              <a:buChar char="•"/>
            </a:pPr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006600"/>
                </a:solidFill>
                <a:latin typeface="Arial" charset="0"/>
              </a:rPr>
              <a:t> Dorsal surface of TONGUE – most common site; followed by</a:t>
            </a: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  buccal mucosa</a:t>
            </a:r>
          </a:p>
          <a:p>
            <a:pPr eaLnBrk="1" hangingPunct="1">
              <a:buFontTx/>
              <a:buChar char="•"/>
            </a:pPr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006600"/>
                </a:solidFill>
                <a:latin typeface="Arial" charset="0"/>
              </a:rPr>
              <a:t> 4</a:t>
            </a:r>
            <a:r>
              <a:rPr lang="en-US" baseline="30000">
                <a:solidFill>
                  <a:srgbClr val="006600"/>
                </a:solidFill>
                <a:latin typeface="Arial" charset="0"/>
              </a:rPr>
              <a:t>th</a:t>
            </a:r>
            <a:r>
              <a:rPr lang="en-US">
                <a:solidFill>
                  <a:srgbClr val="006600"/>
                </a:solidFill>
                <a:latin typeface="Arial" charset="0"/>
              </a:rPr>
              <a:t> to 6</a:t>
            </a:r>
            <a:r>
              <a:rPr lang="en-US" baseline="30000">
                <a:solidFill>
                  <a:srgbClr val="006600"/>
                </a:solidFill>
                <a:latin typeface="Arial" charset="0"/>
              </a:rPr>
              <a:t>th</a:t>
            </a:r>
            <a:r>
              <a:rPr lang="en-US">
                <a:solidFill>
                  <a:srgbClr val="006600"/>
                </a:solidFill>
                <a:latin typeface="Arial" charset="0"/>
              </a:rPr>
              <a:t> decades of life and 2:1 (F:M) ratio</a:t>
            </a:r>
          </a:p>
          <a:p>
            <a:pPr eaLnBrk="1" hangingPunct="1">
              <a:buFontTx/>
              <a:buChar char="•"/>
            </a:pPr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006600"/>
                </a:solidFill>
                <a:latin typeface="Arial" charset="0"/>
              </a:rPr>
              <a:t> Asymptomatic sessile nodule that is &lt;2 cm and appears</a:t>
            </a: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  pink or yellow in color</a:t>
            </a:r>
          </a:p>
          <a:p>
            <a:pPr eaLnBrk="1" hangingPunct="1">
              <a:buFontTx/>
              <a:buChar char="•"/>
            </a:pPr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006600"/>
                </a:solidFill>
                <a:latin typeface="Arial" charset="0"/>
              </a:rPr>
              <a:t> Usually solitary but multiple sometimes seen in black patients</a:t>
            </a:r>
          </a:p>
          <a:p>
            <a:pPr eaLnBrk="1" hangingPunct="1">
              <a:buFontTx/>
              <a:buChar char="•"/>
            </a:pPr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/>
            <a:r>
              <a:rPr lang="en-US" b="1">
                <a:solidFill>
                  <a:srgbClr val="006600"/>
                </a:solidFill>
                <a:latin typeface="Arial" charset="0"/>
              </a:rPr>
              <a:t>Treatment:</a:t>
            </a:r>
            <a:r>
              <a:rPr lang="en-US">
                <a:solidFill>
                  <a:srgbClr val="006600"/>
                </a:solidFill>
                <a:latin typeface="Arial" charset="0"/>
              </a:rPr>
              <a:t> Conservative local excision</a:t>
            </a:r>
          </a:p>
        </p:txBody>
      </p:sp>
      <p:sp>
        <p:nvSpPr>
          <p:cNvPr id="70660" name="Line 4"/>
          <p:cNvSpPr>
            <a:spLocks noChangeShapeType="1"/>
          </p:cNvSpPr>
          <p:nvPr/>
        </p:nvSpPr>
        <p:spPr bwMode="auto">
          <a:xfrm>
            <a:off x="152400" y="685800"/>
            <a:ext cx="800100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604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1026" descr="GCT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48" t="3279" r="3371" b="1639"/>
          <a:stretch>
            <a:fillRect/>
          </a:stretch>
        </p:blipFill>
        <p:spPr bwMode="auto">
          <a:xfrm>
            <a:off x="381000" y="533400"/>
            <a:ext cx="8305800" cy="573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4608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026" descr="GC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79" r="3008" b="1639"/>
          <a:stretch>
            <a:fillRect/>
          </a:stretch>
        </p:blipFill>
        <p:spPr bwMode="auto">
          <a:xfrm>
            <a:off x="381000" y="381000"/>
            <a:ext cx="8305800" cy="560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462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1026"/>
          <p:cNvSpPr txBox="1">
            <a:spLocks noChangeArrowheads="1"/>
          </p:cNvSpPr>
          <p:nvPr/>
        </p:nvSpPr>
        <p:spPr bwMode="auto">
          <a:xfrm>
            <a:off x="698500" y="874713"/>
            <a:ext cx="78359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6600"/>
                </a:solidFill>
                <a:latin typeface="Arial" charset="0"/>
              </a:rPr>
              <a:t>Histology:</a:t>
            </a: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006600"/>
                </a:solidFill>
                <a:latin typeface="Arial" charset="0"/>
              </a:rPr>
              <a:t> Large polygonal cells with abundant pale eosinophilic,</a:t>
            </a: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  granular cytoplasm and pale nuclei</a:t>
            </a:r>
          </a:p>
          <a:p>
            <a:pPr eaLnBrk="1" hangingPunct="1">
              <a:buFontTx/>
              <a:buChar char="•"/>
            </a:pPr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006600"/>
                </a:solidFill>
                <a:latin typeface="Arial" charset="0"/>
              </a:rPr>
              <a:t> Cells arranged in sheets</a:t>
            </a:r>
          </a:p>
          <a:p>
            <a:pPr eaLnBrk="1" hangingPunct="1">
              <a:buFontTx/>
              <a:buChar char="•"/>
            </a:pPr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006600"/>
                </a:solidFill>
                <a:latin typeface="Arial" charset="0"/>
              </a:rPr>
              <a:t> Lesion is not encapsulated and appears to infiltrate into</a:t>
            </a: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  surrounding tissues</a:t>
            </a:r>
          </a:p>
          <a:p>
            <a:pPr eaLnBrk="1" hangingPunct="1">
              <a:buFontTx/>
              <a:buChar char="•"/>
            </a:pPr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006600"/>
                </a:solidFill>
                <a:latin typeface="Arial" charset="0"/>
              </a:rPr>
              <a:t> Overlying epithelium shows acanthosis and</a:t>
            </a: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  pseudoepitheliomatous hyperplasia</a:t>
            </a:r>
          </a:p>
          <a:p>
            <a:pPr eaLnBrk="1" hangingPunct="1">
              <a:buFontTx/>
              <a:buChar char="•"/>
            </a:pPr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/>
            <a:r>
              <a:rPr lang="en-US" b="1">
                <a:solidFill>
                  <a:srgbClr val="006600"/>
                </a:solidFill>
                <a:latin typeface="Arial" charset="0"/>
              </a:rPr>
              <a:t>Treatment:</a:t>
            </a:r>
            <a:r>
              <a:rPr lang="en-US">
                <a:solidFill>
                  <a:srgbClr val="006600"/>
                </a:solidFill>
                <a:latin typeface="Arial" charset="0"/>
              </a:rPr>
              <a:t> Conservative local excision</a:t>
            </a:r>
          </a:p>
        </p:txBody>
      </p:sp>
      <p:sp>
        <p:nvSpPr>
          <p:cNvPr id="73731" name="Text Box 1027"/>
          <p:cNvSpPr txBox="1">
            <a:spLocks noChangeArrowheads="1"/>
          </p:cNvSpPr>
          <p:nvPr/>
        </p:nvSpPr>
        <p:spPr bwMode="auto">
          <a:xfrm>
            <a:off x="2767013" y="150813"/>
            <a:ext cx="36226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99"/>
                </a:solidFill>
                <a:latin typeface="Arial" charset="0"/>
              </a:rPr>
              <a:t>Granular Cell Tumor</a:t>
            </a:r>
          </a:p>
        </p:txBody>
      </p:sp>
      <p:sp>
        <p:nvSpPr>
          <p:cNvPr id="73732" name="Line 1028"/>
          <p:cNvSpPr>
            <a:spLocks noChangeShapeType="1"/>
          </p:cNvSpPr>
          <p:nvPr/>
        </p:nvSpPr>
        <p:spPr bwMode="auto">
          <a:xfrm>
            <a:off x="152400" y="762000"/>
            <a:ext cx="800100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7570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GCTH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79" r="3371"/>
          <a:stretch>
            <a:fillRect/>
          </a:stretch>
        </p:blipFill>
        <p:spPr bwMode="auto">
          <a:xfrm>
            <a:off x="685800" y="762000"/>
            <a:ext cx="39624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3" descr="GCTH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08" b="4918"/>
          <a:stretch>
            <a:fillRect/>
          </a:stretch>
        </p:blipFill>
        <p:spPr bwMode="auto">
          <a:xfrm>
            <a:off x="685800" y="3735388"/>
            <a:ext cx="411480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4" descr="GCTH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48" b="4918"/>
          <a:stretch>
            <a:fillRect/>
          </a:stretch>
        </p:blipFill>
        <p:spPr bwMode="auto">
          <a:xfrm>
            <a:off x="4953000" y="2057400"/>
            <a:ext cx="39624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2843213" y="74613"/>
            <a:ext cx="36226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99"/>
                </a:solidFill>
                <a:latin typeface="Arial" charset="0"/>
              </a:rPr>
              <a:t>Granular Cell Tumor</a:t>
            </a:r>
          </a:p>
        </p:txBody>
      </p:sp>
      <p:sp>
        <p:nvSpPr>
          <p:cNvPr id="74758" name="Line 6"/>
          <p:cNvSpPr>
            <a:spLocks noChangeShapeType="1"/>
          </p:cNvSpPr>
          <p:nvPr/>
        </p:nvSpPr>
        <p:spPr bwMode="auto">
          <a:xfrm>
            <a:off x="152400" y="609600"/>
            <a:ext cx="800100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24290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3048000" y="90488"/>
            <a:ext cx="32877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99"/>
                </a:solidFill>
                <a:latin typeface="Arial" charset="0"/>
              </a:rPr>
              <a:t>Congenital Epulis 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76200" y="762000"/>
            <a:ext cx="8951913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>
                <a:solidFill>
                  <a:srgbClr val="006600"/>
                </a:solidFill>
                <a:latin typeface="Arial" charset="0"/>
              </a:rPr>
              <a:t> Occurs exclusively in the alveolar ridge of the newborn</a:t>
            </a:r>
          </a:p>
          <a:p>
            <a:pPr eaLnBrk="1" hangingPunct="1">
              <a:buFontTx/>
              <a:buChar char="•"/>
            </a:pPr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006600"/>
                </a:solidFill>
                <a:latin typeface="Arial" charset="0"/>
              </a:rPr>
              <a:t> Histologically similar to granular cell tumor, but ultrastructurally</a:t>
            </a: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  and immunohistochemical different</a:t>
            </a:r>
          </a:p>
          <a:p>
            <a:pPr eaLnBrk="1" hangingPunct="1">
              <a:buFontTx/>
              <a:buChar char="•"/>
            </a:pPr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006600"/>
                </a:solidFill>
                <a:latin typeface="Arial" charset="0"/>
              </a:rPr>
              <a:t> Pink-red smooth surfaced mass on the alveolar ridge</a:t>
            </a: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  of newborns</a:t>
            </a:r>
          </a:p>
          <a:p>
            <a:pPr eaLnBrk="1" hangingPunct="1">
              <a:buFontTx/>
              <a:buChar char="•"/>
            </a:pPr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006600"/>
                </a:solidFill>
                <a:latin typeface="Arial" charset="0"/>
              </a:rPr>
              <a:t> Size varies from small to over 7.5 cm with multiple tumors</a:t>
            </a: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  also occurring in 10% of cases</a:t>
            </a:r>
          </a:p>
          <a:p>
            <a:pPr eaLnBrk="1" hangingPunct="1">
              <a:buFontTx/>
              <a:buChar char="•"/>
            </a:pPr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006600"/>
                </a:solidFill>
                <a:latin typeface="Arial" charset="0"/>
              </a:rPr>
              <a:t> Maxilla &gt; Mandible in the area of lateral incisor and canine</a:t>
            </a:r>
          </a:p>
          <a:p>
            <a:pPr eaLnBrk="1" hangingPunct="1">
              <a:buFontTx/>
              <a:buChar char="•"/>
            </a:pPr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006600"/>
                </a:solidFill>
                <a:latin typeface="Arial" charset="0"/>
              </a:rPr>
              <a:t> STRIKING FEMALE PREDILECTION (90% cases)</a:t>
            </a:r>
          </a:p>
          <a:p>
            <a:pPr eaLnBrk="1" hangingPunct="1">
              <a:buFontTx/>
              <a:buChar char="•"/>
            </a:pPr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/>
            <a:r>
              <a:rPr lang="en-US" b="1">
                <a:solidFill>
                  <a:srgbClr val="006600"/>
                </a:solidFill>
                <a:latin typeface="Arial" charset="0"/>
              </a:rPr>
              <a:t>Treatment:</a:t>
            </a:r>
            <a:r>
              <a:rPr lang="en-US">
                <a:solidFill>
                  <a:srgbClr val="006600"/>
                </a:solidFill>
                <a:latin typeface="Arial" charset="0"/>
              </a:rPr>
              <a:t> Surgical excision; spontaneous regression also seen</a:t>
            </a:r>
          </a:p>
        </p:txBody>
      </p:sp>
      <p:sp>
        <p:nvSpPr>
          <p:cNvPr id="75780" name="Line 4"/>
          <p:cNvSpPr>
            <a:spLocks noChangeShapeType="1"/>
          </p:cNvSpPr>
          <p:nvPr/>
        </p:nvSpPr>
        <p:spPr bwMode="auto">
          <a:xfrm>
            <a:off x="152400" y="609600"/>
            <a:ext cx="800100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79919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Cong Epul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371" b="5946"/>
          <a:stretch>
            <a:fillRect/>
          </a:stretch>
        </p:blipFill>
        <p:spPr bwMode="auto">
          <a:xfrm>
            <a:off x="304800" y="457200"/>
            <a:ext cx="8534400" cy="575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802305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Cong Epul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7" r="7692"/>
          <a:stretch>
            <a:fillRect/>
          </a:stretch>
        </p:blipFill>
        <p:spPr bwMode="auto">
          <a:xfrm>
            <a:off x="533400" y="304800"/>
            <a:ext cx="8077200" cy="574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869762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919163" y="152400"/>
            <a:ext cx="78406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99"/>
                </a:solidFill>
                <a:latin typeface="Arial" charset="0"/>
              </a:rPr>
              <a:t>Melanotic Neuroectodermal Tumor of Infancy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552450" y="990600"/>
            <a:ext cx="8210550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>
                <a:solidFill>
                  <a:srgbClr val="006600"/>
                </a:solidFill>
                <a:latin typeface="Arial" charset="0"/>
              </a:rPr>
              <a:t> Generally considered a benign tumor despite rapid growth</a:t>
            </a: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  of neural crest origin</a:t>
            </a:r>
          </a:p>
          <a:p>
            <a:pPr eaLnBrk="1" hangingPunct="1">
              <a:buFontTx/>
              <a:buChar char="•"/>
            </a:pPr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006600"/>
                </a:solidFill>
                <a:latin typeface="Arial" charset="0"/>
              </a:rPr>
              <a:t> Rare pigmented neoplasm that occurs during the</a:t>
            </a: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  first year of life</a:t>
            </a:r>
          </a:p>
          <a:p>
            <a:pPr eaLnBrk="1" hangingPunct="1">
              <a:buFontTx/>
              <a:buChar char="•"/>
            </a:pPr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006600"/>
                </a:solidFill>
                <a:latin typeface="Arial" charset="0"/>
              </a:rPr>
              <a:t> Striking predilection for the anterior maxilla (almost</a:t>
            </a: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  2/3 of cases)</a:t>
            </a:r>
          </a:p>
          <a:p>
            <a:pPr eaLnBrk="1" hangingPunct="1">
              <a:buFontTx/>
              <a:buChar char="•"/>
            </a:pPr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006600"/>
                </a:solidFill>
                <a:latin typeface="Arial" charset="0"/>
              </a:rPr>
              <a:t> Occurs as a rapidly expanding mass that is black or</a:t>
            </a: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  blue in color</a:t>
            </a:r>
          </a:p>
          <a:p>
            <a:pPr eaLnBrk="1" hangingPunct="1">
              <a:buFontTx/>
              <a:buChar char="•"/>
            </a:pPr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006600"/>
                </a:solidFill>
                <a:latin typeface="Arial" charset="0"/>
              </a:rPr>
              <a:t> Destroys bone and displaces associated developing teeth</a:t>
            </a:r>
          </a:p>
          <a:p>
            <a:pPr eaLnBrk="1" hangingPunct="1">
              <a:buFontTx/>
              <a:buChar char="•"/>
            </a:pPr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006600"/>
                </a:solidFill>
                <a:latin typeface="Arial" charset="0"/>
              </a:rPr>
              <a:t> Can also occur in skull, mandible, brain and testis</a:t>
            </a:r>
          </a:p>
        </p:txBody>
      </p:sp>
      <p:sp>
        <p:nvSpPr>
          <p:cNvPr id="78852" name="Line 4"/>
          <p:cNvSpPr>
            <a:spLocks noChangeShapeType="1"/>
          </p:cNvSpPr>
          <p:nvPr/>
        </p:nvSpPr>
        <p:spPr bwMode="auto">
          <a:xfrm>
            <a:off x="152400" y="762000"/>
            <a:ext cx="800100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9337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3886199" y="-19334"/>
            <a:ext cx="14493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C00000"/>
                </a:solidFill>
                <a:latin typeface="Arial" charset="0"/>
              </a:rPr>
              <a:t>Lipoma</a:t>
            </a:r>
            <a:endParaRPr lang="en-US" sz="28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265906" y="504086"/>
            <a:ext cx="8689975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 marL="342900" indent="-342900" eaLnBrk="1" hangingPunct="1"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 Benign tumor of fat</a:t>
            </a:r>
          </a:p>
          <a:p>
            <a:pPr marL="342900" indent="-342900" eaLnBrk="1" hangingPunct="1">
              <a:buFont typeface="Wingdings" pitchFamily="2" charset="2"/>
              <a:buChar char="Ø"/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  <a:latin typeface="Arial" charset="0"/>
              </a:rPr>
              <a:t>the </a:t>
            </a:r>
            <a:r>
              <a:rPr lang="en-US" dirty="0">
                <a:solidFill>
                  <a:srgbClr val="C00000"/>
                </a:solidFill>
                <a:latin typeface="Arial" charset="0"/>
              </a:rPr>
              <a:t>most </a:t>
            </a:r>
            <a:r>
              <a:rPr lang="en-US" dirty="0" err="1">
                <a:solidFill>
                  <a:srgbClr val="C00000"/>
                </a:solidFill>
                <a:latin typeface="Arial" charset="0"/>
              </a:rPr>
              <a:t>mesenchymal</a:t>
            </a:r>
            <a:r>
              <a:rPr lang="en-US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Arial" charset="0"/>
              </a:rPr>
              <a:t>tumor</a:t>
            </a:r>
            <a:endParaRPr lang="en-US" dirty="0">
              <a:solidFill>
                <a:srgbClr val="C00000"/>
              </a:solidFill>
              <a:latin typeface="Arial" charset="0"/>
            </a:endParaRP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 most of 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them occur in the trunk and extremities – Head and 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Neck  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are less common</a:t>
            </a:r>
          </a:p>
          <a:p>
            <a:pPr marL="342900" indent="-342900" eaLnBrk="1" hangingPunct="1">
              <a:buFont typeface="Wingdings" pitchFamily="2" charset="2"/>
              <a:buChar char="Ø"/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 Asymptomatic sessile or 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pedunculated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soft nodular masses 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with 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yellow color</a:t>
            </a:r>
          </a:p>
          <a:p>
            <a:pPr marL="342900" indent="-342900" eaLnBrk="1" hangingPunct="1">
              <a:buFont typeface="Wingdings" pitchFamily="2" charset="2"/>
              <a:buChar char="Ø"/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buFont typeface="Wingdings" pitchFamily="2" charset="2"/>
              <a:buChar char="Ø"/>
            </a:pP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  <a:latin typeface="Arial" charset="0"/>
              </a:rPr>
              <a:t>common sites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: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Buccal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mucosa and 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vestibule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Arial" charset="0"/>
              </a:rPr>
              <a:t> &gt;40 years; female = </a:t>
            </a:r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male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pPr marL="342900" indent="-342900" eaLnBrk="1" hangingPunct="1">
              <a:buFont typeface="Wingdings" pitchFamily="2" charset="2"/>
              <a:buChar char="Ø"/>
            </a:pP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4276" name="Line 4"/>
          <p:cNvSpPr>
            <a:spLocks noChangeShapeType="1"/>
          </p:cNvSpPr>
          <p:nvPr/>
        </p:nvSpPr>
        <p:spPr bwMode="auto">
          <a:xfrm>
            <a:off x="152400" y="526832"/>
            <a:ext cx="800100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810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MNET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75" b="4762"/>
          <a:stretch>
            <a:fillRect/>
          </a:stretch>
        </p:blipFill>
        <p:spPr bwMode="auto">
          <a:xfrm>
            <a:off x="304800" y="625475"/>
            <a:ext cx="8458200" cy="547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77041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MN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38" t="6349" r="3731" b="1587"/>
          <a:stretch>
            <a:fillRect/>
          </a:stretch>
        </p:blipFill>
        <p:spPr bwMode="auto">
          <a:xfrm>
            <a:off x="381000" y="457200"/>
            <a:ext cx="8382000" cy="57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501795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MNETR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4114800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3" name="Picture 3" descr="MNETR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85975"/>
            <a:ext cx="4114800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685800" y="608013"/>
            <a:ext cx="78406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99"/>
                </a:solidFill>
                <a:latin typeface="Arial" charset="0"/>
              </a:rPr>
              <a:t>Melanotic Neuroectodermal Tumor of Infancy</a:t>
            </a:r>
          </a:p>
        </p:txBody>
      </p:sp>
      <p:sp>
        <p:nvSpPr>
          <p:cNvPr id="81925" name="Line 5"/>
          <p:cNvSpPr>
            <a:spLocks noChangeShapeType="1"/>
          </p:cNvSpPr>
          <p:nvPr/>
        </p:nvSpPr>
        <p:spPr bwMode="auto">
          <a:xfrm>
            <a:off x="152400" y="1295400"/>
            <a:ext cx="800100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26311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3" descr="MNETH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52"/>
          <a:stretch>
            <a:fillRect/>
          </a:stretch>
        </p:blipFill>
        <p:spPr bwMode="auto">
          <a:xfrm>
            <a:off x="228600" y="1074738"/>
            <a:ext cx="4191000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7" name="Picture 4" descr="MNETH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448"/>
          <a:stretch>
            <a:fillRect/>
          </a:stretch>
        </p:blipFill>
        <p:spPr bwMode="auto">
          <a:xfrm>
            <a:off x="4800600" y="1074738"/>
            <a:ext cx="38100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Text Box 5"/>
          <p:cNvSpPr txBox="1">
            <a:spLocks noChangeArrowheads="1"/>
          </p:cNvSpPr>
          <p:nvPr/>
        </p:nvSpPr>
        <p:spPr bwMode="auto">
          <a:xfrm>
            <a:off x="381000" y="4086225"/>
            <a:ext cx="843756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6600"/>
                </a:solidFill>
                <a:latin typeface="Times New Roman" pitchFamily="18" charset="0"/>
              </a:rPr>
              <a:t>Histology:</a:t>
            </a:r>
            <a:r>
              <a:rPr lang="en-US">
                <a:solidFill>
                  <a:srgbClr val="006600"/>
                </a:solidFill>
                <a:latin typeface="Times New Roman" pitchFamily="18" charset="0"/>
              </a:rPr>
              <a:t> Biphasic population of cells that form nests, tubules and</a:t>
            </a:r>
          </a:p>
          <a:p>
            <a:pPr eaLnBrk="1" hangingPunct="1"/>
            <a:r>
              <a:rPr lang="en-US">
                <a:solidFill>
                  <a:srgbClr val="006600"/>
                </a:solidFill>
                <a:latin typeface="Times New Roman" pitchFamily="18" charset="0"/>
              </a:rPr>
              <a:t>alveolar structures within a dense connective tissue</a:t>
            </a:r>
          </a:p>
          <a:p>
            <a:pPr eaLnBrk="1" hangingPunct="1"/>
            <a:endParaRPr lang="en-US">
              <a:solidFill>
                <a:srgbClr val="006600"/>
              </a:solidFill>
              <a:latin typeface="Times New Roman" pitchFamily="18" charset="0"/>
            </a:endParaRPr>
          </a:p>
          <a:p>
            <a:pPr eaLnBrk="1" hangingPunct="1"/>
            <a:r>
              <a:rPr lang="en-US">
                <a:solidFill>
                  <a:srgbClr val="006600"/>
                </a:solidFill>
                <a:latin typeface="Times New Roman" pitchFamily="18" charset="0"/>
              </a:rPr>
              <a:t>The 2 cell types: cuboidal epithelioid cells and neuroblastic</a:t>
            </a:r>
          </a:p>
        </p:txBody>
      </p:sp>
      <p:sp>
        <p:nvSpPr>
          <p:cNvPr id="82949" name="Text Box 6"/>
          <p:cNvSpPr txBox="1">
            <a:spLocks noChangeArrowheads="1"/>
          </p:cNvSpPr>
          <p:nvPr/>
        </p:nvSpPr>
        <p:spPr bwMode="auto">
          <a:xfrm>
            <a:off x="685800" y="317500"/>
            <a:ext cx="78406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99"/>
                </a:solidFill>
                <a:latin typeface="Arial" charset="0"/>
              </a:rPr>
              <a:t>Melanotic Neuroectodermal Tumor of Infancy</a:t>
            </a:r>
          </a:p>
        </p:txBody>
      </p:sp>
      <p:sp>
        <p:nvSpPr>
          <p:cNvPr id="82950" name="Line 7"/>
          <p:cNvSpPr>
            <a:spLocks noChangeShapeType="1"/>
          </p:cNvSpPr>
          <p:nvPr/>
        </p:nvSpPr>
        <p:spPr bwMode="auto">
          <a:xfrm>
            <a:off x="152400" y="838200"/>
            <a:ext cx="800100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98373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990600" y="217488"/>
            <a:ext cx="78406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99"/>
                </a:solidFill>
                <a:latin typeface="Arial" charset="0"/>
              </a:rPr>
              <a:t>Melanotic Neuroectodermal Tumor of Infancy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750888" y="949325"/>
            <a:ext cx="7859712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6600"/>
                </a:solidFill>
                <a:latin typeface="Arial" charset="0"/>
              </a:rPr>
              <a:t>Lab Tests:</a:t>
            </a:r>
            <a:r>
              <a:rPr lang="en-US">
                <a:solidFill>
                  <a:srgbClr val="006600"/>
                </a:solidFill>
                <a:latin typeface="Arial" charset="0"/>
              </a:rPr>
              <a:t>  </a:t>
            </a:r>
            <a:r>
              <a:rPr lang="en-US">
                <a:solidFill>
                  <a:srgbClr val="006600"/>
                </a:solidFill>
                <a:latin typeface="Arial" charset="0"/>
                <a:sym typeface="Symbol" pitchFamily="18" charset="2"/>
              </a:rPr>
              <a:t> </a:t>
            </a:r>
            <a:r>
              <a:rPr lang="en-US">
                <a:solidFill>
                  <a:srgbClr val="006600"/>
                </a:solidFill>
                <a:latin typeface="Arial" charset="0"/>
              </a:rPr>
              <a:t>Vanillylmandelic acid (VMA) as in other</a:t>
            </a: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neural crest lesions</a:t>
            </a:r>
          </a:p>
          <a:p>
            <a:pPr eaLnBrk="1" hangingPunct="1"/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/>
            <a:r>
              <a:rPr lang="en-US" b="1">
                <a:solidFill>
                  <a:srgbClr val="006600"/>
                </a:solidFill>
                <a:latin typeface="Arial" charset="0"/>
              </a:rPr>
              <a:t>Treatment:</a:t>
            </a:r>
            <a:r>
              <a:rPr lang="en-US">
                <a:solidFill>
                  <a:srgbClr val="006600"/>
                </a:solidFill>
                <a:latin typeface="Arial" charset="0"/>
              </a:rPr>
              <a:t> Surgical removal</a:t>
            </a: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	         </a:t>
            </a: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	         Rapid growth and destruction despite being</a:t>
            </a: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	         called benign</a:t>
            </a: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	         </a:t>
            </a: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	        15% recurrence rate</a:t>
            </a: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	         </a:t>
            </a: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	         6% behave like malignancy and metastasize</a:t>
            </a:r>
          </a:p>
        </p:txBody>
      </p:sp>
      <p:sp>
        <p:nvSpPr>
          <p:cNvPr id="83972" name="Line 4"/>
          <p:cNvSpPr>
            <a:spLocks noChangeShapeType="1"/>
          </p:cNvSpPr>
          <p:nvPr/>
        </p:nvSpPr>
        <p:spPr bwMode="auto">
          <a:xfrm>
            <a:off x="152400" y="762000"/>
            <a:ext cx="800100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85732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1230313" y="531813"/>
            <a:ext cx="72659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99"/>
                </a:solidFill>
                <a:latin typeface="Arial" charset="0"/>
              </a:rPr>
              <a:t>Hemangioma and Vascular Malformations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166688" y="1370013"/>
            <a:ext cx="8745537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6600"/>
                </a:solidFill>
                <a:latin typeface="Arial" charset="0"/>
              </a:rPr>
              <a:t>Hemangiomas</a:t>
            </a:r>
            <a:r>
              <a:rPr lang="en-US">
                <a:solidFill>
                  <a:srgbClr val="006600"/>
                </a:solidFill>
                <a:latin typeface="Arial" charset="0"/>
              </a:rPr>
              <a:t> are considered to be benign tumors of infancy</a:t>
            </a: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that are characterized by a rapid growth phase with endothelial</a:t>
            </a: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cell proliferation, followed by gradual involution</a:t>
            </a:r>
          </a:p>
          <a:p>
            <a:pPr eaLnBrk="1" hangingPunct="1"/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/>
            <a:r>
              <a:rPr lang="en-US" b="1">
                <a:solidFill>
                  <a:srgbClr val="006600"/>
                </a:solidFill>
                <a:latin typeface="Arial" charset="0"/>
              </a:rPr>
              <a:t>Vascular malformations</a:t>
            </a:r>
            <a:r>
              <a:rPr lang="en-US">
                <a:solidFill>
                  <a:srgbClr val="006600"/>
                </a:solidFill>
                <a:latin typeface="Arial" charset="0"/>
              </a:rPr>
              <a:t> are structural anomalies of blood</a:t>
            </a: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vessels without endothelial proliferation</a:t>
            </a:r>
          </a:p>
          <a:p>
            <a:pPr eaLnBrk="1" hangingPunct="1"/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Most hemangiomas are not recognized at birth, but arise during</a:t>
            </a: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the first 8 weeks later of life</a:t>
            </a:r>
          </a:p>
          <a:p>
            <a:pPr eaLnBrk="1" hangingPunct="1"/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Vascular malformations are present at birth and persist</a:t>
            </a: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throughout life  </a:t>
            </a:r>
          </a:p>
        </p:txBody>
      </p:sp>
      <p:sp>
        <p:nvSpPr>
          <p:cNvPr id="84996" name="Line 4"/>
          <p:cNvSpPr>
            <a:spLocks noChangeShapeType="1"/>
          </p:cNvSpPr>
          <p:nvPr/>
        </p:nvSpPr>
        <p:spPr bwMode="auto">
          <a:xfrm>
            <a:off x="152400" y="1143000"/>
            <a:ext cx="800100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55193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3295650" y="166688"/>
            <a:ext cx="2419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99"/>
                </a:solidFill>
                <a:latin typeface="Arial" charset="0"/>
              </a:rPr>
              <a:t>Hemangioma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533400" y="877888"/>
            <a:ext cx="81026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Most common tumors of infancy</a:t>
            </a:r>
          </a:p>
          <a:p>
            <a:pPr eaLnBrk="1" hangingPunct="1"/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More common in females (3:1)</a:t>
            </a:r>
          </a:p>
          <a:p>
            <a:pPr eaLnBrk="1" hangingPunct="1"/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Most common in Head and Neck (60% of cases)</a:t>
            </a:r>
          </a:p>
          <a:p>
            <a:pPr eaLnBrk="1" hangingPunct="1"/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Mostly occurs as single lesions</a:t>
            </a:r>
          </a:p>
          <a:p>
            <a:pPr eaLnBrk="1" hangingPunct="1"/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Red/blue lesions that occur in skin, lips, tongue and buccal</a:t>
            </a: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mucosa; The lesion blanches when compressed</a:t>
            </a:r>
          </a:p>
          <a:p>
            <a:pPr eaLnBrk="1" hangingPunct="1"/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Intraosseous lesions also occur – Mandible &gt; Maxilla and</a:t>
            </a: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occurs as multilocular radiolucency </a:t>
            </a:r>
          </a:p>
        </p:txBody>
      </p:sp>
      <p:sp>
        <p:nvSpPr>
          <p:cNvPr id="86020" name="Line 4"/>
          <p:cNvSpPr>
            <a:spLocks noChangeShapeType="1"/>
          </p:cNvSpPr>
          <p:nvPr/>
        </p:nvSpPr>
        <p:spPr bwMode="auto">
          <a:xfrm>
            <a:off x="152400" y="762000"/>
            <a:ext cx="800100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59198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emangioma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272"/>
          <a:stretch>
            <a:fillRect/>
          </a:stretch>
        </p:blipFill>
        <p:spPr bwMode="auto">
          <a:xfrm>
            <a:off x="304800" y="381000"/>
            <a:ext cx="8458200" cy="586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48845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emangioma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2" r="2272"/>
          <a:stretch>
            <a:fillRect/>
          </a:stretch>
        </p:blipFill>
        <p:spPr bwMode="auto">
          <a:xfrm>
            <a:off x="457200" y="457200"/>
            <a:ext cx="8229600" cy="584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059071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emangioma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001000" cy="52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90143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Lipom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9" t="2596" r="909" b="3947"/>
          <a:stretch>
            <a:fillRect/>
          </a:stretch>
        </p:blipFill>
        <p:spPr bwMode="auto">
          <a:xfrm>
            <a:off x="457200" y="609600"/>
            <a:ext cx="8229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378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emangioma8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33147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5" name="Picture 3" descr="Hemangioma8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838200"/>
            <a:ext cx="32575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289364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2819400" y="165100"/>
            <a:ext cx="4200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99"/>
                </a:solidFill>
                <a:latin typeface="Arial" charset="0"/>
              </a:rPr>
              <a:t>Vascular Malformations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425450" y="1651000"/>
            <a:ext cx="833755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Present at birth and persist throughout life</a:t>
            </a:r>
          </a:p>
          <a:p>
            <a:pPr eaLnBrk="1" hangingPunct="1"/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PORT-WINE STAINS are common capillary malformation</a:t>
            </a: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occurring most commonly on the face particularly in the area</a:t>
            </a: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of the trigeminal nerve</a:t>
            </a:r>
          </a:p>
          <a:p>
            <a:pPr eaLnBrk="1" hangingPunct="1"/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Port-wine stains are pink or purple macules that grows</a:t>
            </a: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proportionally with the patient; Older patients have darker</a:t>
            </a: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lesions and becomes nodular </a:t>
            </a:r>
          </a:p>
        </p:txBody>
      </p:sp>
      <p:sp>
        <p:nvSpPr>
          <p:cNvPr id="91140" name="Line 4"/>
          <p:cNvSpPr>
            <a:spLocks noChangeShapeType="1"/>
          </p:cNvSpPr>
          <p:nvPr/>
        </p:nvSpPr>
        <p:spPr bwMode="auto">
          <a:xfrm>
            <a:off x="152400" y="762000"/>
            <a:ext cx="800100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50812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438150" y="877888"/>
            <a:ext cx="8220075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6600"/>
                </a:solidFill>
                <a:latin typeface="Arial" charset="0"/>
              </a:rPr>
              <a:t>Histology</a:t>
            </a: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Cellular Hemangioma </a:t>
            </a:r>
          </a:p>
          <a:p>
            <a:pPr eaLnBrk="1" hangingPunct="1"/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Capillary Hemangioma</a:t>
            </a:r>
          </a:p>
          <a:p>
            <a:pPr eaLnBrk="1" hangingPunct="1"/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Cavernous Hemangioma</a:t>
            </a:r>
          </a:p>
          <a:p>
            <a:pPr eaLnBrk="1" hangingPunct="1"/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/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/>
            <a:r>
              <a:rPr lang="en-US" b="1">
                <a:solidFill>
                  <a:srgbClr val="006600"/>
                </a:solidFill>
                <a:latin typeface="Arial" charset="0"/>
              </a:rPr>
              <a:t>Treatment:</a:t>
            </a:r>
            <a:r>
              <a:rPr lang="en-US">
                <a:solidFill>
                  <a:srgbClr val="006600"/>
                </a:solidFill>
                <a:latin typeface="Arial" charset="0"/>
              </a:rPr>
              <a:t>  Most congenital lesions will involute (“Watchful</a:t>
            </a: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Neglect”)</a:t>
            </a: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Surgical removal and sclerotherapy with 95% ethanol</a:t>
            </a:r>
          </a:p>
        </p:txBody>
      </p:sp>
      <p:sp>
        <p:nvSpPr>
          <p:cNvPr id="92163" name="Line 3"/>
          <p:cNvSpPr>
            <a:spLocks noChangeShapeType="1"/>
          </p:cNvSpPr>
          <p:nvPr/>
        </p:nvSpPr>
        <p:spPr bwMode="auto">
          <a:xfrm>
            <a:off x="152400" y="762000"/>
            <a:ext cx="800100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3295650" y="166688"/>
            <a:ext cx="24193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99"/>
                </a:solidFill>
                <a:latin typeface="Arial" charset="0"/>
              </a:rPr>
              <a:t>Hemangioma</a:t>
            </a:r>
          </a:p>
        </p:txBody>
      </p:sp>
    </p:spTree>
    <p:extLst>
      <p:ext uri="{BB962C8B-B14F-4D97-AF65-F5344CB8AC3E}">
        <p14:creationId xmlns:p14="http://schemas.microsoft.com/office/powerpoint/2010/main" xmlns="" val="12301668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HemangiomaH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592"/>
          <a:stretch>
            <a:fillRect/>
          </a:stretch>
        </p:blipFill>
        <p:spPr bwMode="auto">
          <a:xfrm>
            <a:off x="2438400" y="533400"/>
            <a:ext cx="4495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7" name="Picture 3" descr="HemangiomaH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99"/>
          <a:stretch>
            <a:fillRect/>
          </a:stretch>
        </p:blipFill>
        <p:spPr bwMode="auto">
          <a:xfrm>
            <a:off x="2514600" y="3657600"/>
            <a:ext cx="4419600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71513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Line 2"/>
          <p:cNvSpPr>
            <a:spLocks noChangeShapeType="1"/>
          </p:cNvSpPr>
          <p:nvPr/>
        </p:nvSpPr>
        <p:spPr bwMode="auto">
          <a:xfrm>
            <a:off x="152400" y="762000"/>
            <a:ext cx="800100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2273300" y="166688"/>
            <a:ext cx="4356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99"/>
                </a:solidFill>
                <a:latin typeface="Arial" charset="0"/>
              </a:rPr>
              <a:t>Sturge-Weber Syndrome</a:t>
            </a: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365125" y="1182688"/>
            <a:ext cx="8423275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Hamartomatous vascular proliferation of the face and brain</a:t>
            </a:r>
          </a:p>
          <a:p>
            <a:pPr eaLnBrk="1" hangingPunct="1"/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Dermal capillary malformation (Port wine stain) in a unilateral</a:t>
            </a: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distribution along one or more segments of trigeminal nerve</a:t>
            </a:r>
          </a:p>
          <a:p>
            <a:pPr eaLnBrk="1" hangingPunct="1"/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Leptomeningeal angiomas involving the ipsilateral cortex</a:t>
            </a: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revealing “tramline” calcifications on X-rays</a:t>
            </a:r>
          </a:p>
          <a:p>
            <a:pPr eaLnBrk="1" hangingPunct="1"/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Mental retardation and convulsions</a:t>
            </a:r>
          </a:p>
          <a:p>
            <a:pPr eaLnBrk="1" hangingPunct="1"/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Eye involvement: glaucoma and vascular malformations</a:t>
            </a:r>
          </a:p>
          <a:p>
            <a:pPr eaLnBrk="1" hangingPunct="1"/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Intraoral: Vascular involvement of the ipsilateral oral mucosa </a:t>
            </a:r>
          </a:p>
        </p:txBody>
      </p:sp>
    </p:spTree>
    <p:extLst>
      <p:ext uri="{BB962C8B-B14F-4D97-AF65-F5344CB8AC3E}">
        <p14:creationId xmlns:p14="http://schemas.microsoft.com/office/powerpoint/2010/main" xmlns="" val="1825076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SWS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14" r="3868" b="1859"/>
          <a:stretch>
            <a:fillRect/>
          </a:stretch>
        </p:blipFill>
        <p:spPr bwMode="auto">
          <a:xfrm>
            <a:off x="457200" y="838200"/>
            <a:ext cx="29098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5" name="Picture 3" descr="SWS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09" b="3743"/>
          <a:stretch>
            <a:fillRect/>
          </a:stretch>
        </p:blipFill>
        <p:spPr bwMode="auto">
          <a:xfrm>
            <a:off x="3886200" y="1668463"/>
            <a:ext cx="4572000" cy="297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976453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2955925" y="141288"/>
            <a:ext cx="28146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99"/>
                </a:solidFill>
                <a:latin typeface="Arial" charset="0"/>
              </a:rPr>
              <a:t>Lymphangioma</a:t>
            </a: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260350" y="877888"/>
            <a:ext cx="8570913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Benign hamartomatous tumors of lymphatic vessels </a:t>
            </a:r>
          </a:p>
          <a:p>
            <a:pPr eaLnBrk="1" hangingPunct="1"/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Predilection to the head and neck with 50 – 75% occurring</a:t>
            </a:r>
          </a:p>
          <a:p>
            <a:pPr eaLnBrk="1" hangingPunct="1"/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Three types: capillary; cavernous and cystic lymphangiomas</a:t>
            </a:r>
          </a:p>
          <a:p>
            <a:pPr eaLnBrk="1" hangingPunct="1"/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Cavernous lymphangiomas are most common in oral cavity</a:t>
            </a:r>
          </a:p>
          <a:p>
            <a:pPr eaLnBrk="1" hangingPunct="1"/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Most frequent site in the oral cavity - anterior 2/3 of the tongue</a:t>
            </a: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where it causes MACROGLOSSIA</a:t>
            </a:r>
          </a:p>
          <a:p>
            <a:pPr eaLnBrk="1" hangingPunct="1"/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Pebbly surface resembling cluster of translucent vesicles</a:t>
            </a: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(similar to frog eggs) </a:t>
            </a:r>
          </a:p>
        </p:txBody>
      </p:sp>
      <p:sp>
        <p:nvSpPr>
          <p:cNvPr id="96260" name="Line 4"/>
          <p:cNvSpPr>
            <a:spLocks noChangeShapeType="1"/>
          </p:cNvSpPr>
          <p:nvPr/>
        </p:nvSpPr>
        <p:spPr bwMode="auto">
          <a:xfrm>
            <a:off x="152400" y="762000"/>
            <a:ext cx="800100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80246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Lymhnagiom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350361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3" name="Picture 3" descr="Lymphangioma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00200"/>
            <a:ext cx="44958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592373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Lynphangioma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7200"/>
            <a:ext cx="37655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2971800" y="2057400"/>
            <a:ext cx="3200400" cy="685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88351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1101725" y="165100"/>
            <a:ext cx="7229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99"/>
                </a:solidFill>
                <a:latin typeface="Arial" charset="0"/>
              </a:rPr>
              <a:t>Cystic Hygroma (Cystic Lymphangiomas)</a:t>
            </a:r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1143000" y="954088"/>
            <a:ext cx="6983413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Most commonly occur in the neck and axilla</a:t>
            </a:r>
          </a:p>
          <a:p>
            <a:pPr eaLnBrk="1" hangingPunct="1"/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Cervical lymphangiomas are most common in the</a:t>
            </a: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posterior triangle and are soft, fluctuant masses</a:t>
            </a:r>
          </a:p>
          <a:p>
            <a:pPr eaLnBrk="1" hangingPunct="1"/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Occasionally could extend into the mediastinum or</a:t>
            </a: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upward into oral cavity ; could also extend into the</a:t>
            </a: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anterior triangle resulting in respiratory difficulties</a:t>
            </a: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or dysphagia </a:t>
            </a:r>
          </a:p>
        </p:txBody>
      </p:sp>
      <p:sp>
        <p:nvSpPr>
          <p:cNvPr id="99332" name="Line 4"/>
          <p:cNvSpPr>
            <a:spLocks noChangeShapeType="1"/>
          </p:cNvSpPr>
          <p:nvPr/>
        </p:nvSpPr>
        <p:spPr bwMode="auto">
          <a:xfrm>
            <a:off x="152400" y="762000"/>
            <a:ext cx="800100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3433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Lipoma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87" r="1869" b="1634"/>
          <a:stretch>
            <a:fillRect/>
          </a:stretch>
        </p:blipFill>
        <p:spPr bwMode="auto">
          <a:xfrm>
            <a:off x="533400" y="685800"/>
            <a:ext cx="8001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5743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Cystic Hygrom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02" b="1901"/>
          <a:stretch>
            <a:fillRect/>
          </a:stretch>
        </p:blipFill>
        <p:spPr bwMode="auto">
          <a:xfrm>
            <a:off x="304800" y="457200"/>
            <a:ext cx="4094163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5" name="Picture 3" descr="Cystic Hygroma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2" r="2272" b="2518"/>
          <a:stretch>
            <a:fillRect/>
          </a:stretch>
        </p:blipFill>
        <p:spPr bwMode="auto">
          <a:xfrm>
            <a:off x="5049838" y="457200"/>
            <a:ext cx="363696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1066800" y="2133600"/>
            <a:ext cx="3200400" cy="685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5410200" y="2819400"/>
            <a:ext cx="3200400" cy="685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05104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76200" y="304800"/>
            <a:ext cx="9102725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6600"/>
                </a:solidFill>
                <a:latin typeface="Arial" charset="0"/>
              </a:rPr>
              <a:t>Histology</a:t>
            </a:r>
          </a:p>
          <a:p>
            <a:pPr eaLnBrk="1" hangingPunct="1"/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/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/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/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/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/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/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/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/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/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/>
            <a:r>
              <a:rPr lang="en-US" b="1">
                <a:solidFill>
                  <a:srgbClr val="006600"/>
                </a:solidFill>
                <a:latin typeface="Arial" charset="0"/>
              </a:rPr>
              <a:t>Treatment</a:t>
            </a:r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Intraoral: Excision and prognosis is good; recurrence does occur</a:t>
            </a: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Cystic: Well circumscribed and have lower recurrence rate</a:t>
            </a:r>
          </a:p>
          <a:p>
            <a:pPr eaLnBrk="1" hangingPunct="1"/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SCLEROSING AGENTS DO NOT WORK AS IN HEMANGIOMAS</a:t>
            </a:r>
          </a:p>
        </p:txBody>
      </p:sp>
      <p:pic>
        <p:nvPicPr>
          <p:cNvPr id="101379" name="Picture 3" descr="LymphangiomaH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30" r="3125"/>
          <a:stretch>
            <a:fillRect/>
          </a:stretch>
        </p:blipFill>
        <p:spPr bwMode="auto">
          <a:xfrm>
            <a:off x="304800" y="1143000"/>
            <a:ext cx="4267200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0" name="Picture 4" descr="LymphangiomaH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809" b="3592"/>
          <a:stretch>
            <a:fillRect/>
          </a:stretch>
        </p:blipFill>
        <p:spPr bwMode="auto">
          <a:xfrm>
            <a:off x="4724400" y="1219200"/>
            <a:ext cx="40386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913364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3184525" y="141288"/>
            <a:ext cx="2162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99"/>
                </a:solidFill>
                <a:latin typeface="Arial" charset="0"/>
              </a:rPr>
              <a:t>Leiomyoma</a:t>
            </a:r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593725" y="9556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 eaLnBrk="1" hangingPunct="1"/>
            <a:endParaRPr lang="en-US">
              <a:latin typeface="Times New Roman" pitchFamily="18" charset="0"/>
            </a:endParaRP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609600" y="1012825"/>
            <a:ext cx="7848600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6600"/>
                </a:solidFill>
                <a:latin typeface="Arial" charset="0"/>
              </a:rPr>
              <a:t>Benign neoplasms of smooth muscle</a:t>
            </a:r>
          </a:p>
          <a:p>
            <a:pPr eaLnBrk="1" hangingPunct="1"/>
            <a:endParaRPr lang="en-US" b="1">
              <a:solidFill>
                <a:srgbClr val="006600"/>
              </a:solidFill>
              <a:latin typeface="Arial" charset="0"/>
            </a:endParaRP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Most of these have origin in the vascular smooth muscle</a:t>
            </a:r>
          </a:p>
          <a:p>
            <a:pPr eaLnBrk="1" hangingPunct="1"/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3 types: SOLID, VASCULAR AND EPITHELIOID</a:t>
            </a:r>
          </a:p>
          <a:p>
            <a:pPr eaLnBrk="1" hangingPunct="1"/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/>
            <a:r>
              <a:rPr lang="en-US" b="1">
                <a:solidFill>
                  <a:srgbClr val="006600"/>
                </a:solidFill>
                <a:latin typeface="Arial" charset="0"/>
              </a:rPr>
              <a:t>75% of oral cases are vascular leiomyomas</a:t>
            </a:r>
          </a:p>
          <a:p>
            <a:pPr eaLnBrk="1" hangingPunct="1"/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Can occur at any age; slow-growing mucosal nodule that</a:t>
            </a: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occasionally can be PAINFUL</a:t>
            </a:r>
          </a:p>
          <a:p>
            <a:pPr eaLnBrk="1" hangingPunct="1"/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Commonly seen in lips, tongue, palate and cheek</a:t>
            </a:r>
          </a:p>
          <a:p>
            <a:pPr eaLnBrk="1" hangingPunct="1"/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Local surgical excision</a:t>
            </a:r>
          </a:p>
        </p:txBody>
      </p:sp>
      <p:sp>
        <p:nvSpPr>
          <p:cNvPr id="102405" name="Line 5"/>
          <p:cNvSpPr>
            <a:spLocks noChangeShapeType="1"/>
          </p:cNvSpPr>
          <p:nvPr/>
        </p:nvSpPr>
        <p:spPr bwMode="auto">
          <a:xfrm>
            <a:off x="152400" y="762000"/>
            <a:ext cx="800100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147226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2908300" y="217488"/>
            <a:ext cx="27559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99"/>
                </a:solidFill>
                <a:latin typeface="Arial" charset="0"/>
              </a:rPr>
              <a:t>Rhabdomyoma</a:t>
            </a: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381000" y="912813"/>
            <a:ext cx="7961313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6600"/>
                </a:solidFill>
                <a:latin typeface="Arial" charset="0"/>
              </a:rPr>
              <a:t>Benign neoplasm of skeletal muscle</a:t>
            </a:r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/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Adult and Fetal types</a:t>
            </a:r>
          </a:p>
          <a:p>
            <a:pPr eaLnBrk="1" hangingPunct="1"/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Adult: Middle-aged and older patients; M&gt;F</a:t>
            </a: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Intraoral lesions: FOM, soft palate and base of the tongue</a:t>
            </a: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Nodule or mass that grows for many years</a:t>
            </a:r>
          </a:p>
          <a:p>
            <a:pPr eaLnBrk="1" hangingPunct="1"/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Fetal: Young children with a male predilection; face and</a:t>
            </a: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periauricular region</a:t>
            </a:r>
          </a:p>
          <a:p>
            <a:pPr eaLnBrk="1" hangingPunct="1"/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Treatment: local surgical excision</a:t>
            </a:r>
          </a:p>
        </p:txBody>
      </p:sp>
      <p:sp>
        <p:nvSpPr>
          <p:cNvPr id="103428" name="Line 4"/>
          <p:cNvSpPr>
            <a:spLocks noChangeShapeType="1"/>
          </p:cNvSpPr>
          <p:nvPr/>
        </p:nvSpPr>
        <p:spPr bwMode="auto">
          <a:xfrm>
            <a:off x="152400" y="762000"/>
            <a:ext cx="800100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565559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984250" y="90488"/>
            <a:ext cx="7169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99"/>
                </a:solidFill>
                <a:latin typeface="Arial" charset="0"/>
              </a:rPr>
              <a:t>Osseous and Cartilagenous Choristomas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307975" y="684213"/>
            <a:ext cx="8607425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Choristoma is a tumorlike growth of microscopically normal</a:t>
            </a: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tissue in an abnormal location</a:t>
            </a:r>
          </a:p>
          <a:p>
            <a:pPr eaLnBrk="1" hangingPunct="1"/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Bone, cartilage or both</a:t>
            </a:r>
          </a:p>
          <a:p>
            <a:pPr eaLnBrk="1" hangingPunct="1"/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TONGUE (85% of cases); especially posterior tongue near the</a:t>
            </a: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foramen cecum</a:t>
            </a:r>
          </a:p>
          <a:p>
            <a:pPr eaLnBrk="1" hangingPunct="1"/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Gagging or dysphagia are common symptoms</a:t>
            </a:r>
          </a:p>
          <a:p>
            <a:pPr eaLnBrk="1" hangingPunct="1"/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/>
            <a:r>
              <a:rPr lang="en-US" b="1">
                <a:solidFill>
                  <a:srgbClr val="006600"/>
                </a:solidFill>
                <a:latin typeface="Arial" charset="0"/>
              </a:rPr>
              <a:t>Histology:</a:t>
            </a:r>
            <a:r>
              <a:rPr lang="en-US">
                <a:solidFill>
                  <a:srgbClr val="006600"/>
                </a:solidFill>
                <a:latin typeface="Arial" charset="0"/>
              </a:rPr>
              <a:t> well-circumscribed mass of dense lamellar bone</a:t>
            </a: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or mature cartilage </a:t>
            </a:r>
          </a:p>
          <a:p>
            <a:pPr eaLnBrk="1" hangingPunct="1"/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/>
            <a:r>
              <a:rPr lang="en-US" b="1">
                <a:solidFill>
                  <a:srgbClr val="006600"/>
                </a:solidFill>
                <a:latin typeface="Arial" charset="0"/>
              </a:rPr>
              <a:t>Treatment:</a:t>
            </a:r>
            <a:r>
              <a:rPr lang="en-US">
                <a:solidFill>
                  <a:srgbClr val="006600"/>
                </a:solidFill>
                <a:latin typeface="Arial" charset="0"/>
              </a:rPr>
              <a:t> Surgical excision</a:t>
            </a:r>
          </a:p>
        </p:txBody>
      </p:sp>
      <p:sp>
        <p:nvSpPr>
          <p:cNvPr id="104452" name="Line 4"/>
          <p:cNvSpPr>
            <a:spLocks noChangeShapeType="1"/>
          </p:cNvSpPr>
          <p:nvPr/>
        </p:nvSpPr>
        <p:spPr bwMode="auto">
          <a:xfrm>
            <a:off x="152400" y="609600"/>
            <a:ext cx="800100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5031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Choristoma1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242" r="1527" b="2702"/>
          <a:stretch>
            <a:fillRect/>
          </a:stretch>
        </p:blipFill>
        <p:spPr bwMode="auto">
          <a:xfrm>
            <a:off x="2362200" y="228600"/>
            <a:ext cx="46482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5" name="Picture 3" descr="Choristoma1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94" b="4594"/>
          <a:stretch>
            <a:fillRect/>
          </a:stretch>
        </p:blipFill>
        <p:spPr bwMode="auto">
          <a:xfrm>
            <a:off x="2362200" y="3657600"/>
            <a:ext cx="4648200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9915443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Choristoma2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73" r="819" b="3073"/>
          <a:stretch>
            <a:fillRect/>
          </a:stretch>
        </p:blipFill>
        <p:spPr bwMode="auto">
          <a:xfrm>
            <a:off x="152400" y="1371600"/>
            <a:ext cx="563880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99" name="Picture 3" descr="Choristoma2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2" r="2794"/>
          <a:stretch>
            <a:fillRect/>
          </a:stretch>
        </p:blipFill>
        <p:spPr bwMode="auto">
          <a:xfrm>
            <a:off x="5943600" y="1371600"/>
            <a:ext cx="25114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2891909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4" descr="Tooth Choristom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6502400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3342032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4" descr="Tooth Choristoma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"/>
            <a:ext cx="65532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204912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4"/>
          <p:cNvSpPr txBox="1">
            <a:spLocks noChangeArrowheads="1"/>
          </p:cNvSpPr>
          <p:nvPr/>
        </p:nvSpPr>
        <p:spPr bwMode="auto">
          <a:xfrm>
            <a:off x="533400" y="1600200"/>
            <a:ext cx="82216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 algn="ctr" eaLnBrk="1" hangingPunct="1"/>
            <a:r>
              <a:rPr lang="en-US">
                <a:latin typeface="Arial" charset="0"/>
              </a:rPr>
              <a:t>DENTAL CHORISTOMA:  THE FIRST CASE OF ECTOPIC</a:t>
            </a:r>
          </a:p>
          <a:p>
            <a:pPr algn="ctr" eaLnBrk="1" hangingPunct="1"/>
            <a:r>
              <a:rPr lang="en-US">
                <a:latin typeface="Arial" charset="0"/>
              </a:rPr>
              <a:t>DEVELOPING TOOTH IN THE TONGUE </a:t>
            </a:r>
          </a:p>
        </p:txBody>
      </p:sp>
    </p:spTree>
    <p:extLst>
      <p:ext uri="{BB962C8B-B14F-4D97-AF65-F5344CB8AC3E}">
        <p14:creationId xmlns:p14="http://schemas.microsoft.com/office/powerpoint/2010/main" xmlns="" val="3521811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474886"/>
            <a:ext cx="739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The histopathology of </a:t>
            </a:r>
            <a:r>
              <a:rPr lang="en-US" sz="2400" dirty="0" err="1" smtClean="0">
                <a:solidFill>
                  <a:schemeClr val="bg1"/>
                </a:solidFill>
              </a:rPr>
              <a:t>lipomas</a:t>
            </a:r>
            <a:r>
              <a:rPr lang="en-US" sz="2400" dirty="0" smtClean="0">
                <a:solidFill>
                  <a:schemeClr val="bg1"/>
                </a:solidFill>
              </a:rPr>
              <a:t> as well as the microscopic characteristics of normal adipose tissue are considered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668907"/>
            <a:ext cx="5408257" cy="398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599" y="1524000"/>
            <a:ext cx="79990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classic </a:t>
            </a:r>
            <a:r>
              <a:rPr lang="en-US" sz="2400" dirty="0" err="1" smtClean="0">
                <a:solidFill>
                  <a:schemeClr val="bg1"/>
                </a:solidFill>
              </a:rPr>
              <a:t>lipomas</a:t>
            </a:r>
            <a:r>
              <a:rPr lang="en-US" sz="2400" dirty="0" smtClean="0">
                <a:solidFill>
                  <a:schemeClr val="bg1"/>
                </a:solidFill>
              </a:rPr>
              <a:t> are composed of mature adipose tissue with true </a:t>
            </a:r>
            <a:r>
              <a:rPr lang="en-US" sz="2400" dirty="0" err="1" smtClean="0">
                <a:solidFill>
                  <a:schemeClr val="bg1"/>
                </a:solidFill>
              </a:rPr>
              <a:t>lipoblasts</a:t>
            </a:r>
            <a:r>
              <a:rPr lang="en-US" sz="2400" dirty="0" smtClean="0">
                <a:solidFill>
                  <a:schemeClr val="bg1"/>
                </a:solidFill>
              </a:rPr>
              <a:t>. it is often </a:t>
            </a:r>
            <a:r>
              <a:rPr lang="en-US" sz="2400" dirty="0" smtClean="0">
                <a:solidFill>
                  <a:srgbClr val="C00000"/>
                </a:solidFill>
              </a:rPr>
              <a:t>well-circumscribed</a:t>
            </a:r>
            <a:r>
              <a:rPr lang="en-US" sz="2400" dirty="0" smtClean="0">
                <a:solidFill>
                  <a:schemeClr val="bg1"/>
                </a:solidFill>
              </a:rPr>
              <a:t> and maybe thinly encapsulated.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528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2819400" y="176213"/>
            <a:ext cx="39036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99"/>
                </a:solidFill>
                <a:latin typeface="Arial" charset="0"/>
              </a:rPr>
              <a:t>Soft Tissue Sarcomas</a:t>
            </a: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1127125" y="801688"/>
            <a:ext cx="7148513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Account for less than 1% of cancers in the oral and </a:t>
            </a:r>
          </a:p>
          <a:p>
            <a:pPr algn="ctr"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maxillofacial area</a:t>
            </a:r>
          </a:p>
          <a:p>
            <a:pPr algn="ctr" eaLnBrk="1" hangingPunct="1"/>
            <a:endParaRPr lang="en-US">
              <a:solidFill>
                <a:srgbClr val="006600"/>
              </a:solidFill>
              <a:latin typeface="Arial" charset="0"/>
            </a:endParaRPr>
          </a:p>
          <a:p>
            <a:pPr algn="ctr"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Fibrosarcoma</a:t>
            </a:r>
          </a:p>
          <a:p>
            <a:pPr algn="ctr"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Malignant fibrous histiocytoma</a:t>
            </a:r>
          </a:p>
          <a:p>
            <a:pPr algn="ctr"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Liposarcoma</a:t>
            </a:r>
          </a:p>
          <a:p>
            <a:pPr algn="ctr"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Malignant peripheral nerve sheath tumor</a:t>
            </a:r>
          </a:p>
          <a:p>
            <a:pPr algn="ctr"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Olfactory neuroblastoma</a:t>
            </a:r>
          </a:p>
          <a:p>
            <a:pPr algn="ctr" eaLnBrk="1" hangingPunct="1"/>
            <a:r>
              <a:rPr lang="en-US" b="1">
                <a:solidFill>
                  <a:srgbClr val="006600"/>
                </a:solidFill>
                <a:latin typeface="Arial" charset="0"/>
              </a:rPr>
              <a:t>Kaposi’s sarcoma</a:t>
            </a:r>
          </a:p>
          <a:p>
            <a:pPr algn="ctr"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Leiomyosarcoma</a:t>
            </a:r>
          </a:p>
          <a:p>
            <a:pPr algn="ctr" eaLnBrk="1" hangingPunct="1"/>
            <a:r>
              <a:rPr lang="en-US" b="1">
                <a:solidFill>
                  <a:srgbClr val="006600"/>
                </a:solidFill>
                <a:latin typeface="Arial" charset="0"/>
              </a:rPr>
              <a:t>Rhabdomyosarcoma</a:t>
            </a:r>
          </a:p>
          <a:p>
            <a:pPr algn="ctr"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Synovial sarcoma</a:t>
            </a:r>
          </a:p>
          <a:p>
            <a:pPr algn="ctr"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Alveolar soft part sarcoma</a:t>
            </a:r>
          </a:p>
        </p:txBody>
      </p:sp>
      <p:sp>
        <p:nvSpPr>
          <p:cNvPr id="110596" name="Line 4"/>
          <p:cNvSpPr>
            <a:spLocks noChangeShapeType="1"/>
          </p:cNvSpPr>
          <p:nvPr/>
        </p:nvSpPr>
        <p:spPr bwMode="auto">
          <a:xfrm>
            <a:off x="152400" y="762000"/>
            <a:ext cx="800100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373030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2879725" y="65088"/>
            <a:ext cx="37068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99"/>
                </a:solidFill>
                <a:latin typeface="Arial" charset="0"/>
              </a:rPr>
              <a:t>Rhabdomyosarcoma</a:t>
            </a:r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152400" y="649288"/>
            <a:ext cx="8778875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Malignant neoplasm of skeletal muscle origin</a:t>
            </a:r>
          </a:p>
          <a:p>
            <a:pPr eaLnBrk="1" hangingPunct="1"/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MOST COMMON SOFT TISSUE SARCOMA IN CHILDREN</a:t>
            </a:r>
          </a:p>
          <a:p>
            <a:pPr eaLnBrk="1" hangingPunct="1"/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HEAD AND NECK IS THE MOST SITE (40% of cases)</a:t>
            </a:r>
          </a:p>
          <a:p>
            <a:pPr eaLnBrk="1" hangingPunct="1"/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Primarily occurs in the first decade, teenagers and young adults</a:t>
            </a:r>
          </a:p>
          <a:p>
            <a:pPr eaLnBrk="1" hangingPunct="1"/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60% of cases occurs in males</a:t>
            </a:r>
          </a:p>
          <a:p>
            <a:pPr eaLnBrk="1" hangingPunct="1"/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Painless infiltrative mass that grows rapidly</a:t>
            </a:r>
          </a:p>
          <a:p>
            <a:pPr eaLnBrk="1" hangingPunct="1"/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Orbit &gt; nasal cavity and nasopharynx</a:t>
            </a:r>
          </a:p>
          <a:p>
            <a:pPr eaLnBrk="1" hangingPunct="1"/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Intraoral: PALATE</a:t>
            </a:r>
          </a:p>
        </p:txBody>
      </p:sp>
      <p:sp>
        <p:nvSpPr>
          <p:cNvPr id="111620" name="Line 4"/>
          <p:cNvSpPr>
            <a:spLocks noChangeShapeType="1"/>
          </p:cNvSpPr>
          <p:nvPr/>
        </p:nvSpPr>
        <p:spPr bwMode="auto">
          <a:xfrm>
            <a:off x="152400" y="609600"/>
            <a:ext cx="800100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647779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Rhabdosarc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632"/>
          <a:stretch>
            <a:fillRect/>
          </a:stretch>
        </p:blipFill>
        <p:spPr bwMode="auto">
          <a:xfrm>
            <a:off x="304800" y="381000"/>
            <a:ext cx="8382000" cy="579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5058207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304800" y="254000"/>
            <a:ext cx="8567738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1pPr>
            <a:lvl2pPr marL="1143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6600"/>
                </a:solidFill>
                <a:latin typeface="Arial" charset="0"/>
              </a:rPr>
              <a:t>3 Histologic Types</a:t>
            </a: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Embryonal, Alveolar and Pleomorphic</a:t>
            </a:r>
          </a:p>
          <a:p>
            <a:pPr eaLnBrk="1" hangingPunct="1"/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/>
            <a:r>
              <a:rPr lang="en-US" b="1">
                <a:solidFill>
                  <a:srgbClr val="006600"/>
                </a:solidFill>
                <a:latin typeface="Arial" charset="0"/>
              </a:rPr>
              <a:t>The head and neck cases are either embryonal or alveolar</a:t>
            </a: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Embryonal: First 10 years of life and 60% of cases</a:t>
            </a:r>
          </a:p>
          <a:p>
            <a:pPr lvl="1" eaLnBrk="1" hangingPunct="1"/>
            <a:endParaRPr lang="en-US">
              <a:solidFill>
                <a:srgbClr val="006600"/>
              </a:solidFill>
              <a:latin typeface="Arial" charset="0"/>
            </a:endParaRPr>
          </a:p>
          <a:p>
            <a:pPr lvl="1"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Alveolar: occurs between 10-25 years and accounts for</a:t>
            </a:r>
          </a:p>
          <a:p>
            <a:pPr lvl="1"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20% - 30% of cases</a:t>
            </a:r>
          </a:p>
          <a:p>
            <a:pPr lvl="1" eaLnBrk="1" hangingPunct="1"/>
            <a:endParaRPr lang="en-US">
              <a:solidFill>
                <a:srgbClr val="006600"/>
              </a:solidFill>
              <a:latin typeface="Arial" charset="0"/>
            </a:endParaRPr>
          </a:p>
          <a:p>
            <a:pPr lvl="1" eaLnBrk="1" hangingPunct="1"/>
            <a:r>
              <a:rPr lang="en-US" b="1">
                <a:solidFill>
                  <a:srgbClr val="006600"/>
                </a:solidFill>
                <a:latin typeface="Arial" charset="0"/>
              </a:rPr>
              <a:t>Treatment:</a:t>
            </a:r>
            <a:r>
              <a:rPr lang="en-US">
                <a:solidFill>
                  <a:srgbClr val="006600"/>
                </a:solidFill>
                <a:latin typeface="Arial" charset="0"/>
              </a:rPr>
              <a:t> Local surgical excision followed by multiagent</a:t>
            </a:r>
          </a:p>
          <a:p>
            <a:pPr lvl="1"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chemotherapy (vincristine, actinomycin D and</a:t>
            </a:r>
          </a:p>
          <a:p>
            <a:pPr lvl="1"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cyclophosphamide)</a:t>
            </a:r>
          </a:p>
          <a:p>
            <a:pPr lvl="1"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Radiation therapy</a:t>
            </a:r>
          </a:p>
          <a:p>
            <a:pPr lvl="1" eaLnBrk="1" hangingPunct="1"/>
            <a:endParaRPr lang="en-US">
              <a:solidFill>
                <a:srgbClr val="006600"/>
              </a:solidFill>
              <a:latin typeface="Arial" charset="0"/>
            </a:endParaRPr>
          </a:p>
          <a:p>
            <a:pPr lvl="1"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Prognosis: 5 year survival rate is 60% to 70%</a:t>
            </a:r>
          </a:p>
        </p:txBody>
      </p:sp>
    </p:spTree>
    <p:extLst>
      <p:ext uri="{BB962C8B-B14F-4D97-AF65-F5344CB8AC3E}">
        <p14:creationId xmlns:p14="http://schemas.microsoft.com/office/powerpoint/2010/main" xmlns="" val="74511649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RhabdosarcH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42672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1" name="Picture 3" descr="RhabdosarcH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52" b="3868"/>
          <a:stretch>
            <a:fillRect/>
          </a:stretch>
        </p:blipFill>
        <p:spPr bwMode="auto">
          <a:xfrm>
            <a:off x="4343400" y="3422650"/>
            <a:ext cx="44958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8678637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2"/>
          <p:cNvSpPr txBox="1">
            <a:spLocks noChangeArrowheads="1"/>
          </p:cNvSpPr>
          <p:nvPr/>
        </p:nvSpPr>
        <p:spPr bwMode="auto">
          <a:xfrm>
            <a:off x="1724025" y="228600"/>
            <a:ext cx="5667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99"/>
                </a:solidFill>
                <a:latin typeface="Arial" charset="0"/>
              </a:rPr>
              <a:t>Metastases  to Oral Soft Tissues</a:t>
            </a: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660400" y="954088"/>
            <a:ext cx="7950200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Uncommon representing 1% of all oral malignancies</a:t>
            </a:r>
          </a:p>
          <a:p>
            <a:pPr eaLnBrk="1" hangingPunct="1"/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Oral metastases can occur in bone and soft tissues</a:t>
            </a:r>
          </a:p>
          <a:p>
            <a:pPr eaLnBrk="1" hangingPunct="1"/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Lymphatic and blood-borne route</a:t>
            </a:r>
          </a:p>
          <a:p>
            <a:pPr eaLnBrk="1" hangingPunct="1"/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Batson’s plexus: a valveless vertebral venous plexus that</a:t>
            </a: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might allow retrograde spread of tumor cells, bypassing</a:t>
            </a: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filtration through the lungs</a:t>
            </a:r>
          </a:p>
          <a:p>
            <a:pPr eaLnBrk="1" hangingPunct="1"/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GINGIVA followed by the tongue</a:t>
            </a:r>
          </a:p>
          <a:p>
            <a:pPr eaLnBrk="1" hangingPunct="1"/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Nodular masses often resembling hyperplastic or reactive</a:t>
            </a: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growths with occasional ulcerations and loosening of</a:t>
            </a: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adjacent teeth</a:t>
            </a:r>
          </a:p>
        </p:txBody>
      </p:sp>
      <p:sp>
        <p:nvSpPr>
          <p:cNvPr id="115716" name="Line 4"/>
          <p:cNvSpPr>
            <a:spLocks noChangeShapeType="1"/>
          </p:cNvSpPr>
          <p:nvPr/>
        </p:nvSpPr>
        <p:spPr bwMode="auto">
          <a:xfrm>
            <a:off x="152400" y="762000"/>
            <a:ext cx="800100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482113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MetCaRenalce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7848600" cy="524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4587042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MetCalu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92" r="3334" b="3590"/>
          <a:stretch>
            <a:fillRect/>
          </a:stretch>
        </p:blipFill>
        <p:spPr bwMode="auto">
          <a:xfrm>
            <a:off x="457200" y="533400"/>
            <a:ext cx="8229600" cy="529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3256162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144463" y="762000"/>
            <a:ext cx="8847137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Oral metastases is more common in males</a:t>
            </a: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More common in middle-aged and older adults</a:t>
            </a:r>
          </a:p>
          <a:p>
            <a:pPr eaLnBrk="1" hangingPunct="1"/>
            <a:r>
              <a:rPr lang="en-US" b="1">
                <a:solidFill>
                  <a:srgbClr val="006600"/>
                </a:solidFill>
                <a:latin typeface="Arial" charset="0"/>
              </a:rPr>
              <a:t>Male:</a:t>
            </a:r>
            <a:r>
              <a:rPr lang="en-US">
                <a:solidFill>
                  <a:srgbClr val="006600"/>
                </a:solidFill>
                <a:latin typeface="Arial" charset="0"/>
              </a:rPr>
              <a:t> Primary tumor is seen in lung cancer</a:t>
            </a:r>
          </a:p>
          <a:p>
            <a:pPr eaLnBrk="1" hangingPunct="1"/>
            <a:r>
              <a:rPr lang="en-US" b="1">
                <a:solidFill>
                  <a:srgbClr val="006600"/>
                </a:solidFill>
                <a:latin typeface="Arial" charset="0"/>
              </a:rPr>
              <a:t>Female:</a:t>
            </a:r>
            <a:r>
              <a:rPr lang="en-US">
                <a:solidFill>
                  <a:srgbClr val="006600"/>
                </a:solidFill>
                <a:latin typeface="Arial" charset="0"/>
              </a:rPr>
              <a:t> Primary tumor is seen in breast cancer (25% of cases)</a:t>
            </a:r>
          </a:p>
          <a:p>
            <a:pPr eaLnBrk="1" hangingPunct="1"/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In most cases, the primary tumor is known before the</a:t>
            </a: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metastases is discovered; HOWEVER IN SOME CASES THE</a:t>
            </a: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ORAL LESION IS THE FIRST SIGN OF MALIGNANT DISEASE</a:t>
            </a:r>
          </a:p>
          <a:p>
            <a:pPr eaLnBrk="1" hangingPunct="1"/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/>
            <a:r>
              <a:rPr lang="en-US" b="1">
                <a:solidFill>
                  <a:srgbClr val="006600"/>
                </a:solidFill>
                <a:latin typeface="Arial" charset="0"/>
              </a:rPr>
              <a:t>Histology</a:t>
            </a:r>
            <a:r>
              <a:rPr lang="en-US">
                <a:solidFill>
                  <a:srgbClr val="006600"/>
                </a:solidFill>
                <a:latin typeface="Arial" charset="0"/>
              </a:rPr>
              <a:t> is similar to the primary tumor</a:t>
            </a: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MOST CASES TO ORAL CAVITY ARE CARCINOMAS AND</a:t>
            </a:r>
          </a:p>
          <a:p>
            <a:pPr eaLnBrk="1" hangingPunct="1"/>
            <a:r>
              <a:rPr lang="en-US">
                <a:solidFill>
                  <a:srgbClr val="006600"/>
                </a:solidFill>
                <a:latin typeface="Arial" charset="0"/>
              </a:rPr>
              <a:t>NOT SARCOMAS</a:t>
            </a:r>
          </a:p>
          <a:p>
            <a:pPr eaLnBrk="1" hangingPunct="1"/>
            <a:endParaRPr lang="en-US">
              <a:solidFill>
                <a:srgbClr val="006600"/>
              </a:solidFill>
              <a:latin typeface="Arial" charset="0"/>
            </a:endParaRPr>
          </a:p>
          <a:p>
            <a:pPr eaLnBrk="1" hangingPunct="1"/>
            <a:r>
              <a:rPr lang="en-US" b="1">
                <a:solidFill>
                  <a:srgbClr val="006600"/>
                </a:solidFill>
                <a:latin typeface="Arial" charset="0"/>
              </a:rPr>
              <a:t>Treatment:</a:t>
            </a:r>
            <a:r>
              <a:rPr lang="en-US">
                <a:solidFill>
                  <a:srgbClr val="006600"/>
                </a:solidFill>
                <a:latin typeface="Arial" charset="0"/>
              </a:rPr>
              <a:t> Poor prognosis; palliative management</a:t>
            </a:r>
          </a:p>
        </p:txBody>
      </p:sp>
      <p:sp>
        <p:nvSpPr>
          <p:cNvPr id="118787" name="Line 3"/>
          <p:cNvSpPr>
            <a:spLocks noChangeShapeType="1"/>
          </p:cNvSpPr>
          <p:nvPr/>
        </p:nvSpPr>
        <p:spPr bwMode="auto">
          <a:xfrm>
            <a:off x="152400" y="685800"/>
            <a:ext cx="800100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1724025" y="228600"/>
            <a:ext cx="5667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Bradley Hand ITC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radley Hand ITC" pitchFamily="66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99"/>
                </a:solidFill>
                <a:latin typeface="Arial" charset="0"/>
              </a:rPr>
              <a:t>Metastases  to Oral Soft Tissues</a:t>
            </a:r>
          </a:p>
        </p:txBody>
      </p:sp>
    </p:spTree>
    <p:extLst>
      <p:ext uri="{BB962C8B-B14F-4D97-AF65-F5344CB8AC3E}">
        <p14:creationId xmlns:p14="http://schemas.microsoft.com/office/powerpoint/2010/main" xmlns="" val="3826268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3351542611"/>
              </p:ext>
            </p:extLst>
          </p:nvPr>
        </p:nvGraphicFramePr>
        <p:xfrm>
          <a:off x="152400" y="381000"/>
          <a:ext cx="81534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15975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066800"/>
            <a:ext cx="6781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" charset="0"/>
              </a:rPr>
              <a:t>Treatment:</a:t>
            </a:r>
            <a:r>
              <a:rPr lang="en-US" sz="2400" dirty="0" smtClean="0">
                <a:solidFill>
                  <a:schemeClr val="bg1"/>
                </a:solidFill>
                <a:latin typeface="Arial" charset="0"/>
              </a:rPr>
              <a:t> conservative local excision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400" dirty="0" smtClean="0">
              <a:solidFill>
                <a:schemeClr val="bg1"/>
              </a:solidFill>
              <a:latin typeface="Arial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rare recurrence.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Malignant transformations or recurrences in the oral and maxillofacial regions are rare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Farshad\Desktop\caso1_fig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653"/>
          <a:stretch/>
        </p:blipFill>
        <p:spPr bwMode="auto">
          <a:xfrm>
            <a:off x="4396035" y="3581400"/>
            <a:ext cx="388944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210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emoSpring.p3d 4"/>
  <p:tag name="POWER3D OPTIONS" val="Medium "/>
  <p:tag name="POWER3D IMAGE0" val="3DSENSTN.TGA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233</TotalTime>
  <Words>2393</Words>
  <Application>Microsoft Office PowerPoint</Application>
  <PresentationFormat>On-screen Show (4:3)</PresentationFormat>
  <Paragraphs>516</Paragraphs>
  <Slides>78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79" baseType="lpstr">
      <vt:lpstr>Paper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Neurofibromatosis</vt:lpstr>
      <vt:lpstr>What is Neurofibromatosis?</vt:lpstr>
      <vt:lpstr>Neurofibromatosis-1</vt:lpstr>
      <vt:lpstr>Diagnostic criteria for NF-1</vt:lpstr>
      <vt:lpstr>More Clinical Features of NF-1</vt:lpstr>
      <vt:lpstr>Neurofibromas</vt:lpstr>
      <vt:lpstr>What is NF2?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User-1</dc:creator>
  <cp:lastModifiedBy>dn pato</cp:lastModifiedBy>
  <cp:revision>21</cp:revision>
  <dcterms:created xsi:type="dcterms:W3CDTF">2012-11-09T07:53:59Z</dcterms:created>
  <dcterms:modified xsi:type="dcterms:W3CDTF">2012-11-12T05:16:20Z</dcterms:modified>
</cp:coreProperties>
</file>