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768" r:id="rId2"/>
    <p:sldMasterId id="2147483786" r:id="rId3"/>
    <p:sldMasterId id="2147483798" r:id="rId4"/>
    <p:sldMasterId id="2147483810" r:id="rId5"/>
    <p:sldMasterId id="2147483822" r:id="rId6"/>
  </p:sldMasterIdLst>
  <p:notesMasterIdLst>
    <p:notesMasterId r:id="rId89"/>
  </p:notesMasterIdLst>
  <p:sldIdLst>
    <p:sldId id="267" r:id="rId7"/>
    <p:sldId id="367" r:id="rId8"/>
    <p:sldId id="368" r:id="rId9"/>
    <p:sldId id="369" r:id="rId10"/>
    <p:sldId id="406" r:id="rId11"/>
    <p:sldId id="370" r:id="rId12"/>
    <p:sldId id="371" r:id="rId13"/>
    <p:sldId id="372" r:id="rId14"/>
    <p:sldId id="373" r:id="rId15"/>
    <p:sldId id="374" r:id="rId16"/>
    <p:sldId id="407" r:id="rId17"/>
    <p:sldId id="375" r:id="rId18"/>
    <p:sldId id="376" r:id="rId19"/>
    <p:sldId id="408" r:id="rId20"/>
    <p:sldId id="377" r:id="rId21"/>
    <p:sldId id="405" r:id="rId22"/>
    <p:sldId id="381" r:id="rId23"/>
    <p:sldId id="378" r:id="rId24"/>
    <p:sldId id="380" r:id="rId25"/>
    <p:sldId id="268" r:id="rId26"/>
    <p:sldId id="333" r:id="rId27"/>
    <p:sldId id="259" r:id="rId28"/>
    <p:sldId id="279" r:id="rId29"/>
    <p:sldId id="260" r:id="rId30"/>
    <p:sldId id="280" r:id="rId31"/>
    <p:sldId id="379" r:id="rId32"/>
    <p:sldId id="281" r:id="rId33"/>
    <p:sldId id="263" r:id="rId34"/>
    <p:sldId id="282" r:id="rId35"/>
    <p:sldId id="264" r:id="rId36"/>
    <p:sldId id="265" r:id="rId37"/>
    <p:sldId id="271" r:id="rId38"/>
    <p:sldId id="272" r:id="rId39"/>
    <p:sldId id="283" r:id="rId40"/>
    <p:sldId id="284" r:id="rId41"/>
    <p:sldId id="285" r:id="rId42"/>
    <p:sldId id="286" r:id="rId43"/>
    <p:sldId id="288" r:id="rId44"/>
    <p:sldId id="289" r:id="rId45"/>
    <p:sldId id="290" r:id="rId46"/>
    <p:sldId id="291" r:id="rId47"/>
    <p:sldId id="292" r:id="rId48"/>
    <p:sldId id="293" r:id="rId49"/>
    <p:sldId id="294" r:id="rId50"/>
    <p:sldId id="299" r:id="rId51"/>
    <p:sldId id="300" r:id="rId52"/>
    <p:sldId id="301" r:id="rId53"/>
    <p:sldId id="303" r:id="rId54"/>
    <p:sldId id="304" r:id="rId55"/>
    <p:sldId id="392" r:id="rId56"/>
    <p:sldId id="382" r:id="rId57"/>
    <p:sldId id="383" r:id="rId58"/>
    <p:sldId id="384" r:id="rId59"/>
    <p:sldId id="385" r:id="rId60"/>
    <p:sldId id="393" r:id="rId61"/>
    <p:sldId id="394" r:id="rId62"/>
    <p:sldId id="395" r:id="rId63"/>
    <p:sldId id="396" r:id="rId64"/>
    <p:sldId id="397" r:id="rId65"/>
    <p:sldId id="398" r:id="rId66"/>
    <p:sldId id="399" r:id="rId67"/>
    <p:sldId id="387" r:id="rId68"/>
    <p:sldId id="388" r:id="rId69"/>
    <p:sldId id="400" r:id="rId70"/>
    <p:sldId id="389" r:id="rId71"/>
    <p:sldId id="390" r:id="rId72"/>
    <p:sldId id="391" r:id="rId73"/>
    <p:sldId id="314" r:id="rId74"/>
    <p:sldId id="317" r:id="rId75"/>
    <p:sldId id="318" r:id="rId76"/>
    <p:sldId id="402" r:id="rId77"/>
    <p:sldId id="322" r:id="rId78"/>
    <p:sldId id="323" r:id="rId79"/>
    <p:sldId id="325" r:id="rId80"/>
    <p:sldId id="403" r:id="rId81"/>
    <p:sldId id="404" r:id="rId82"/>
    <p:sldId id="401" r:id="rId83"/>
    <p:sldId id="327" r:id="rId84"/>
    <p:sldId id="328" r:id="rId85"/>
    <p:sldId id="329" r:id="rId86"/>
    <p:sldId id="330" r:id="rId87"/>
    <p:sldId id="332"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000" autoAdjust="0"/>
    <p:restoredTop sz="94660"/>
  </p:normalViewPr>
  <p:slideViewPr>
    <p:cSldViewPr>
      <p:cViewPr varScale="1">
        <p:scale>
          <a:sx n="69" d="100"/>
          <a:sy n="69" d="100"/>
        </p:scale>
        <p:origin x="-522"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notesMaster" Target="notesMasters/notes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B3D5BD-F9DB-4E05-930F-B51A45635184}" type="datetimeFigureOut">
              <a:rPr lang="en-US" smtClean="0"/>
              <a:pPr/>
              <a:t>11/16/2013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190C44-507D-4826-9B40-09C4E554D6C6}" type="slidenum">
              <a:rPr lang="en-US" smtClean="0"/>
              <a:pPr/>
              <a:t>‹#›</a:t>
            </a:fld>
            <a:endParaRPr lang="en-US"/>
          </a:p>
        </p:txBody>
      </p:sp>
    </p:spTree>
    <p:extLst>
      <p:ext uri="{BB962C8B-B14F-4D97-AF65-F5344CB8AC3E}">
        <p14:creationId xmlns:p14="http://schemas.microsoft.com/office/powerpoint/2010/main" val="676236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190C44-507D-4826-9B40-09C4E554D6C6}"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6C9304A6-3BB4-47CD-9784-B3E93F8BF9C7}" type="datetimeFigureOut">
              <a:rPr lang="en-US" smtClean="0"/>
              <a:pPr/>
              <a:t>11/16/2013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7BA7A513-33A9-4115-8565-981C4D2AC8F5}"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C9304A6-3BB4-47CD-9784-B3E93F8BF9C7}" type="datetimeFigureOut">
              <a:rPr lang="en-US" smtClean="0"/>
              <a:pPr/>
              <a:t>11/16/2013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A7A513-33A9-4115-8565-981C4D2AC8F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C9304A6-3BB4-47CD-9784-B3E93F8BF9C7}" type="datetimeFigureOut">
              <a:rPr lang="en-US" smtClean="0"/>
              <a:pPr/>
              <a:t>11/16/2013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A7A513-33A9-4115-8565-981C4D2AC8F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11/16/2013</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86337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11/16/2013</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01267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11/16/2013</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97534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11/16/2013</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49359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11/16/2013</a:t>
            </a:fld>
            <a:endParaRPr lang="en-US" dirty="0">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89807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11/16/2013</a:t>
            </a:fld>
            <a:endParaRPr lang="en-US" dirty="0">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54446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11/16/2013</a:t>
            </a:fld>
            <a:endParaRPr lang="en-US" dirty="0">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50713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2550798"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216" y="3129281"/>
            <a:ext cx="2550797"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11/16/2013</a:t>
            </a:fld>
            <a:endParaRPr lang="en-US" dirty="0">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8082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C9304A6-3BB4-47CD-9784-B3E93F8BF9C7}" type="datetimeFigureOut">
              <a:rPr lang="en-US" smtClean="0"/>
              <a:pPr/>
              <a:t>11/16/2013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A7A513-33A9-4115-8565-981C4D2AC8F5}"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11/16/2013</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56799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11/16/2013</a:t>
            </a:fld>
            <a:endParaRPr lang="en-US" dirty="0">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51104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11/16/2013</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64749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47800" y="3771174"/>
            <a:ext cx="5459737"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11/16/2013</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
        <p:nvSpPr>
          <p:cNvPr id="9" name="TextBox 8"/>
          <p:cNvSpPr txBox="1"/>
          <p:nvPr/>
        </p:nvSpPr>
        <p:spPr>
          <a:xfrm>
            <a:off x="673721" y="971253"/>
            <a:ext cx="601434"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defTabSz="457200"/>
            <a:r>
              <a:rPr lang="en-US" dirty="0">
                <a:solidFill>
                  <a:srgbClr val="ACD433"/>
                </a:solidFill>
              </a:rPr>
              <a:t>“</a:t>
            </a:r>
          </a:p>
        </p:txBody>
      </p:sp>
      <p:sp>
        <p:nvSpPr>
          <p:cNvPr id="13" name="TextBox 12"/>
          <p:cNvSpPr txBox="1"/>
          <p:nvPr/>
        </p:nvSpPr>
        <p:spPr>
          <a:xfrm>
            <a:off x="6997868" y="2613787"/>
            <a:ext cx="601434"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defTabSz="457200"/>
            <a:r>
              <a:rPr lang="en-US" dirty="0">
                <a:solidFill>
                  <a:srgbClr val="ACD433"/>
                </a:solidFill>
              </a:rPr>
              <a:t>”</a:t>
            </a:r>
          </a:p>
        </p:txBody>
      </p:sp>
    </p:spTree>
    <p:extLst>
      <p:ext uri="{BB962C8B-B14F-4D97-AF65-F5344CB8AC3E}">
        <p14:creationId xmlns:p14="http://schemas.microsoft.com/office/powerpoint/2010/main" val="2668215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11/16/2013</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91412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11/16/2013</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311706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11/16/2013</a:t>
            </a:fld>
            <a:endParaRPr lang="en-US" dirty="0">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82629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11/16/2013</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55654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tint val="75000"/>
                    <a:alpha val="60000"/>
                  </a:prstClr>
                </a:solidFill>
              </a:rPr>
              <a:pPr/>
              <a:t>11/16/2013</a:t>
            </a:fld>
            <a:endParaRPr lang="en-US" dirty="0">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2277535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247A1CC-4B38-47BB-B4BD-2EC891873D39}" type="datetimeFigureOut">
              <a:rPr lang="fa-IR" smtClean="0">
                <a:solidFill>
                  <a:srgbClr val="E7DEC9">
                    <a:shade val="50000"/>
                    <a:satMod val="200000"/>
                  </a:srgbClr>
                </a:solidFill>
              </a:rPr>
              <a:pPr/>
              <a:t>1435/01/13</a:t>
            </a:fld>
            <a:endParaRPr lang="fa-IR">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CAB7C68-0E80-4697-9939-ED7DC52ED14C}" type="slidenum">
              <a:rPr lang="fa-IR" smtClean="0">
                <a:solidFill>
                  <a:srgbClr val="E7DEC9">
                    <a:shade val="50000"/>
                    <a:satMod val="200000"/>
                  </a:srgbClr>
                </a:solidFill>
              </a:rPr>
              <a:pPr/>
              <a:t>‹#›</a:t>
            </a:fld>
            <a:endParaRPr lang="fa-IR">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rtl="1"/>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rtl="1"/>
            <a:endParaRPr lang="en-US">
              <a:solidFill>
                <a:prstClr val="black"/>
              </a:solidFill>
            </a:endParaRPr>
          </a:p>
        </p:txBody>
      </p:sp>
    </p:spTree>
    <p:extLst>
      <p:ext uri="{BB962C8B-B14F-4D97-AF65-F5344CB8AC3E}">
        <p14:creationId xmlns:p14="http://schemas.microsoft.com/office/powerpoint/2010/main" val="832600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C9304A6-3BB4-47CD-9784-B3E93F8BF9C7}" type="datetimeFigureOut">
              <a:rPr lang="en-US" smtClean="0"/>
              <a:pPr/>
              <a:t>11/16/2013</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7BA7A513-33A9-4115-8565-981C4D2AC8F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247A1CC-4B38-47BB-B4BD-2EC891873D39}" type="datetimeFigureOut">
              <a:rPr lang="fa-IR" smtClean="0">
                <a:solidFill>
                  <a:srgbClr val="E7DEC9">
                    <a:shade val="50000"/>
                    <a:satMod val="200000"/>
                  </a:srgbClr>
                </a:solidFill>
              </a:rPr>
              <a:pPr/>
              <a:t>1435/01/13</a:t>
            </a:fld>
            <a:endParaRPr lang="fa-IR">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CAB7C68-0E80-4697-9939-ED7DC52ED14C}" type="slidenum">
              <a:rPr lang="fa-IR" smtClean="0">
                <a:solidFill>
                  <a:srgbClr val="E7DEC9">
                    <a:shade val="50000"/>
                    <a:satMod val="200000"/>
                  </a:srgbClr>
                </a:solidFill>
              </a:rPr>
              <a:pPr/>
              <a:t>‹#›</a:t>
            </a:fld>
            <a:endParaRPr lang="fa-IR">
              <a:solidFill>
                <a:srgbClr val="E7DEC9">
                  <a:shade val="50000"/>
                  <a:satMod val="200000"/>
                </a:srgbClr>
              </a:solidFill>
            </a:endParaRPr>
          </a:p>
        </p:txBody>
      </p:sp>
    </p:spTree>
    <p:extLst>
      <p:ext uri="{BB962C8B-B14F-4D97-AF65-F5344CB8AC3E}">
        <p14:creationId xmlns:p14="http://schemas.microsoft.com/office/powerpoint/2010/main" val="3121413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247A1CC-4B38-47BB-B4BD-2EC891873D39}" type="datetimeFigureOut">
              <a:rPr lang="fa-IR" smtClean="0">
                <a:solidFill>
                  <a:srgbClr val="E7DEC9">
                    <a:shade val="50000"/>
                    <a:satMod val="200000"/>
                  </a:srgbClr>
                </a:solidFill>
              </a:rPr>
              <a:pPr/>
              <a:t>1435/01/13</a:t>
            </a:fld>
            <a:endParaRPr lang="fa-IR">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CAB7C68-0E80-4697-9939-ED7DC52ED14C}" type="slidenum">
              <a:rPr lang="fa-IR" smtClean="0">
                <a:solidFill>
                  <a:srgbClr val="E7DEC9">
                    <a:shade val="50000"/>
                    <a:satMod val="200000"/>
                  </a:srgbClr>
                </a:solidFill>
              </a:rPr>
              <a:pPr/>
              <a:t>‹#›</a:t>
            </a:fld>
            <a:endParaRPr lang="fa-IR">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rtl="1"/>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rtl="1"/>
            <a:endParaRPr lang="en-US">
              <a:solidFill>
                <a:prstClr val="black"/>
              </a:solidFill>
            </a:endParaRPr>
          </a:p>
        </p:txBody>
      </p:sp>
    </p:spTree>
    <p:extLst>
      <p:ext uri="{BB962C8B-B14F-4D97-AF65-F5344CB8AC3E}">
        <p14:creationId xmlns:p14="http://schemas.microsoft.com/office/powerpoint/2010/main" val="2171638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247A1CC-4B38-47BB-B4BD-2EC891873D39}" type="datetimeFigureOut">
              <a:rPr lang="fa-IR" smtClean="0">
                <a:solidFill>
                  <a:srgbClr val="E7DEC9">
                    <a:shade val="50000"/>
                    <a:satMod val="200000"/>
                  </a:srgbClr>
                </a:solidFill>
              </a:rPr>
              <a:pPr/>
              <a:t>1435/01/13</a:t>
            </a:fld>
            <a:endParaRPr lang="fa-IR">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CAB7C68-0E80-4697-9939-ED7DC52ED14C}" type="slidenum">
              <a:rPr lang="fa-IR" smtClean="0">
                <a:solidFill>
                  <a:srgbClr val="E7DEC9">
                    <a:shade val="50000"/>
                    <a:satMod val="200000"/>
                  </a:srgbClr>
                </a:solidFill>
              </a:rPr>
              <a:pPr/>
              <a:t>‹#›</a:t>
            </a:fld>
            <a:endParaRPr lang="fa-IR">
              <a:solidFill>
                <a:srgbClr val="E7DEC9">
                  <a:shade val="50000"/>
                  <a:satMod val="200000"/>
                </a:srgbClr>
              </a:solidFill>
            </a:endParaRPr>
          </a:p>
        </p:txBody>
      </p:sp>
    </p:spTree>
    <p:extLst>
      <p:ext uri="{BB962C8B-B14F-4D97-AF65-F5344CB8AC3E}">
        <p14:creationId xmlns:p14="http://schemas.microsoft.com/office/powerpoint/2010/main" val="408671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247A1CC-4B38-47BB-B4BD-2EC891873D39}" type="datetimeFigureOut">
              <a:rPr lang="fa-IR" smtClean="0">
                <a:solidFill>
                  <a:srgbClr val="E7DEC9">
                    <a:shade val="50000"/>
                    <a:satMod val="200000"/>
                  </a:srgbClr>
                </a:solidFill>
              </a:rPr>
              <a:pPr/>
              <a:t>1435/01/13</a:t>
            </a:fld>
            <a:endParaRPr lang="fa-IR">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CAB7C68-0E80-4697-9939-ED7DC52ED14C}" type="slidenum">
              <a:rPr lang="fa-IR" smtClean="0">
                <a:solidFill>
                  <a:srgbClr val="E7DEC9">
                    <a:shade val="50000"/>
                    <a:satMod val="200000"/>
                  </a:srgbClr>
                </a:solidFill>
              </a:rPr>
              <a:pPr/>
              <a:t>‹#›</a:t>
            </a:fld>
            <a:endParaRPr lang="fa-IR">
              <a:solidFill>
                <a:srgbClr val="E7DEC9">
                  <a:shade val="50000"/>
                  <a:satMod val="200000"/>
                </a:srgbClr>
              </a:solidFill>
            </a:endParaRPr>
          </a:p>
        </p:txBody>
      </p:sp>
    </p:spTree>
    <p:extLst>
      <p:ext uri="{BB962C8B-B14F-4D97-AF65-F5344CB8AC3E}">
        <p14:creationId xmlns:p14="http://schemas.microsoft.com/office/powerpoint/2010/main" val="24895545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247A1CC-4B38-47BB-B4BD-2EC891873D39}" type="datetimeFigureOut">
              <a:rPr lang="fa-IR" smtClean="0">
                <a:solidFill>
                  <a:srgbClr val="E7DEC9">
                    <a:shade val="50000"/>
                    <a:satMod val="200000"/>
                  </a:srgbClr>
                </a:solidFill>
              </a:rPr>
              <a:pPr/>
              <a:t>1435/01/13</a:t>
            </a:fld>
            <a:endParaRPr lang="fa-IR">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CAB7C68-0E80-4697-9939-ED7DC52ED14C}" type="slidenum">
              <a:rPr lang="fa-IR" smtClean="0">
                <a:solidFill>
                  <a:srgbClr val="E7DEC9">
                    <a:shade val="50000"/>
                    <a:satMod val="200000"/>
                  </a:srgbClr>
                </a:solidFill>
              </a:rPr>
              <a:pPr/>
              <a:t>‹#›</a:t>
            </a:fld>
            <a:endParaRPr lang="fa-IR">
              <a:solidFill>
                <a:srgbClr val="E7DEC9">
                  <a:shade val="50000"/>
                  <a:satMod val="200000"/>
                </a:srgbClr>
              </a:solidFill>
            </a:endParaRPr>
          </a:p>
        </p:txBody>
      </p:sp>
    </p:spTree>
    <p:extLst>
      <p:ext uri="{BB962C8B-B14F-4D97-AF65-F5344CB8AC3E}">
        <p14:creationId xmlns:p14="http://schemas.microsoft.com/office/powerpoint/2010/main" val="2694624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2" name="Date Placeholder 1"/>
          <p:cNvSpPr>
            <a:spLocks noGrp="1"/>
          </p:cNvSpPr>
          <p:nvPr>
            <p:ph type="dt" sz="half" idx="10"/>
          </p:nvPr>
        </p:nvSpPr>
        <p:spPr/>
        <p:txBody>
          <a:bodyPr/>
          <a:lstStyle>
            <a:extLst/>
          </a:lstStyle>
          <a:p>
            <a:fld id="{1247A1CC-4B38-47BB-B4BD-2EC891873D39}" type="datetimeFigureOut">
              <a:rPr lang="fa-IR" smtClean="0">
                <a:solidFill>
                  <a:srgbClr val="E7DEC9">
                    <a:shade val="50000"/>
                    <a:satMod val="200000"/>
                  </a:srgbClr>
                </a:solidFill>
              </a:rPr>
              <a:pPr/>
              <a:t>1435/01/13</a:t>
            </a:fld>
            <a:endParaRPr lang="fa-IR">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CAB7C68-0E80-4697-9939-ED7DC52ED14C}" type="slidenum">
              <a:rPr lang="fa-IR" smtClean="0">
                <a:solidFill>
                  <a:srgbClr val="E7DEC9">
                    <a:shade val="50000"/>
                    <a:satMod val="200000"/>
                  </a:srgbClr>
                </a:solidFill>
              </a:rPr>
              <a:pPr/>
              <a:t>‹#›</a:t>
            </a:fld>
            <a:endParaRPr lang="fa-IR">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Tree>
    <p:extLst>
      <p:ext uri="{BB962C8B-B14F-4D97-AF65-F5344CB8AC3E}">
        <p14:creationId xmlns:p14="http://schemas.microsoft.com/office/powerpoint/2010/main" val="298220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247A1CC-4B38-47BB-B4BD-2EC891873D39}" type="datetimeFigureOut">
              <a:rPr lang="fa-IR" smtClean="0">
                <a:solidFill>
                  <a:srgbClr val="E7DEC9">
                    <a:shade val="50000"/>
                    <a:satMod val="200000"/>
                  </a:srgbClr>
                </a:solidFill>
              </a:rPr>
              <a:pPr/>
              <a:t>1435/01/13</a:t>
            </a:fld>
            <a:endParaRPr lang="fa-IR">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CAB7C68-0E80-4697-9939-ED7DC52ED14C}" type="slidenum">
              <a:rPr lang="fa-IR" smtClean="0">
                <a:solidFill>
                  <a:srgbClr val="E7DEC9">
                    <a:shade val="50000"/>
                    <a:satMod val="200000"/>
                  </a:srgbClr>
                </a:solidFill>
              </a:rPr>
              <a:pPr/>
              <a:t>‹#›</a:t>
            </a:fld>
            <a:endParaRPr lang="fa-IR">
              <a:solidFill>
                <a:srgbClr val="E7DEC9">
                  <a:shade val="50000"/>
                  <a:satMod val="200000"/>
                </a:srgbClr>
              </a:solidFill>
            </a:endParaRPr>
          </a:p>
        </p:txBody>
      </p:sp>
    </p:spTree>
    <p:extLst>
      <p:ext uri="{BB962C8B-B14F-4D97-AF65-F5344CB8AC3E}">
        <p14:creationId xmlns:p14="http://schemas.microsoft.com/office/powerpoint/2010/main" val="2679908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247A1CC-4B38-47BB-B4BD-2EC891873D39}" type="datetimeFigureOut">
              <a:rPr lang="fa-IR" smtClean="0">
                <a:solidFill>
                  <a:srgbClr val="E7DEC9">
                    <a:shade val="50000"/>
                    <a:satMod val="200000"/>
                  </a:srgbClr>
                </a:solidFill>
              </a:rPr>
              <a:pPr/>
              <a:t>1435/01/13</a:t>
            </a:fld>
            <a:endParaRPr lang="fa-IR">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CAB7C68-0E80-4697-9939-ED7DC52ED14C}" type="slidenum">
              <a:rPr lang="fa-IR" smtClean="0">
                <a:solidFill>
                  <a:srgbClr val="E7DEC9">
                    <a:shade val="50000"/>
                    <a:satMod val="200000"/>
                  </a:srgbClr>
                </a:solidFill>
              </a:rPr>
              <a:pPr/>
              <a:t>‹#›</a:t>
            </a:fld>
            <a:endParaRPr lang="fa-IR">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849702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247A1CC-4B38-47BB-B4BD-2EC891873D39}" type="datetimeFigureOut">
              <a:rPr lang="fa-IR" smtClean="0">
                <a:solidFill>
                  <a:srgbClr val="E7DEC9">
                    <a:shade val="50000"/>
                    <a:satMod val="200000"/>
                  </a:srgbClr>
                </a:solidFill>
              </a:rPr>
              <a:pPr/>
              <a:t>1435/01/13</a:t>
            </a:fld>
            <a:endParaRPr lang="fa-IR">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CAB7C68-0E80-4697-9939-ED7DC52ED14C}" type="slidenum">
              <a:rPr lang="fa-IR" smtClean="0">
                <a:solidFill>
                  <a:srgbClr val="E7DEC9">
                    <a:shade val="50000"/>
                    <a:satMod val="200000"/>
                  </a:srgbClr>
                </a:solidFill>
              </a:rPr>
              <a:pPr/>
              <a:t>‹#›</a:t>
            </a:fld>
            <a:endParaRPr lang="fa-IR">
              <a:solidFill>
                <a:srgbClr val="E7DEC9">
                  <a:shade val="50000"/>
                  <a:satMod val="200000"/>
                </a:srgbClr>
              </a:solidFill>
            </a:endParaRPr>
          </a:p>
        </p:txBody>
      </p:sp>
    </p:spTree>
    <p:extLst>
      <p:ext uri="{BB962C8B-B14F-4D97-AF65-F5344CB8AC3E}">
        <p14:creationId xmlns:p14="http://schemas.microsoft.com/office/powerpoint/2010/main" val="3008132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247A1CC-4B38-47BB-B4BD-2EC891873D39}" type="datetimeFigureOut">
              <a:rPr lang="fa-IR" smtClean="0">
                <a:solidFill>
                  <a:srgbClr val="E7DEC9">
                    <a:shade val="50000"/>
                    <a:satMod val="200000"/>
                  </a:srgbClr>
                </a:solidFill>
              </a:rPr>
              <a:pPr/>
              <a:t>1435/01/13</a:t>
            </a:fld>
            <a:endParaRPr lang="fa-IR">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fa-IR">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CAB7C68-0E80-4697-9939-ED7DC52ED14C}" type="slidenum">
              <a:rPr lang="fa-IR" smtClean="0">
                <a:solidFill>
                  <a:srgbClr val="E7DEC9">
                    <a:shade val="50000"/>
                    <a:satMod val="200000"/>
                  </a:srgbClr>
                </a:solidFill>
              </a:rPr>
              <a:pPr/>
              <a:t>‹#›</a:t>
            </a:fld>
            <a:endParaRPr lang="fa-IR">
              <a:solidFill>
                <a:srgbClr val="E7DEC9">
                  <a:shade val="50000"/>
                  <a:satMod val="200000"/>
                </a:srgbClr>
              </a:solidFill>
            </a:endParaRPr>
          </a:p>
        </p:txBody>
      </p:sp>
    </p:spTree>
    <p:extLst>
      <p:ext uri="{BB962C8B-B14F-4D97-AF65-F5344CB8AC3E}">
        <p14:creationId xmlns:p14="http://schemas.microsoft.com/office/powerpoint/2010/main" val="2542759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C9304A6-3BB4-47CD-9784-B3E93F8BF9C7}" type="datetimeFigureOut">
              <a:rPr lang="en-US" smtClean="0"/>
              <a:pPr/>
              <a:t>11/16/2013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A7A513-33A9-4115-8565-981C4D2AC8F5}"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5" name="Date Placeholder 14"/>
          <p:cNvSpPr>
            <a:spLocks noGrp="1"/>
          </p:cNvSpPr>
          <p:nvPr>
            <p:ph type="dt" sz="half" idx="10"/>
          </p:nvPr>
        </p:nvSpPr>
        <p:spPr/>
        <p:txBody>
          <a:bodyPr/>
          <a:lstStyle/>
          <a:p>
            <a:fld id="{1D8BD707-D9CF-40AE-B4C6-C98DA3205C09}" type="datetimeFigureOut">
              <a:rPr lang="en-US" smtClean="0">
                <a:solidFill>
                  <a:srgbClr val="FEFAC9"/>
                </a:solidFill>
              </a:rPr>
              <a:pPr/>
              <a:t>11/16/2013</a:t>
            </a:fld>
            <a:endParaRPr lang="en-US">
              <a:solidFill>
                <a:srgbClr val="FEFAC9"/>
              </a:solidFill>
            </a:endParaRPr>
          </a:p>
        </p:txBody>
      </p:sp>
      <p:sp>
        <p:nvSpPr>
          <p:cNvPr id="16" name="Slide Number Placeholder 15"/>
          <p:cNvSpPr>
            <a:spLocks noGrp="1"/>
          </p:cNvSpPr>
          <p:nvPr>
            <p:ph type="sldNum" sz="quarter" idx="11"/>
          </p:nvPr>
        </p:nvSpPr>
        <p:spPr/>
        <p:txBody>
          <a:bodyPr/>
          <a:lstStyle/>
          <a:p>
            <a:fld id="{B6F15528-21DE-4FAA-801E-634DDDAF4B2B}" type="slidenum">
              <a:rPr lang="en-US" smtClean="0">
                <a:solidFill>
                  <a:srgbClr val="FEFAC9"/>
                </a:solidFill>
              </a:rPr>
              <a:pPr/>
              <a:t>‹#›</a:t>
            </a:fld>
            <a:endParaRPr lang="en-US">
              <a:solidFill>
                <a:srgbClr val="FEFAC9"/>
              </a:solidFill>
            </a:endParaRPr>
          </a:p>
        </p:txBody>
      </p:sp>
      <p:sp>
        <p:nvSpPr>
          <p:cNvPr id="17" name="Footer Placeholder 16"/>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3487028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1D8BD707-D9CF-40AE-B4C6-C98DA3205C09}" type="datetimeFigureOut">
              <a:rPr lang="en-US" smtClean="0">
                <a:solidFill>
                  <a:srgbClr val="FEFAC9"/>
                </a:solidFill>
              </a:rPr>
              <a:pPr/>
              <a:t>11/16/2013</a:t>
            </a:fld>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fld id="{B6F15528-21DE-4FAA-801E-634DDDAF4B2B}" type="slidenum">
              <a:rPr lang="en-US" smtClean="0">
                <a:solidFill>
                  <a:srgbClr val="FEFAC9"/>
                </a:solidFill>
              </a:rPr>
              <a:pPr/>
              <a:t>‹#›</a:t>
            </a:fld>
            <a:endParaRPr lang="en-US">
              <a:solidFill>
                <a:srgbClr val="FEFAC9"/>
              </a:solidFill>
            </a:endParaRPr>
          </a:p>
        </p:txBody>
      </p:sp>
      <p:sp>
        <p:nvSpPr>
          <p:cNvPr id="16" name="Footer Placeholder 15"/>
          <p:cNvSpPr>
            <a:spLocks noGrp="1"/>
          </p:cNvSpPr>
          <p:nvPr>
            <p:ph type="ftr" sz="quarter" idx="16"/>
          </p:nvPr>
        </p:nvSpPr>
        <p:spPr/>
        <p:txBody>
          <a:bodyPr/>
          <a:lstStyle/>
          <a:p>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1097866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solidFill>
                  <a:srgbClr val="FEFAC9"/>
                </a:solidFill>
              </a:rPr>
              <a:pPr/>
              <a:t>11/16/2013</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197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solidFill>
                  <a:srgbClr val="FEFAC9"/>
                </a:solidFill>
              </a:rPr>
              <a:pPr/>
              <a:t>11/16/2013</a:t>
            </a:fld>
            <a:endParaRPr lang="en-US">
              <a:solidFill>
                <a:srgbClr val="FEFAC9"/>
              </a:solidFill>
            </a:endParaRPr>
          </a:p>
        </p:txBody>
      </p:sp>
      <p:sp>
        <p:nvSpPr>
          <p:cNvPr id="6" name="Footer Placeholder 5"/>
          <p:cNvSpPr>
            <a:spLocks noGrp="1"/>
          </p:cNvSpPr>
          <p:nvPr>
            <p:ph type="ftr" sz="quarter" idx="11"/>
          </p:nvPr>
        </p:nvSpPr>
        <p:spPr/>
        <p:txBody>
          <a:bodyPr/>
          <a:lstStyle/>
          <a:p>
            <a:endParaRPr lang="en-US">
              <a:solidFill>
                <a:srgbClr val="FEFAC9"/>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9734264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6F15528-21DE-4FAA-801E-634DDDAF4B2B}" type="slidenum">
              <a:rPr lang="en-US" smtClean="0">
                <a:solidFill>
                  <a:srgbClr val="FEFAC9"/>
                </a:solidFill>
              </a:rPr>
              <a:pPr/>
              <a:t>‹#›</a:t>
            </a:fld>
            <a:endParaRPr lang="en-US">
              <a:solidFill>
                <a:srgbClr val="FEFAC9"/>
              </a:solidFill>
            </a:endParaRPr>
          </a:p>
        </p:txBody>
      </p:sp>
      <p:sp>
        <p:nvSpPr>
          <p:cNvPr id="8" name="Footer Placeholder 7"/>
          <p:cNvSpPr>
            <a:spLocks noGrp="1"/>
          </p:cNvSpPr>
          <p:nvPr>
            <p:ph type="ftr" sz="quarter" idx="11"/>
          </p:nvPr>
        </p:nvSpPr>
        <p:spPr/>
        <p:txBody>
          <a:bodyPr/>
          <a:lstStyle/>
          <a:p>
            <a:endParaRPr lang="en-US">
              <a:solidFill>
                <a:srgbClr val="FEFAC9"/>
              </a:solidFill>
            </a:endParaRPr>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FEFAC9"/>
                </a:solidFill>
              </a:rPr>
              <a:pPr/>
              <a:t>11/16/2013</a:t>
            </a:fld>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108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solidFill>
                  <a:srgbClr val="FEFAC9"/>
                </a:solidFill>
              </a:rPr>
              <a:pPr/>
              <a:t>11/16/2013</a:t>
            </a:fld>
            <a:endParaRPr lang="en-US">
              <a:solidFill>
                <a:srgbClr val="FEFAC9"/>
              </a:solidFill>
            </a:endParaRPr>
          </a:p>
        </p:txBody>
      </p:sp>
      <p:sp>
        <p:nvSpPr>
          <p:cNvPr id="4" name="Footer Placeholder 3"/>
          <p:cNvSpPr>
            <a:spLocks noGrp="1"/>
          </p:cNvSpPr>
          <p:nvPr>
            <p:ph type="ftr" sz="quarter" idx="11"/>
          </p:nvPr>
        </p:nvSpPr>
        <p:spPr/>
        <p:txBody>
          <a:bodyPr/>
          <a:lstStyle/>
          <a:p>
            <a:endParaRPr lang="en-US">
              <a:solidFill>
                <a:srgbClr val="FEFAC9"/>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3675054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FEFAC9"/>
                </a:solidFill>
              </a:rPr>
              <a:pPr/>
              <a:t>11/16/2013</a:t>
            </a:fld>
            <a:endParaRPr lang="en-US">
              <a:solidFill>
                <a:srgbClr val="FEFAC9"/>
              </a:solidFill>
            </a:endParaRPr>
          </a:p>
        </p:txBody>
      </p:sp>
      <p:sp>
        <p:nvSpPr>
          <p:cNvPr id="3" name="Footer Placeholder 2"/>
          <p:cNvSpPr>
            <a:spLocks noGrp="1"/>
          </p:cNvSpPr>
          <p:nvPr>
            <p:ph type="ftr" sz="quarter" idx="11"/>
          </p:nvPr>
        </p:nvSpPr>
        <p:spPr/>
        <p:txBody>
          <a:bodyPr/>
          <a:lstStyle/>
          <a:p>
            <a:endParaRPr lang="en-US">
              <a:solidFill>
                <a:srgbClr val="FEFAC9"/>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6076908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1D8BD707-D9CF-40AE-B4C6-C98DA3205C09}" type="datetimeFigureOut">
              <a:rPr lang="en-US" smtClean="0">
                <a:solidFill>
                  <a:srgbClr val="FEFAC9"/>
                </a:solidFill>
              </a:rPr>
              <a:pPr/>
              <a:t>11/16/2013</a:t>
            </a:fld>
            <a:endParaRPr lang="en-US">
              <a:solidFill>
                <a:srgbClr val="FEFAC9"/>
              </a:solidFill>
            </a:endParaRPr>
          </a:p>
        </p:txBody>
      </p:sp>
      <p:sp>
        <p:nvSpPr>
          <p:cNvPr id="9" name="Slide Number Placeholder 8"/>
          <p:cNvSpPr>
            <a:spLocks noGrp="1"/>
          </p:cNvSpPr>
          <p:nvPr>
            <p:ph type="sldNum" sz="quarter" idx="15"/>
          </p:nvPr>
        </p:nvSpPr>
        <p:spPr/>
        <p:txBody>
          <a:bodyPr/>
          <a:lstStyle/>
          <a:p>
            <a:fld id="{B6F15528-21DE-4FAA-801E-634DDDAF4B2B}"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6"/>
          </p:nvPr>
        </p:nvSpPr>
        <p:spPr/>
        <p:txBody>
          <a:bodyPr/>
          <a:lstStyle/>
          <a:p>
            <a:endParaRPr lang="en-US">
              <a:solidFill>
                <a:srgbClr val="FEFAC9"/>
              </a:solidFill>
            </a:endParaRPr>
          </a:p>
        </p:txBody>
      </p:sp>
    </p:spTree>
    <p:extLst>
      <p:ext uri="{BB962C8B-B14F-4D97-AF65-F5344CB8AC3E}">
        <p14:creationId xmlns:p14="http://schemas.microsoft.com/office/powerpoint/2010/main" val="9237167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solidFill>
                  <a:srgbClr val="FEFAC9"/>
                </a:solidFill>
              </a:rPr>
              <a:pPr/>
              <a:t>11/16/2013</a:t>
            </a:fld>
            <a:endParaRPr lang="en-US">
              <a:solidFill>
                <a:srgbClr val="FEFAC9"/>
              </a:solidFill>
            </a:endParaRPr>
          </a:p>
        </p:txBody>
      </p:sp>
      <p:sp>
        <p:nvSpPr>
          <p:cNvPr id="9" name="Slide Number Placeholder 8"/>
          <p:cNvSpPr>
            <a:spLocks noGrp="1"/>
          </p:cNvSpPr>
          <p:nvPr>
            <p:ph type="sldNum" sz="quarter" idx="11"/>
          </p:nvPr>
        </p:nvSpPr>
        <p:spPr/>
        <p:txBody>
          <a:bodyPr/>
          <a:lstStyle/>
          <a:p>
            <a:fld id="{B6F15528-21DE-4FAA-801E-634DDDAF4B2B}"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17926876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EFAC9"/>
                </a:solidFill>
              </a:rPr>
              <a:pPr/>
              <a:t>11/16/2013</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1220402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6C9304A6-3BB4-47CD-9784-B3E93F8BF9C7}" type="datetimeFigureOut">
              <a:rPr lang="en-US" smtClean="0"/>
              <a:pPr/>
              <a:t>11/16/2013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A7A513-33A9-4115-8565-981C4D2AC8F5}"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EFAC9"/>
                </a:solidFill>
              </a:rPr>
              <a:pPr/>
              <a:t>11/16/2013</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2663631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4788" y="0"/>
            <a:ext cx="8782050" cy="6753225"/>
            <a:chOff x="129" y="0"/>
            <a:chExt cx="5532" cy="4254"/>
          </a:xfrm>
        </p:grpSpPr>
        <p:sp>
          <p:nvSpPr>
            <p:cNvPr id="5" name="Freeform 3"/>
            <p:cNvSpPr>
              <a:spLocks/>
            </p:cNvSpPr>
            <p:nvPr/>
          </p:nvSpPr>
          <p:spPr bwMode="auto">
            <a:xfrm>
              <a:off x="129" y="411"/>
              <a:ext cx="5532" cy="3843"/>
            </a:xfrm>
            <a:custGeom>
              <a:avLst/>
              <a:gdLst/>
              <a:ahLst/>
              <a:cxnLst>
                <a:cxn ang="0">
                  <a:pos x="674" y="2"/>
                </a:cxn>
                <a:cxn ang="0">
                  <a:pos x="5531" y="0"/>
                </a:cxn>
                <a:cxn ang="0">
                  <a:pos x="5531" y="3832"/>
                </a:cxn>
                <a:cxn ang="0">
                  <a:pos x="0" y="3842"/>
                </a:cxn>
                <a:cxn ang="0">
                  <a:pos x="6" y="580"/>
                </a:cxn>
                <a:cxn ang="0">
                  <a:pos x="14" y="547"/>
                </a:cxn>
                <a:cxn ang="0">
                  <a:pos x="25" y="504"/>
                </a:cxn>
                <a:cxn ang="0">
                  <a:pos x="36" y="473"/>
                </a:cxn>
                <a:cxn ang="0">
                  <a:pos x="51" y="458"/>
                </a:cxn>
                <a:cxn ang="0">
                  <a:pos x="64" y="448"/>
                </a:cxn>
                <a:cxn ang="0">
                  <a:pos x="656" y="5"/>
                </a:cxn>
                <a:cxn ang="0">
                  <a:pos x="674" y="2"/>
                </a:cxn>
              </a:cxnLst>
              <a:rect l="0" t="0" r="r" b="b"/>
              <a:pathLst>
                <a:path w="5532" h="3843">
                  <a:moveTo>
                    <a:pt x="674" y="2"/>
                  </a:moveTo>
                  <a:lnTo>
                    <a:pt x="5531" y="0"/>
                  </a:lnTo>
                  <a:lnTo>
                    <a:pt x="5531" y="3832"/>
                  </a:lnTo>
                  <a:lnTo>
                    <a:pt x="0" y="3842"/>
                  </a:lnTo>
                  <a:lnTo>
                    <a:pt x="6" y="580"/>
                  </a:lnTo>
                  <a:lnTo>
                    <a:pt x="14" y="547"/>
                  </a:lnTo>
                  <a:lnTo>
                    <a:pt x="25" y="504"/>
                  </a:lnTo>
                  <a:lnTo>
                    <a:pt x="36" y="473"/>
                  </a:lnTo>
                  <a:lnTo>
                    <a:pt x="51" y="458"/>
                  </a:lnTo>
                  <a:lnTo>
                    <a:pt x="64" y="448"/>
                  </a:lnTo>
                  <a:lnTo>
                    <a:pt x="656" y="5"/>
                  </a:lnTo>
                  <a:lnTo>
                    <a:pt x="674" y="2"/>
                  </a:lnTo>
                </a:path>
              </a:pathLst>
            </a:custGeom>
            <a:solidFill>
              <a:srgbClr val="FFFF99"/>
            </a:solidFill>
            <a:ln w="9525">
              <a:noFill/>
              <a:round/>
              <a:headEnd type="none" w="sm" len="sm"/>
              <a:tailEnd type="none" w="sm" len="sm"/>
            </a:ln>
            <a:effectLst>
              <a:outerShdw dist="107763" dir="2700000" algn="ctr" rotWithShape="0">
                <a:schemeClr val="bg2"/>
              </a:outerShdw>
            </a:effectLst>
          </p:spPr>
          <p:txBody>
            <a:bodyPr/>
            <a:lstStyle/>
            <a:p>
              <a:pPr algn="r" rtl="1" fontAlgn="base">
                <a:spcBef>
                  <a:spcPct val="0"/>
                </a:spcBef>
                <a:spcAft>
                  <a:spcPct val="0"/>
                </a:spcAft>
                <a:defRPr/>
              </a:pPr>
              <a:endParaRPr lang="fa-IR">
                <a:solidFill>
                  <a:srgbClr val="000000"/>
                </a:solidFill>
              </a:endParaRPr>
            </a:p>
          </p:txBody>
        </p:sp>
        <p:grpSp>
          <p:nvGrpSpPr>
            <p:cNvPr id="6" name="Group 4"/>
            <p:cNvGrpSpPr>
              <a:grpSpLocks/>
            </p:cNvGrpSpPr>
            <p:nvPr/>
          </p:nvGrpSpPr>
          <p:grpSpPr bwMode="auto">
            <a:xfrm>
              <a:off x="2079" y="0"/>
              <a:ext cx="1640" cy="623"/>
              <a:chOff x="2079" y="0"/>
              <a:chExt cx="1640" cy="623"/>
            </a:xfrm>
          </p:grpSpPr>
          <p:sp>
            <p:nvSpPr>
              <p:cNvPr id="7" name="Rectangle 5"/>
              <p:cNvSpPr>
                <a:spLocks noChangeArrowheads="1"/>
              </p:cNvSpPr>
              <p:nvPr/>
            </p:nvSpPr>
            <p:spPr bwMode="auto">
              <a:xfrm>
                <a:off x="2079" y="344"/>
                <a:ext cx="1640" cy="72"/>
              </a:xfrm>
              <a:prstGeom prst="rect">
                <a:avLst/>
              </a:prstGeom>
              <a:gradFill rotWithShape="0">
                <a:gsLst>
                  <a:gs pos="0">
                    <a:srgbClr val="FFFFFF"/>
                  </a:gs>
                  <a:gs pos="50000">
                    <a:srgbClr val="5F5F5F"/>
                  </a:gs>
                  <a:gs pos="100000">
                    <a:srgbClr val="FFFFFF"/>
                  </a:gs>
                </a:gsLst>
                <a:lin ang="5400000" scaled="1"/>
              </a:gradFill>
              <a:ln w="9525">
                <a:noFill/>
                <a:miter lim="800000"/>
                <a:headEnd/>
                <a:tailEnd/>
              </a:ln>
              <a:effectLst/>
            </p:spPr>
            <p:txBody>
              <a:bodyPr/>
              <a:lstStyle/>
              <a:p>
                <a:pPr algn="r" rtl="1" fontAlgn="base">
                  <a:spcBef>
                    <a:spcPct val="0"/>
                  </a:spcBef>
                  <a:spcAft>
                    <a:spcPct val="0"/>
                  </a:spcAft>
                  <a:defRPr/>
                </a:pPr>
                <a:endParaRPr lang="fa-IR">
                  <a:solidFill>
                    <a:srgbClr val="000000"/>
                  </a:solidFill>
                </a:endParaRPr>
              </a:p>
            </p:txBody>
          </p:sp>
          <p:sp>
            <p:nvSpPr>
              <p:cNvPr id="8" name="Rectangle 6"/>
              <p:cNvSpPr>
                <a:spLocks noChangeArrowheads="1"/>
              </p:cNvSpPr>
              <p:nvPr/>
            </p:nvSpPr>
            <p:spPr bwMode="auto">
              <a:xfrm>
                <a:off x="2383" y="311"/>
                <a:ext cx="232" cy="33"/>
              </a:xfrm>
              <a:prstGeom prst="rect">
                <a:avLst/>
              </a:prstGeom>
              <a:gradFill rotWithShape="0">
                <a:gsLst>
                  <a:gs pos="0">
                    <a:srgbClr val="FFFFFF"/>
                  </a:gs>
                  <a:gs pos="50000">
                    <a:srgbClr val="1C1C1C"/>
                  </a:gs>
                  <a:gs pos="100000">
                    <a:srgbClr val="FFFFFF"/>
                  </a:gs>
                </a:gsLst>
                <a:lin ang="5400000" scaled="1"/>
              </a:gradFill>
              <a:ln w="9525">
                <a:noFill/>
                <a:miter lim="800000"/>
                <a:headEnd/>
                <a:tailEnd/>
              </a:ln>
              <a:effectLst/>
            </p:spPr>
            <p:txBody>
              <a:bodyPr/>
              <a:lstStyle/>
              <a:p>
                <a:pPr algn="r" rtl="1" fontAlgn="base">
                  <a:spcBef>
                    <a:spcPct val="0"/>
                  </a:spcBef>
                  <a:spcAft>
                    <a:spcPct val="0"/>
                  </a:spcAft>
                  <a:defRPr/>
                </a:pPr>
                <a:endParaRPr lang="fa-IR">
                  <a:solidFill>
                    <a:srgbClr val="000000"/>
                  </a:solidFill>
                </a:endParaRPr>
              </a:p>
            </p:txBody>
          </p:sp>
          <p:sp>
            <p:nvSpPr>
              <p:cNvPr id="9" name="Rectangle 7"/>
              <p:cNvSpPr>
                <a:spLocks noChangeArrowheads="1"/>
              </p:cNvSpPr>
              <p:nvPr/>
            </p:nvSpPr>
            <p:spPr bwMode="auto">
              <a:xfrm>
                <a:off x="3134" y="320"/>
                <a:ext cx="232" cy="32"/>
              </a:xfrm>
              <a:prstGeom prst="rect">
                <a:avLst/>
              </a:prstGeom>
              <a:gradFill rotWithShape="0">
                <a:gsLst>
                  <a:gs pos="0">
                    <a:srgbClr val="FFFFFF"/>
                  </a:gs>
                  <a:gs pos="50000">
                    <a:srgbClr val="1C1C1C"/>
                  </a:gs>
                  <a:gs pos="100000">
                    <a:srgbClr val="FFFFFF"/>
                  </a:gs>
                </a:gsLst>
                <a:lin ang="5400000" scaled="1"/>
              </a:gradFill>
              <a:ln w="9525">
                <a:noFill/>
                <a:miter lim="800000"/>
                <a:headEnd/>
                <a:tailEnd/>
              </a:ln>
              <a:effectLst/>
            </p:spPr>
            <p:txBody>
              <a:bodyPr/>
              <a:lstStyle/>
              <a:p>
                <a:pPr algn="r" rtl="1" fontAlgn="base">
                  <a:spcBef>
                    <a:spcPct val="0"/>
                  </a:spcBef>
                  <a:spcAft>
                    <a:spcPct val="0"/>
                  </a:spcAft>
                  <a:defRPr/>
                </a:pPr>
                <a:endParaRPr lang="fa-IR">
                  <a:solidFill>
                    <a:srgbClr val="000000"/>
                  </a:solidFill>
                </a:endParaRPr>
              </a:p>
            </p:txBody>
          </p:sp>
          <p:sp>
            <p:nvSpPr>
              <p:cNvPr id="10" name="Oval 8"/>
              <p:cNvSpPr>
                <a:spLocks noChangeArrowheads="1"/>
              </p:cNvSpPr>
              <p:nvPr/>
            </p:nvSpPr>
            <p:spPr bwMode="auto">
              <a:xfrm>
                <a:off x="2693" y="0"/>
                <a:ext cx="379" cy="370"/>
              </a:xfrm>
              <a:prstGeom prst="ellipse">
                <a:avLst/>
              </a:prstGeom>
              <a:gradFill rotWithShape="0">
                <a:gsLst>
                  <a:gs pos="0">
                    <a:srgbClr val="FFFFFF"/>
                  </a:gs>
                  <a:gs pos="100000">
                    <a:srgbClr val="1C1C1C"/>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000000"/>
                  </a:solidFill>
                </a:endParaRPr>
              </a:p>
            </p:txBody>
          </p:sp>
          <p:sp>
            <p:nvSpPr>
              <p:cNvPr id="11" name="Oval 9"/>
              <p:cNvSpPr>
                <a:spLocks noChangeArrowheads="1"/>
              </p:cNvSpPr>
              <p:nvPr/>
            </p:nvSpPr>
            <p:spPr bwMode="auto">
              <a:xfrm>
                <a:off x="2711" y="13"/>
                <a:ext cx="344" cy="347"/>
              </a:xfrm>
              <a:prstGeom prst="ellipse">
                <a:avLst/>
              </a:prstGeom>
              <a:gradFill rotWithShape="0">
                <a:gsLst>
                  <a:gs pos="0">
                    <a:srgbClr val="FFFFFF"/>
                  </a:gs>
                  <a:gs pos="100000">
                    <a:srgbClr val="1C1C1C"/>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000000"/>
                  </a:solidFill>
                </a:endParaRPr>
              </a:p>
            </p:txBody>
          </p:sp>
          <p:sp>
            <p:nvSpPr>
              <p:cNvPr id="12" name="Freeform 10"/>
              <p:cNvSpPr>
                <a:spLocks/>
              </p:cNvSpPr>
              <p:nvPr/>
            </p:nvSpPr>
            <p:spPr bwMode="auto">
              <a:xfrm>
                <a:off x="2737" y="10"/>
                <a:ext cx="279" cy="82"/>
              </a:xfrm>
              <a:custGeom>
                <a:avLst/>
                <a:gdLst/>
                <a:ahLst/>
                <a:cxnLst>
                  <a:cxn ang="0">
                    <a:pos x="278" y="65"/>
                  </a:cxn>
                  <a:cxn ang="0">
                    <a:pos x="271" y="49"/>
                  </a:cxn>
                  <a:cxn ang="0">
                    <a:pos x="254" y="32"/>
                  </a:cxn>
                  <a:cxn ang="0">
                    <a:pos x="232" y="20"/>
                  </a:cxn>
                  <a:cxn ang="0">
                    <a:pos x="203" y="7"/>
                  </a:cxn>
                  <a:cxn ang="0">
                    <a:pos x="168" y="0"/>
                  </a:cxn>
                  <a:cxn ang="0">
                    <a:pos x="127" y="0"/>
                  </a:cxn>
                  <a:cxn ang="0">
                    <a:pos x="95" y="3"/>
                  </a:cxn>
                  <a:cxn ang="0">
                    <a:pos x="63" y="14"/>
                  </a:cxn>
                  <a:cxn ang="0">
                    <a:pos x="41" y="29"/>
                  </a:cxn>
                  <a:cxn ang="0">
                    <a:pos x="21" y="43"/>
                  </a:cxn>
                  <a:cxn ang="0">
                    <a:pos x="5" y="62"/>
                  </a:cxn>
                  <a:cxn ang="0">
                    <a:pos x="0" y="71"/>
                  </a:cxn>
                  <a:cxn ang="0">
                    <a:pos x="1" y="81"/>
                  </a:cxn>
                  <a:cxn ang="0">
                    <a:pos x="14" y="62"/>
                  </a:cxn>
                  <a:cxn ang="0">
                    <a:pos x="28" y="51"/>
                  </a:cxn>
                  <a:cxn ang="0">
                    <a:pos x="55" y="33"/>
                  </a:cxn>
                  <a:cxn ang="0">
                    <a:pos x="78" y="23"/>
                  </a:cxn>
                  <a:cxn ang="0">
                    <a:pos x="105" y="14"/>
                  </a:cxn>
                  <a:cxn ang="0">
                    <a:pos x="131" y="11"/>
                  </a:cxn>
                  <a:cxn ang="0">
                    <a:pos x="147" y="11"/>
                  </a:cxn>
                  <a:cxn ang="0">
                    <a:pos x="167" y="13"/>
                  </a:cxn>
                  <a:cxn ang="0">
                    <a:pos x="186" y="14"/>
                  </a:cxn>
                  <a:cxn ang="0">
                    <a:pos x="206" y="20"/>
                  </a:cxn>
                  <a:cxn ang="0">
                    <a:pos x="239" y="35"/>
                  </a:cxn>
                  <a:cxn ang="0">
                    <a:pos x="255" y="49"/>
                  </a:cxn>
                  <a:cxn ang="0">
                    <a:pos x="278" y="65"/>
                  </a:cxn>
                </a:cxnLst>
                <a:rect l="0" t="0" r="r" b="b"/>
                <a:pathLst>
                  <a:path w="279" h="82">
                    <a:moveTo>
                      <a:pt x="278" y="65"/>
                    </a:moveTo>
                    <a:lnTo>
                      <a:pt x="271" y="49"/>
                    </a:lnTo>
                    <a:lnTo>
                      <a:pt x="254" y="32"/>
                    </a:lnTo>
                    <a:lnTo>
                      <a:pt x="232" y="20"/>
                    </a:lnTo>
                    <a:lnTo>
                      <a:pt x="203" y="7"/>
                    </a:lnTo>
                    <a:lnTo>
                      <a:pt x="168" y="0"/>
                    </a:lnTo>
                    <a:lnTo>
                      <a:pt x="127" y="0"/>
                    </a:lnTo>
                    <a:lnTo>
                      <a:pt x="95" y="3"/>
                    </a:lnTo>
                    <a:lnTo>
                      <a:pt x="63" y="14"/>
                    </a:lnTo>
                    <a:lnTo>
                      <a:pt x="41" y="29"/>
                    </a:lnTo>
                    <a:lnTo>
                      <a:pt x="21" y="43"/>
                    </a:lnTo>
                    <a:lnTo>
                      <a:pt x="5" y="62"/>
                    </a:lnTo>
                    <a:lnTo>
                      <a:pt x="0" y="71"/>
                    </a:lnTo>
                    <a:lnTo>
                      <a:pt x="1" y="81"/>
                    </a:lnTo>
                    <a:lnTo>
                      <a:pt x="14" y="62"/>
                    </a:lnTo>
                    <a:lnTo>
                      <a:pt x="28" y="51"/>
                    </a:lnTo>
                    <a:lnTo>
                      <a:pt x="55" y="33"/>
                    </a:lnTo>
                    <a:lnTo>
                      <a:pt x="78" y="23"/>
                    </a:lnTo>
                    <a:lnTo>
                      <a:pt x="105" y="14"/>
                    </a:lnTo>
                    <a:lnTo>
                      <a:pt x="131" y="11"/>
                    </a:lnTo>
                    <a:lnTo>
                      <a:pt x="147" y="11"/>
                    </a:lnTo>
                    <a:lnTo>
                      <a:pt x="167" y="13"/>
                    </a:lnTo>
                    <a:lnTo>
                      <a:pt x="186" y="14"/>
                    </a:lnTo>
                    <a:lnTo>
                      <a:pt x="206" y="20"/>
                    </a:lnTo>
                    <a:lnTo>
                      <a:pt x="239" y="35"/>
                    </a:lnTo>
                    <a:lnTo>
                      <a:pt x="255" y="49"/>
                    </a:lnTo>
                    <a:lnTo>
                      <a:pt x="278" y="65"/>
                    </a:lnTo>
                  </a:path>
                </a:pathLst>
              </a:custGeom>
              <a:solidFill>
                <a:srgbClr val="FFFFFF"/>
              </a:solidFill>
              <a:ln w="9525">
                <a:noFill/>
                <a:round/>
                <a:headEnd type="none" w="sm" len="sm"/>
                <a:tailEnd type="none" w="sm" len="sm"/>
              </a:ln>
              <a:effectLst/>
            </p:spPr>
            <p:txBody>
              <a:bodyPr/>
              <a:lstStyle/>
              <a:p>
                <a:pPr algn="r" rtl="1" fontAlgn="base">
                  <a:spcBef>
                    <a:spcPct val="0"/>
                  </a:spcBef>
                  <a:spcAft>
                    <a:spcPct val="0"/>
                  </a:spcAft>
                  <a:defRPr/>
                </a:pPr>
                <a:endParaRPr lang="fa-IR">
                  <a:solidFill>
                    <a:srgbClr val="000000"/>
                  </a:solidFill>
                </a:endParaRPr>
              </a:p>
            </p:txBody>
          </p:sp>
          <p:sp>
            <p:nvSpPr>
              <p:cNvPr id="13" name="Oval 11"/>
              <p:cNvSpPr>
                <a:spLocks noChangeArrowheads="1"/>
              </p:cNvSpPr>
              <p:nvPr/>
            </p:nvSpPr>
            <p:spPr bwMode="auto">
              <a:xfrm>
                <a:off x="2738" y="43"/>
                <a:ext cx="289" cy="281"/>
              </a:xfrm>
              <a:prstGeom prst="ellipse">
                <a:avLst/>
              </a:prstGeom>
              <a:gradFill rotWithShape="0">
                <a:gsLst>
                  <a:gs pos="0">
                    <a:srgbClr val="1C1C1C"/>
                  </a:gs>
                  <a:gs pos="50000">
                    <a:srgbClr val="FFFFFF"/>
                  </a:gs>
                  <a:gs pos="100000">
                    <a:srgbClr val="1C1C1C"/>
                  </a:gs>
                </a:gsLst>
                <a:lin ang="18900000" scaled="1"/>
              </a:gradFill>
              <a:ln w="9525">
                <a:noFill/>
                <a:round/>
                <a:headEnd/>
                <a:tailEnd/>
              </a:ln>
              <a:effectLst/>
            </p:spPr>
            <p:txBody>
              <a:bodyPr/>
              <a:lstStyle/>
              <a:p>
                <a:pPr algn="r" rtl="1" fontAlgn="base">
                  <a:spcBef>
                    <a:spcPct val="0"/>
                  </a:spcBef>
                  <a:spcAft>
                    <a:spcPct val="0"/>
                  </a:spcAft>
                  <a:defRPr/>
                </a:pPr>
                <a:endParaRPr lang="fa-IR">
                  <a:solidFill>
                    <a:srgbClr val="000000"/>
                  </a:solidFill>
                </a:endParaRPr>
              </a:p>
            </p:txBody>
          </p:sp>
          <p:sp>
            <p:nvSpPr>
              <p:cNvPr id="14" name="Oval 12" descr="Walnut"/>
              <p:cNvSpPr>
                <a:spLocks noChangeArrowheads="1"/>
              </p:cNvSpPr>
              <p:nvPr/>
            </p:nvSpPr>
            <p:spPr bwMode="auto">
              <a:xfrm>
                <a:off x="2758" y="60"/>
                <a:ext cx="247" cy="238"/>
              </a:xfrm>
              <a:prstGeom prst="ellipse">
                <a:avLst/>
              </a:prstGeom>
              <a:blipFill dpi="0" rotWithShape="0">
                <a:blip r:embed="rId2"/>
                <a:srcRect/>
                <a:tile tx="0" ty="0" sx="100000" sy="100000" flip="none" algn="tl"/>
              </a:blipFill>
              <a:ln w="9525">
                <a:noFill/>
                <a:round/>
                <a:headEnd/>
                <a:tailEnd/>
              </a:ln>
              <a:effectLst/>
            </p:spPr>
            <p:txBody>
              <a:bodyPr/>
              <a:lstStyle/>
              <a:p>
                <a:pPr algn="r" rtl="1" fontAlgn="base">
                  <a:spcBef>
                    <a:spcPct val="0"/>
                  </a:spcBef>
                  <a:spcAft>
                    <a:spcPct val="0"/>
                  </a:spcAft>
                  <a:defRPr/>
                </a:pPr>
                <a:endParaRPr lang="fa-IR">
                  <a:solidFill>
                    <a:srgbClr val="000000"/>
                  </a:solidFill>
                </a:endParaRPr>
              </a:p>
            </p:txBody>
          </p:sp>
          <p:sp>
            <p:nvSpPr>
              <p:cNvPr id="15" name="Freeform 13"/>
              <p:cNvSpPr>
                <a:spLocks/>
              </p:cNvSpPr>
              <p:nvPr/>
            </p:nvSpPr>
            <p:spPr bwMode="auto">
              <a:xfrm>
                <a:off x="2211" y="267"/>
                <a:ext cx="1358" cy="356"/>
              </a:xfrm>
              <a:custGeom>
                <a:avLst/>
                <a:gdLst/>
                <a:ahLst/>
                <a:cxnLst>
                  <a:cxn ang="0">
                    <a:pos x="10" y="345"/>
                  </a:cxn>
                  <a:cxn ang="0">
                    <a:pos x="28" y="351"/>
                  </a:cxn>
                  <a:cxn ang="0">
                    <a:pos x="1357" y="355"/>
                  </a:cxn>
                  <a:cxn ang="0">
                    <a:pos x="1357" y="279"/>
                  </a:cxn>
                  <a:cxn ang="0">
                    <a:pos x="1351" y="248"/>
                  </a:cxn>
                  <a:cxn ang="0">
                    <a:pos x="1338" y="220"/>
                  </a:cxn>
                  <a:cxn ang="0">
                    <a:pos x="1324" y="192"/>
                  </a:cxn>
                  <a:cxn ang="0">
                    <a:pos x="1282" y="147"/>
                  </a:cxn>
                  <a:cxn ang="0">
                    <a:pos x="1214" y="119"/>
                  </a:cxn>
                  <a:cxn ang="0">
                    <a:pos x="1141" y="106"/>
                  </a:cxn>
                  <a:cxn ang="0">
                    <a:pos x="1073" y="96"/>
                  </a:cxn>
                  <a:cxn ang="0">
                    <a:pos x="996" y="87"/>
                  </a:cxn>
                  <a:cxn ang="0">
                    <a:pos x="906" y="81"/>
                  </a:cxn>
                  <a:cxn ang="0">
                    <a:pos x="782" y="69"/>
                  </a:cxn>
                  <a:cxn ang="0">
                    <a:pos x="817" y="22"/>
                  </a:cxn>
                  <a:cxn ang="0">
                    <a:pos x="823" y="2"/>
                  </a:cxn>
                  <a:cxn ang="0">
                    <a:pos x="795" y="28"/>
                  </a:cxn>
                  <a:cxn ang="0">
                    <a:pos x="779" y="41"/>
                  </a:cxn>
                  <a:cxn ang="0">
                    <a:pos x="762" y="57"/>
                  </a:cxn>
                  <a:cxn ang="0">
                    <a:pos x="746" y="62"/>
                  </a:cxn>
                  <a:cxn ang="0">
                    <a:pos x="714" y="71"/>
                  </a:cxn>
                  <a:cxn ang="0">
                    <a:pos x="661" y="72"/>
                  </a:cxn>
                  <a:cxn ang="0">
                    <a:pos x="612" y="70"/>
                  </a:cxn>
                  <a:cxn ang="0">
                    <a:pos x="587" y="57"/>
                  </a:cxn>
                  <a:cxn ang="0">
                    <a:pos x="571" y="46"/>
                  </a:cxn>
                  <a:cxn ang="0">
                    <a:pos x="548" y="28"/>
                  </a:cxn>
                  <a:cxn ang="0">
                    <a:pos x="519" y="0"/>
                  </a:cxn>
                  <a:cxn ang="0">
                    <a:pos x="527" y="24"/>
                  </a:cxn>
                  <a:cxn ang="0">
                    <a:pos x="539" y="64"/>
                  </a:cxn>
                  <a:cxn ang="0">
                    <a:pos x="525" y="72"/>
                  </a:cxn>
                  <a:cxn ang="0">
                    <a:pos x="379" y="80"/>
                  </a:cxn>
                  <a:cxn ang="0">
                    <a:pos x="259" y="96"/>
                  </a:cxn>
                  <a:cxn ang="0">
                    <a:pos x="190" y="106"/>
                  </a:cxn>
                  <a:cxn ang="0">
                    <a:pos x="123" y="119"/>
                  </a:cxn>
                  <a:cxn ang="0">
                    <a:pos x="94" y="129"/>
                  </a:cxn>
                  <a:cxn ang="0">
                    <a:pos x="72" y="144"/>
                  </a:cxn>
                  <a:cxn ang="0">
                    <a:pos x="43" y="171"/>
                  </a:cxn>
                  <a:cxn ang="0">
                    <a:pos x="24" y="202"/>
                  </a:cxn>
                  <a:cxn ang="0">
                    <a:pos x="11" y="239"/>
                  </a:cxn>
                  <a:cxn ang="0">
                    <a:pos x="4" y="267"/>
                  </a:cxn>
                  <a:cxn ang="0">
                    <a:pos x="1" y="299"/>
                  </a:cxn>
                  <a:cxn ang="0">
                    <a:pos x="0" y="320"/>
                  </a:cxn>
                  <a:cxn ang="0">
                    <a:pos x="10" y="345"/>
                  </a:cxn>
                </a:cxnLst>
                <a:rect l="0" t="0" r="r" b="b"/>
                <a:pathLst>
                  <a:path w="1358" h="356">
                    <a:moveTo>
                      <a:pt x="10" y="345"/>
                    </a:moveTo>
                    <a:lnTo>
                      <a:pt x="28" y="351"/>
                    </a:lnTo>
                    <a:lnTo>
                      <a:pt x="1357" y="355"/>
                    </a:lnTo>
                    <a:lnTo>
                      <a:pt x="1357" y="279"/>
                    </a:lnTo>
                    <a:lnTo>
                      <a:pt x="1351" y="248"/>
                    </a:lnTo>
                    <a:lnTo>
                      <a:pt x="1338" y="220"/>
                    </a:lnTo>
                    <a:lnTo>
                      <a:pt x="1324" y="192"/>
                    </a:lnTo>
                    <a:lnTo>
                      <a:pt x="1282" y="147"/>
                    </a:lnTo>
                    <a:lnTo>
                      <a:pt x="1214" y="119"/>
                    </a:lnTo>
                    <a:lnTo>
                      <a:pt x="1141" y="106"/>
                    </a:lnTo>
                    <a:lnTo>
                      <a:pt x="1073" y="96"/>
                    </a:lnTo>
                    <a:lnTo>
                      <a:pt x="996" y="87"/>
                    </a:lnTo>
                    <a:lnTo>
                      <a:pt x="906" y="81"/>
                    </a:lnTo>
                    <a:lnTo>
                      <a:pt x="782" y="69"/>
                    </a:lnTo>
                    <a:lnTo>
                      <a:pt x="817" y="22"/>
                    </a:lnTo>
                    <a:lnTo>
                      <a:pt x="823" y="2"/>
                    </a:lnTo>
                    <a:lnTo>
                      <a:pt x="795" y="28"/>
                    </a:lnTo>
                    <a:lnTo>
                      <a:pt x="779" y="41"/>
                    </a:lnTo>
                    <a:lnTo>
                      <a:pt x="762" y="57"/>
                    </a:lnTo>
                    <a:lnTo>
                      <a:pt x="746" y="62"/>
                    </a:lnTo>
                    <a:lnTo>
                      <a:pt x="714" y="71"/>
                    </a:lnTo>
                    <a:lnTo>
                      <a:pt x="661" y="72"/>
                    </a:lnTo>
                    <a:lnTo>
                      <a:pt x="612" y="70"/>
                    </a:lnTo>
                    <a:lnTo>
                      <a:pt x="587" y="57"/>
                    </a:lnTo>
                    <a:lnTo>
                      <a:pt x="571" y="46"/>
                    </a:lnTo>
                    <a:lnTo>
                      <a:pt x="548" y="28"/>
                    </a:lnTo>
                    <a:lnTo>
                      <a:pt x="519" y="0"/>
                    </a:lnTo>
                    <a:lnTo>
                      <a:pt x="527" y="24"/>
                    </a:lnTo>
                    <a:lnTo>
                      <a:pt x="539" y="64"/>
                    </a:lnTo>
                    <a:lnTo>
                      <a:pt x="525" y="72"/>
                    </a:lnTo>
                    <a:lnTo>
                      <a:pt x="379" y="80"/>
                    </a:lnTo>
                    <a:lnTo>
                      <a:pt x="259" y="96"/>
                    </a:lnTo>
                    <a:lnTo>
                      <a:pt x="190" y="106"/>
                    </a:lnTo>
                    <a:lnTo>
                      <a:pt x="123" y="119"/>
                    </a:lnTo>
                    <a:lnTo>
                      <a:pt x="94" y="129"/>
                    </a:lnTo>
                    <a:lnTo>
                      <a:pt x="72" y="144"/>
                    </a:lnTo>
                    <a:lnTo>
                      <a:pt x="43" y="171"/>
                    </a:lnTo>
                    <a:lnTo>
                      <a:pt x="24" y="202"/>
                    </a:lnTo>
                    <a:lnTo>
                      <a:pt x="11" y="239"/>
                    </a:lnTo>
                    <a:lnTo>
                      <a:pt x="4" y="267"/>
                    </a:lnTo>
                    <a:lnTo>
                      <a:pt x="1" y="299"/>
                    </a:lnTo>
                    <a:lnTo>
                      <a:pt x="0" y="320"/>
                    </a:lnTo>
                    <a:lnTo>
                      <a:pt x="10" y="345"/>
                    </a:lnTo>
                  </a:path>
                </a:pathLst>
              </a:custGeom>
              <a:gradFill rotWithShape="0">
                <a:gsLst>
                  <a:gs pos="0">
                    <a:srgbClr val="FFFFFF"/>
                  </a:gs>
                  <a:gs pos="100000">
                    <a:srgbClr val="1C1C1C"/>
                  </a:gs>
                </a:gsLst>
                <a:lin ang="5400000" scaled="1"/>
              </a:gradFill>
              <a:ln w="9525">
                <a:noFill/>
                <a:round/>
                <a:headEnd type="none" w="sm" len="sm"/>
                <a:tailEnd type="none" w="sm" len="sm"/>
              </a:ln>
              <a:effectLst/>
            </p:spPr>
            <p:txBody>
              <a:bodyPr/>
              <a:lstStyle/>
              <a:p>
                <a:pPr algn="r" rtl="1" fontAlgn="base">
                  <a:spcBef>
                    <a:spcPct val="0"/>
                  </a:spcBef>
                  <a:spcAft>
                    <a:spcPct val="0"/>
                  </a:spcAft>
                  <a:defRPr/>
                </a:pPr>
                <a:endParaRPr lang="fa-IR">
                  <a:solidFill>
                    <a:srgbClr val="000000"/>
                  </a:solidFill>
                </a:endParaRPr>
              </a:p>
            </p:txBody>
          </p:sp>
          <p:sp>
            <p:nvSpPr>
              <p:cNvPr id="16" name="Freeform 14"/>
              <p:cNvSpPr>
                <a:spLocks/>
              </p:cNvSpPr>
              <p:nvPr/>
            </p:nvSpPr>
            <p:spPr bwMode="auto">
              <a:xfrm>
                <a:off x="2242" y="308"/>
                <a:ext cx="536" cy="184"/>
              </a:xfrm>
              <a:custGeom>
                <a:avLst/>
                <a:gdLst/>
                <a:ahLst/>
                <a:cxnLst>
                  <a:cxn ang="0">
                    <a:pos x="0" y="183"/>
                  </a:cxn>
                  <a:cxn ang="0">
                    <a:pos x="7" y="153"/>
                  </a:cxn>
                  <a:cxn ang="0">
                    <a:pos x="17" y="133"/>
                  </a:cxn>
                  <a:cxn ang="0">
                    <a:pos x="49" y="110"/>
                  </a:cxn>
                  <a:cxn ang="0">
                    <a:pos x="105" y="88"/>
                  </a:cxn>
                  <a:cxn ang="0">
                    <a:pos x="147" y="82"/>
                  </a:cxn>
                  <a:cxn ang="0">
                    <a:pos x="182" y="74"/>
                  </a:cxn>
                  <a:cxn ang="0">
                    <a:pos x="237" y="69"/>
                  </a:cxn>
                  <a:cxn ang="0">
                    <a:pos x="279" y="61"/>
                  </a:cxn>
                  <a:cxn ang="0">
                    <a:pos x="320" y="54"/>
                  </a:cxn>
                  <a:cxn ang="0">
                    <a:pos x="359" y="49"/>
                  </a:cxn>
                  <a:cxn ang="0">
                    <a:pos x="405" y="43"/>
                  </a:cxn>
                  <a:cxn ang="0">
                    <a:pos x="473" y="42"/>
                  </a:cxn>
                  <a:cxn ang="0">
                    <a:pos x="470" y="44"/>
                  </a:cxn>
                  <a:cxn ang="0">
                    <a:pos x="506" y="41"/>
                  </a:cxn>
                  <a:cxn ang="0">
                    <a:pos x="518" y="27"/>
                  </a:cxn>
                  <a:cxn ang="0">
                    <a:pos x="513" y="0"/>
                  </a:cxn>
                  <a:cxn ang="0">
                    <a:pos x="533" y="23"/>
                  </a:cxn>
                  <a:cxn ang="0">
                    <a:pos x="535" y="39"/>
                  </a:cxn>
                  <a:cxn ang="0">
                    <a:pos x="513" y="52"/>
                  </a:cxn>
                  <a:cxn ang="0">
                    <a:pos x="470" y="57"/>
                  </a:cxn>
                  <a:cxn ang="0">
                    <a:pos x="399" y="61"/>
                  </a:cxn>
                  <a:cxn ang="0">
                    <a:pos x="323" y="70"/>
                  </a:cxn>
                  <a:cxn ang="0">
                    <a:pos x="263" y="80"/>
                  </a:cxn>
                  <a:cxn ang="0">
                    <a:pos x="193" y="90"/>
                  </a:cxn>
                  <a:cxn ang="0">
                    <a:pos x="135" y="99"/>
                  </a:cxn>
                  <a:cxn ang="0">
                    <a:pos x="92" y="109"/>
                  </a:cxn>
                  <a:cxn ang="0">
                    <a:pos x="56" y="128"/>
                  </a:cxn>
                  <a:cxn ang="0">
                    <a:pos x="30" y="140"/>
                  </a:cxn>
                  <a:cxn ang="0">
                    <a:pos x="15" y="164"/>
                  </a:cxn>
                  <a:cxn ang="0">
                    <a:pos x="0" y="183"/>
                  </a:cxn>
                </a:cxnLst>
                <a:rect l="0" t="0" r="r" b="b"/>
                <a:pathLst>
                  <a:path w="536" h="184">
                    <a:moveTo>
                      <a:pt x="0" y="183"/>
                    </a:moveTo>
                    <a:lnTo>
                      <a:pt x="7" y="153"/>
                    </a:lnTo>
                    <a:lnTo>
                      <a:pt x="17" y="133"/>
                    </a:lnTo>
                    <a:lnTo>
                      <a:pt x="49" y="110"/>
                    </a:lnTo>
                    <a:lnTo>
                      <a:pt x="105" y="88"/>
                    </a:lnTo>
                    <a:lnTo>
                      <a:pt x="147" y="82"/>
                    </a:lnTo>
                    <a:lnTo>
                      <a:pt x="182" y="74"/>
                    </a:lnTo>
                    <a:lnTo>
                      <a:pt x="237" y="69"/>
                    </a:lnTo>
                    <a:lnTo>
                      <a:pt x="279" y="61"/>
                    </a:lnTo>
                    <a:lnTo>
                      <a:pt x="320" y="54"/>
                    </a:lnTo>
                    <a:lnTo>
                      <a:pt x="359" y="49"/>
                    </a:lnTo>
                    <a:lnTo>
                      <a:pt x="405" y="43"/>
                    </a:lnTo>
                    <a:lnTo>
                      <a:pt x="473" y="42"/>
                    </a:lnTo>
                    <a:lnTo>
                      <a:pt x="470" y="44"/>
                    </a:lnTo>
                    <a:lnTo>
                      <a:pt x="506" y="41"/>
                    </a:lnTo>
                    <a:lnTo>
                      <a:pt x="518" y="27"/>
                    </a:lnTo>
                    <a:lnTo>
                      <a:pt x="513" y="0"/>
                    </a:lnTo>
                    <a:lnTo>
                      <a:pt x="533" y="23"/>
                    </a:lnTo>
                    <a:lnTo>
                      <a:pt x="535" y="39"/>
                    </a:lnTo>
                    <a:lnTo>
                      <a:pt x="513" y="52"/>
                    </a:lnTo>
                    <a:lnTo>
                      <a:pt x="470" y="57"/>
                    </a:lnTo>
                    <a:lnTo>
                      <a:pt x="399" y="61"/>
                    </a:lnTo>
                    <a:lnTo>
                      <a:pt x="323" y="70"/>
                    </a:lnTo>
                    <a:lnTo>
                      <a:pt x="263" y="80"/>
                    </a:lnTo>
                    <a:lnTo>
                      <a:pt x="193" y="90"/>
                    </a:lnTo>
                    <a:lnTo>
                      <a:pt x="135" y="99"/>
                    </a:lnTo>
                    <a:lnTo>
                      <a:pt x="92" y="109"/>
                    </a:lnTo>
                    <a:lnTo>
                      <a:pt x="56" y="128"/>
                    </a:lnTo>
                    <a:lnTo>
                      <a:pt x="30" y="140"/>
                    </a:lnTo>
                    <a:lnTo>
                      <a:pt x="15" y="164"/>
                    </a:lnTo>
                    <a:lnTo>
                      <a:pt x="0" y="183"/>
                    </a:lnTo>
                  </a:path>
                </a:pathLst>
              </a:custGeom>
              <a:solidFill>
                <a:srgbClr val="FFFFFF"/>
              </a:solidFill>
              <a:ln w="9525">
                <a:noFill/>
                <a:round/>
                <a:headEnd type="none" w="sm" len="sm"/>
                <a:tailEnd type="none" w="sm" len="sm"/>
              </a:ln>
              <a:effectLst/>
            </p:spPr>
            <p:txBody>
              <a:bodyPr/>
              <a:lstStyle/>
              <a:p>
                <a:pPr algn="r" rtl="1" fontAlgn="base">
                  <a:spcBef>
                    <a:spcPct val="0"/>
                  </a:spcBef>
                  <a:spcAft>
                    <a:spcPct val="0"/>
                  </a:spcAft>
                  <a:defRPr/>
                </a:pPr>
                <a:endParaRPr lang="fa-IR">
                  <a:solidFill>
                    <a:srgbClr val="000000"/>
                  </a:solidFill>
                </a:endParaRPr>
              </a:p>
            </p:txBody>
          </p:sp>
          <p:sp>
            <p:nvSpPr>
              <p:cNvPr id="17" name="Freeform 15"/>
              <p:cNvSpPr>
                <a:spLocks/>
              </p:cNvSpPr>
              <p:nvPr/>
            </p:nvSpPr>
            <p:spPr bwMode="auto">
              <a:xfrm>
                <a:off x="2226" y="574"/>
                <a:ext cx="1326" cy="40"/>
              </a:xfrm>
              <a:custGeom>
                <a:avLst/>
                <a:gdLst/>
                <a:ahLst/>
                <a:cxnLst>
                  <a:cxn ang="0">
                    <a:pos x="0" y="10"/>
                  </a:cxn>
                  <a:cxn ang="0">
                    <a:pos x="17" y="30"/>
                  </a:cxn>
                  <a:cxn ang="0">
                    <a:pos x="114" y="37"/>
                  </a:cxn>
                  <a:cxn ang="0">
                    <a:pos x="381" y="36"/>
                  </a:cxn>
                  <a:cxn ang="0">
                    <a:pos x="438" y="37"/>
                  </a:cxn>
                  <a:cxn ang="0">
                    <a:pos x="480" y="38"/>
                  </a:cxn>
                  <a:cxn ang="0">
                    <a:pos x="578" y="38"/>
                  </a:cxn>
                  <a:cxn ang="0">
                    <a:pos x="686" y="36"/>
                  </a:cxn>
                  <a:cxn ang="0">
                    <a:pos x="724" y="36"/>
                  </a:cxn>
                  <a:cxn ang="0">
                    <a:pos x="819" y="38"/>
                  </a:cxn>
                  <a:cxn ang="0">
                    <a:pos x="859" y="39"/>
                  </a:cxn>
                  <a:cxn ang="0">
                    <a:pos x="888" y="38"/>
                  </a:cxn>
                  <a:cxn ang="0">
                    <a:pos x="962" y="36"/>
                  </a:cxn>
                  <a:cxn ang="0">
                    <a:pos x="1004" y="38"/>
                  </a:cxn>
                  <a:cxn ang="0">
                    <a:pos x="1045" y="37"/>
                  </a:cxn>
                  <a:cxn ang="0">
                    <a:pos x="1072" y="36"/>
                  </a:cxn>
                  <a:cxn ang="0">
                    <a:pos x="1119" y="36"/>
                  </a:cxn>
                  <a:cxn ang="0">
                    <a:pos x="1145" y="37"/>
                  </a:cxn>
                  <a:cxn ang="0">
                    <a:pos x="1171" y="38"/>
                  </a:cxn>
                  <a:cxn ang="0">
                    <a:pos x="1233" y="37"/>
                  </a:cxn>
                  <a:cxn ang="0">
                    <a:pos x="1257" y="37"/>
                  </a:cxn>
                  <a:cxn ang="0">
                    <a:pos x="1325" y="32"/>
                  </a:cxn>
                  <a:cxn ang="0">
                    <a:pos x="1291" y="22"/>
                  </a:cxn>
                  <a:cxn ang="0">
                    <a:pos x="1271" y="22"/>
                  </a:cxn>
                  <a:cxn ang="0">
                    <a:pos x="1249" y="23"/>
                  </a:cxn>
                  <a:cxn ang="0">
                    <a:pos x="1081" y="15"/>
                  </a:cxn>
                  <a:cxn ang="0">
                    <a:pos x="1015" y="17"/>
                  </a:cxn>
                  <a:cxn ang="0">
                    <a:pos x="943" y="21"/>
                  </a:cxn>
                  <a:cxn ang="0">
                    <a:pos x="874" y="20"/>
                  </a:cxn>
                  <a:cxn ang="0">
                    <a:pos x="819" y="18"/>
                  </a:cxn>
                  <a:cxn ang="0">
                    <a:pos x="732" y="19"/>
                  </a:cxn>
                  <a:cxn ang="0">
                    <a:pos x="683" y="20"/>
                  </a:cxn>
                  <a:cxn ang="0">
                    <a:pos x="655" y="21"/>
                  </a:cxn>
                  <a:cxn ang="0">
                    <a:pos x="605" y="22"/>
                  </a:cxn>
                  <a:cxn ang="0">
                    <a:pos x="553" y="20"/>
                  </a:cxn>
                  <a:cxn ang="0">
                    <a:pos x="524" y="19"/>
                  </a:cxn>
                  <a:cxn ang="0">
                    <a:pos x="462" y="17"/>
                  </a:cxn>
                  <a:cxn ang="0">
                    <a:pos x="436" y="18"/>
                  </a:cxn>
                  <a:cxn ang="0">
                    <a:pos x="378" y="21"/>
                  </a:cxn>
                  <a:cxn ang="0">
                    <a:pos x="340" y="23"/>
                  </a:cxn>
                  <a:cxn ang="0">
                    <a:pos x="302" y="24"/>
                  </a:cxn>
                  <a:cxn ang="0">
                    <a:pos x="258" y="22"/>
                  </a:cxn>
                  <a:cxn ang="0">
                    <a:pos x="205" y="20"/>
                  </a:cxn>
                  <a:cxn ang="0">
                    <a:pos x="147" y="23"/>
                  </a:cxn>
                  <a:cxn ang="0">
                    <a:pos x="133" y="23"/>
                  </a:cxn>
                  <a:cxn ang="0">
                    <a:pos x="82" y="20"/>
                  </a:cxn>
                  <a:cxn ang="0">
                    <a:pos x="53" y="19"/>
                  </a:cxn>
                  <a:cxn ang="0">
                    <a:pos x="38" y="20"/>
                  </a:cxn>
                </a:cxnLst>
                <a:rect l="0" t="0" r="r" b="b"/>
                <a:pathLst>
                  <a:path w="1326" h="40">
                    <a:moveTo>
                      <a:pt x="6" y="0"/>
                    </a:moveTo>
                    <a:lnTo>
                      <a:pt x="0" y="10"/>
                    </a:lnTo>
                    <a:lnTo>
                      <a:pt x="6" y="25"/>
                    </a:lnTo>
                    <a:lnTo>
                      <a:pt x="17" y="30"/>
                    </a:lnTo>
                    <a:lnTo>
                      <a:pt x="36" y="36"/>
                    </a:lnTo>
                    <a:lnTo>
                      <a:pt x="114" y="37"/>
                    </a:lnTo>
                    <a:lnTo>
                      <a:pt x="275" y="38"/>
                    </a:lnTo>
                    <a:lnTo>
                      <a:pt x="381" y="36"/>
                    </a:lnTo>
                    <a:lnTo>
                      <a:pt x="415" y="37"/>
                    </a:lnTo>
                    <a:lnTo>
                      <a:pt x="438" y="37"/>
                    </a:lnTo>
                    <a:lnTo>
                      <a:pt x="474" y="38"/>
                    </a:lnTo>
                    <a:lnTo>
                      <a:pt x="480" y="38"/>
                    </a:lnTo>
                    <a:lnTo>
                      <a:pt x="545" y="38"/>
                    </a:lnTo>
                    <a:lnTo>
                      <a:pt x="578" y="38"/>
                    </a:lnTo>
                    <a:lnTo>
                      <a:pt x="598" y="37"/>
                    </a:lnTo>
                    <a:lnTo>
                      <a:pt x="686" y="36"/>
                    </a:lnTo>
                    <a:lnTo>
                      <a:pt x="691" y="36"/>
                    </a:lnTo>
                    <a:lnTo>
                      <a:pt x="724" y="36"/>
                    </a:lnTo>
                    <a:lnTo>
                      <a:pt x="777" y="38"/>
                    </a:lnTo>
                    <a:lnTo>
                      <a:pt x="819" y="38"/>
                    </a:lnTo>
                    <a:lnTo>
                      <a:pt x="825" y="38"/>
                    </a:lnTo>
                    <a:lnTo>
                      <a:pt x="859" y="39"/>
                    </a:lnTo>
                    <a:lnTo>
                      <a:pt x="882" y="37"/>
                    </a:lnTo>
                    <a:lnTo>
                      <a:pt x="888" y="38"/>
                    </a:lnTo>
                    <a:lnTo>
                      <a:pt x="957" y="37"/>
                    </a:lnTo>
                    <a:lnTo>
                      <a:pt x="962" y="36"/>
                    </a:lnTo>
                    <a:lnTo>
                      <a:pt x="980" y="37"/>
                    </a:lnTo>
                    <a:lnTo>
                      <a:pt x="1004" y="38"/>
                    </a:lnTo>
                    <a:lnTo>
                      <a:pt x="1011" y="38"/>
                    </a:lnTo>
                    <a:lnTo>
                      <a:pt x="1045" y="37"/>
                    </a:lnTo>
                    <a:lnTo>
                      <a:pt x="1066" y="36"/>
                    </a:lnTo>
                    <a:lnTo>
                      <a:pt x="1072" y="36"/>
                    </a:lnTo>
                    <a:lnTo>
                      <a:pt x="1091" y="36"/>
                    </a:lnTo>
                    <a:lnTo>
                      <a:pt x="1119" y="36"/>
                    </a:lnTo>
                    <a:lnTo>
                      <a:pt x="1126" y="36"/>
                    </a:lnTo>
                    <a:lnTo>
                      <a:pt x="1145" y="37"/>
                    </a:lnTo>
                    <a:lnTo>
                      <a:pt x="1165" y="38"/>
                    </a:lnTo>
                    <a:lnTo>
                      <a:pt x="1171" y="38"/>
                    </a:lnTo>
                    <a:lnTo>
                      <a:pt x="1214" y="36"/>
                    </a:lnTo>
                    <a:lnTo>
                      <a:pt x="1233" y="37"/>
                    </a:lnTo>
                    <a:lnTo>
                      <a:pt x="1252" y="38"/>
                    </a:lnTo>
                    <a:lnTo>
                      <a:pt x="1257" y="37"/>
                    </a:lnTo>
                    <a:lnTo>
                      <a:pt x="1309" y="37"/>
                    </a:lnTo>
                    <a:lnTo>
                      <a:pt x="1325" y="32"/>
                    </a:lnTo>
                    <a:lnTo>
                      <a:pt x="1298" y="22"/>
                    </a:lnTo>
                    <a:lnTo>
                      <a:pt x="1291" y="22"/>
                    </a:lnTo>
                    <a:lnTo>
                      <a:pt x="1267" y="20"/>
                    </a:lnTo>
                    <a:lnTo>
                      <a:pt x="1271" y="22"/>
                    </a:lnTo>
                    <a:lnTo>
                      <a:pt x="1256" y="24"/>
                    </a:lnTo>
                    <a:lnTo>
                      <a:pt x="1249" y="23"/>
                    </a:lnTo>
                    <a:lnTo>
                      <a:pt x="1087" y="15"/>
                    </a:lnTo>
                    <a:lnTo>
                      <a:pt x="1081" y="15"/>
                    </a:lnTo>
                    <a:lnTo>
                      <a:pt x="1038" y="15"/>
                    </a:lnTo>
                    <a:lnTo>
                      <a:pt x="1015" y="17"/>
                    </a:lnTo>
                    <a:lnTo>
                      <a:pt x="978" y="19"/>
                    </a:lnTo>
                    <a:lnTo>
                      <a:pt x="943" y="21"/>
                    </a:lnTo>
                    <a:lnTo>
                      <a:pt x="904" y="21"/>
                    </a:lnTo>
                    <a:lnTo>
                      <a:pt x="874" y="20"/>
                    </a:lnTo>
                    <a:lnTo>
                      <a:pt x="869" y="20"/>
                    </a:lnTo>
                    <a:lnTo>
                      <a:pt x="819" y="18"/>
                    </a:lnTo>
                    <a:lnTo>
                      <a:pt x="752" y="18"/>
                    </a:lnTo>
                    <a:lnTo>
                      <a:pt x="732" y="19"/>
                    </a:lnTo>
                    <a:lnTo>
                      <a:pt x="709" y="20"/>
                    </a:lnTo>
                    <a:lnTo>
                      <a:pt x="683" y="20"/>
                    </a:lnTo>
                    <a:lnTo>
                      <a:pt x="678" y="20"/>
                    </a:lnTo>
                    <a:lnTo>
                      <a:pt x="655" y="21"/>
                    </a:lnTo>
                    <a:lnTo>
                      <a:pt x="610" y="22"/>
                    </a:lnTo>
                    <a:lnTo>
                      <a:pt x="605" y="22"/>
                    </a:lnTo>
                    <a:lnTo>
                      <a:pt x="584" y="22"/>
                    </a:lnTo>
                    <a:lnTo>
                      <a:pt x="553" y="20"/>
                    </a:lnTo>
                    <a:lnTo>
                      <a:pt x="530" y="19"/>
                    </a:lnTo>
                    <a:lnTo>
                      <a:pt x="524" y="19"/>
                    </a:lnTo>
                    <a:lnTo>
                      <a:pt x="496" y="17"/>
                    </a:lnTo>
                    <a:lnTo>
                      <a:pt x="462" y="17"/>
                    </a:lnTo>
                    <a:lnTo>
                      <a:pt x="457" y="17"/>
                    </a:lnTo>
                    <a:lnTo>
                      <a:pt x="436" y="18"/>
                    </a:lnTo>
                    <a:lnTo>
                      <a:pt x="404" y="20"/>
                    </a:lnTo>
                    <a:lnTo>
                      <a:pt x="378" y="21"/>
                    </a:lnTo>
                    <a:lnTo>
                      <a:pt x="373" y="21"/>
                    </a:lnTo>
                    <a:lnTo>
                      <a:pt x="340" y="23"/>
                    </a:lnTo>
                    <a:lnTo>
                      <a:pt x="335" y="23"/>
                    </a:lnTo>
                    <a:lnTo>
                      <a:pt x="302" y="24"/>
                    </a:lnTo>
                    <a:lnTo>
                      <a:pt x="283" y="24"/>
                    </a:lnTo>
                    <a:lnTo>
                      <a:pt x="258" y="22"/>
                    </a:lnTo>
                    <a:lnTo>
                      <a:pt x="239" y="20"/>
                    </a:lnTo>
                    <a:lnTo>
                      <a:pt x="205" y="20"/>
                    </a:lnTo>
                    <a:lnTo>
                      <a:pt x="179" y="21"/>
                    </a:lnTo>
                    <a:lnTo>
                      <a:pt x="147" y="23"/>
                    </a:lnTo>
                    <a:lnTo>
                      <a:pt x="141" y="23"/>
                    </a:lnTo>
                    <a:lnTo>
                      <a:pt x="133" y="23"/>
                    </a:lnTo>
                    <a:lnTo>
                      <a:pt x="99" y="21"/>
                    </a:lnTo>
                    <a:lnTo>
                      <a:pt x="82" y="20"/>
                    </a:lnTo>
                    <a:lnTo>
                      <a:pt x="59" y="19"/>
                    </a:lnTo>
                    <a:lnTo>
                      <a:pt x="53" y="19"/>
                    </a:lnTo>
                    <a:lnTo>
                      <a:pt x="48" y="19"/>
                    </a:lnTo>
                    <a:lnTo>
                      <a:pt x="38" y="20"/>
                    </a:lnTo>
                    <a:lnTo>
                      <a:pt x="6" y="0"/>
                    </a:lnTo>
                  </a:path>
                </a:pathLst>
              </a:custGeom>
              <a:solidFill>
                <a:srgbClr val="FFFF99"/>
              </a:solidFill>
              <a:ln w="9525">
                <a:noFill/>
                <a:round/>
                <a:headEnd type="none" w="sm" len="sm"/>
                <a:tailEnd type="none" w="sm" len="sm"/>
              </a:ln>
              <a:effectLst/>
            </p:spPr>
            <p:txBody>
              <a:bodyPr/>
              <a:lstStyle/>
              <a:p>
                <a:pPr algn="r" rtl="1" fontAlgn="base">
                  <a:spcBef>
                    <a:spcPct val="0"/>
                  </a:spcBef>
                  <a:spcAft>
                    <a:spcPct val="0"/>
                  </a:spcAft>
                  <a:defRPr/>
                </a:pPr>
                <a:endParaRPr lang="fa-IR">
                  <a:solidFill>
                    <a:srgbClr val="000000"/>
                  </a:solidFill>
                </a:endParaRPr>
              </a:p>
            </p:txBody>
          </p:sp>
          <p:sp>
            <p:nvSpPr>
              <p:cNvPr id="18" name="Freeform 16"/>
              <p:cNvSpPr>
                <a:spLocks/>
              </p:cNvSpPr>
              <p:nvPr/>
            </p:nvSpPr>
            <p:spPr bwMode="auto">
              <a:xfrm>
                <a:off x="2241" y="307"/>
                <a:ext cx="1300" cy="224"/>
              </a:xfrm>
              <a:custGeom>
                <a:avLst/>
                <a:gdLst/>
                <a:ahLst/>
                <a:cxnLst>
                  <a:cxn ang="0">
                    <a:pos x="73" y="142"/>
                  </a:cxn>
                  <a:cxn ang="0">
                    <a:pos x="40" y="164"/>
                  </a:cxn>
                  <a:cxn ang="0">
                    <a:pos x="5" y="178"/>
                  </a:cxn>
                  <a:cxn ang="0">
                    <a:pos x="11" y="203"/>
                  </a:cxn>
                  <a:cxn ang="0">
                    <a:pos x="54" y="212"/>
                  </a:cxn>
                  <a:cxn ang="0">
                    <a:pos x="172" y="215"/>
                  </a:cxn>
                  <a:cxn ang="0">
                    <a:pos x="420" y="210"/>
                  </a:cxn>
                  <a:cxn ang="0">
                    <a:pos x="473" y="213"/>
                  </a:cxn>
                  <a:cxn ang="0">
                    <a:pos x="512" y="218"/>
                  </a:cxn>
                  <a:cxn ang="0">
                    <a:pos x="603" y="218"/>
                  </a:cxn>
                  <a:cxn ang="0">
                    <a:pos x="703" y="210"/>
                  </a:cxn>
                  <a:cxn ang="0">
                    <a:pos x="738" y="210"/>
                  </a:cxn>
                  <a:cxn ang="0">
                    <a:pos x="827" y="219"/>
                  </a:cxn>
                  <a:cxn ang="0">
                    <a:pos x="864" y="223"/>
                  </a:cxn>
                  <a:cxn ang="0">
                    <a:pos x="891" y="218"/>
                  </a:cxn>
                  <a:cxn ang="0">
                    <a:pos x="960" y="210"/>
                  </a:cxn>
                  <a:cxn ang="0">
                    <a:pos x="999" y="218"/>
                  </a:cxn>
                  <a:cxn ang="0">
                    <a:pos x="1037" y="213"/>
                  </a:cxn>
                  <a:cxn ang="0">
                    <a:pos x="1062" y="210"/>
                  </a:cxn>
                  <a:cxn ang="0">
                    <a:pos x="1105" y="210"/>
                  </a:cxn>
                  <a:cxn ang="0">
                    <a:pos x="1129" y="215"/>
                  </a:cxn>
                  <a:cxn ang="0">
                    <a:pos x="1154" y="219"/>
                  </a:cxn>
                  <a:cxn ang="0">
                    <a:pos x="1211" y="213"/>
                  </a:cxn>
                  <a:cxn ang="0">
                    <a:pos x="1233" y="215"/>
                  </a:cxn>
                  <a:cxn ang="0">
                    <a:pos x="1299" y="212"/>
                  </a:cxn>
                  <a:cxn ang="0">
                    <a:pos x="1283" y="169"/>
                  </a:cxn>
                  <a:cxn ang="0">
                    <a:pos x="1246" y="140"/>
                  </a:cxn>
                  <a:cxn ang="0">
                    <a:pos x="1226" y="145"/>
                  </a:cxn>
                  <a:cxn ang="0">
                    <a:pos x="1119" y="117"/>
                  </a:cxn>
                  <a:cxn ang="0">
                    <a:pos x="1070" y="103"/>
                  </a:cxn>
                  <a:cxn ang="0">
                    <a:pos x="1008" y="113"/>
                  </a:cxn>
                  <a:cxn ang="0">
                    <a:pos x="942" y="132"/>
                  </a:cxn>
                  <a:cxn ang="0">
                    <a:pos x="878" y="126"/>
                  </a:cxn>
                  <a:cxn ang="0">
                    <a:pos x="827" y="117"/>
                  </a:cxn>
                  <a:cxn ang="0">
                    <a:pos x="761" y="99"/>
                  </a:cxn>
                  <a:cxn ang="0">
                    <a:pos x="721" y="80"/>
                  </a:cxn>
                  <a:cxn ang="0">
                    <a:pos x="695" y="38"/>
                  </a:cxn>
                  <a:cxn ang="0">
                    <a:pos x="687" y="25"/>
                  </a:cxn>
                  <a:cxn ang="0">
                    <a:pos x="614" y="25"/>
                  </a:cxn>
                  <a:cxn ang="0">
                    <a:pos x="537" y="0"/>
                  </a:cxn>
                  <a:cxn ang="0">
                    <a:pos x="575" y="51"/>
                  </a:cxn>
                  <a:cxn ang="0">
                    <a:pos x="560" y="87"/>
                  </a:cxn>
                  <a:cxn ang="0">
                    <a:pos x="503" y="96"/>
                  </a:cxn>
                  <a:cxn ang="0">
                    <a:pos x="451" y="106"/>
                  </a:cxn>
                  <a:cxn ang="0">
                    <a:pos x="389" y="129"/>
                  </a:cxn>
                  <a:cxn ang="0">
                    <a:pos x="331" y="122"/>
                  </a:cxn>
                  <a:cxn ang="0">
                    <a:pos x="288" y="128"/>
                  </a:cxn>
                  <a:cxn ang="0">
                    <a:pos x="233" y="131"/>
                  </a:cxn>
                  <a:cxn ang="0">
                    <a:pos x="197" y="142"/>
                  </a:cxn>
                  <a:cxn ang="0">
                    <a:pos x="158" y="132"/>
                  </a:cxn>
                  <a:cxn ang="0">
                    <a:pos x="118" y="134"/>
                  </a:cxn>
                </a:cxnLst>
                <a:rect l="0" t="0" r="r" b="b"/>
                <a:pathLst>
                  <a:path w="1300" h="224">
                    <a:moveTo>
                      <a:pt x="97" y="143"/>
                    </a:moveTo>
                    <a:lnTo>
                      <a:pt x="73" y="142"/>
                    </a:lnTo>
                    <a:lnTo>
                      <a:pt x="54" y="157"/>
                    </a:lnTo>
                    <a:lnTo>
                      <a:pt x="40" y="164"/>
                    </a:lnTo>
                    <a:lnTo>
                      <a:pt x="18" y="174"/>
                    </a:lnTo>
                    <a:lnTo>
                      <a:pt x="5" y="178"/>
                    </a:lnTo>
                    <a:lnTo>
                      <a:pt x="0" y="190"/>
                    </a:lnTo>
                    <a:lnTo>
                      <a:pt x="11" y="203"/>
                    </a:lnTo>
                    <a:lnTo>
                      <a:pt x="26" y="218"/>
                    </a:lnTo>
                    <a:lnTo>
                      <a:pt x="54" y="212"/>
                    </a:lnTo>
                    <a:lnTo>
                      <a:pt x="100" y="210"/>
                    </a:lnTo>
                    <a:lnTo>
                      <a:pt x="172" y="215"/>
                    </a:lnTo>
                    <a:lnTo>
                      <a:pt x="322" y="218"/>
                    </a:lnTo>
                    <a:lnTo>
                      <a:pt x="420" y="210"/>
                    </a:lnTo>
                    <a:lnTo>
                      <a:pt x="452" y="215"/>
                    </a:lnTo>
                    <a:lnTo>
                      <a:pt x="473" y="213"/>
                    </a:lnTo>
                    <a:lnTo>
                      <a:pt x="506" y="218"/>
                    </a:lnTo>
                    <a:lnTo>
                      <a:pt x="512" y="218"/>
                    </a:lnTo>
                    <a:lnTo>
                      <a:pt x="573" y="219"/>
                    </a:lnTo>
                    <a:lnTo>
                      <a:pt x="603" y="218"/>
                    </a:lnTo>
                    <a:lnTo>
                      <a:pt x="621" y="213"/>
                    </a:lnTo>
                    <a:lnTo>
                      <a:pt x="703" y="210"/>
                    </a:lnTo>
                    <a:lnTo>
                      <a:pt x="708" y="210"/>
                    </a:lnTo>
                    <a:lnTo>
                      <a:pt x="738" y="210"/>
                    </a:lnTo>
                    <a:lnTo>
                      <a:pt x="788" y="218"/>
                    </a:lnTo>
                    <a:lnTo>
                      <a:pt x="827" y="219"/>
                    </a:lnTo>
                    <a:lnTo>
                      <a:pt x="832" y="219"/>
                    </a:lnTo>
                    <a:lnTo>
                      <a:pt x="864" y="223"/>
                    </a:lnTo>
                    <a:lnTo>
                      <a:pt x="885" y="215"/>
                    </a:lnTo>
                    <a:lnTo>
                      <a:pt x="891" y="218"/>
                    </a:lnTo>
                    <a:lnTo>
                      <a:pt x="955" y="213"/>
                    </a:lnTo>
                    <a:lnTo>
                      <a:pt x="960" y="210"/>
                    </a:lnTo>
                    <a:lnTo>
                      <a:pt x="976" y="215"/>
                    </a:lnTo>
                    <a:lnTo>
                      <a:pt x="999" y="218"/>
                    </a:lnTo>
                    <a:lnTo>
                      <a:pt x="1005" y="218"/>
                    </a:lnTo>
                    <a:lnTo>
                      <a:pt x="1037" y="213"/>
                    </a:lnTo>
                    <a:lnTo>
                      <a:pt x="1056" y="210"/>
                    </a:lnTo>
                    <a:lnTo>
                      <a:pt x="1062" y="210"/>
                    </a:lnTo>
                    <a:lnTo>
                      <a:pt x="1079" y="210"/>
                    </a:lnTo>
                    <a:lnTo>
                      <a:pt x="1105" y="210"/>
                    </a:lnTo>
                    <a:lnTo>
                      <a:pt x="1111" y="209"/>
                    </a:lnTo>
                    <a:lnTo>
                      <a:pt x="1129" y="215"/>
                    </a:lnTo>
                    <a:lnTo>
                      <a:pt x="1148" y="219"/>
                    </a:lnTo>
                    <a:lnTo>
                      <a:pt x="1154" y="219"/>
                    </a:lnTo>
                    <a:lnTo>
                      <a:pt x="1193" y="210"/>
                    </a:lnTo>
                    <a:lnTo>
                      <a:pt x="1211" y="213"/>
                    </a:lnTo>
                    <a:lnTo>
                      <a:pt x="1229" y="218"/>
                    </a:lnTo>
                    <a:lnTo>
                      <a:pt x="1233" y="215"/>
                    </a:lnTo>
                    <a:lnTo>
                      <a:pt x="1282" y="213"/>
                    </a:lnTo>
                    <a:lnTo>
                      <a:pt x="1299" y="212"/>
                    </a:lnTo>
                    <a:lnTo>
                      <a:pt x="1296" y="187"/>
                    </a:lnTo>
                    <a:lnTo>
                      <a:pt x="1283" y="169"/>
                    </a:lnTo>
                    <a:lnTo>
                      <a:pt x="1268" y="155"/>
                    </a:lnTo>
                    <a:lnTo>
                      <a:pt x="1246" y="140"/>
                    </a:lnTo>
                    <a:lnTo>
                      <a:pt x="1232" y="146"/>
                    </a:lnTo>
                    <a:lnTo>
                      <a:pt x="1226" y="145"/>
                    </a:lnTo>
                    <a:lnTo>
                      <a:pt x="1158" y="132"/>
                    </a:lnTo>
                    <a:lnTo>
                      <a:pt x="1119" y="117"/>
                    </a:lnTo>
                    <a:lnTo>
                      <a:pt x="1076" y="103"/>
                    </a:lnTo>
                    <a:lnTo>
                      <a:pt x="1070" y="103"/>
                    </a:lnTo>
                    <a:lnTo>
                      <a:pt x="1030" y="103"/>
                    </a:lnTo>
                    <a:lnTo>
                      <a:pt x="1008" y="113"/>
                    </a:lnTo>
                    <a:lnTo>
                      <a:pt x="974" y="122"/>
                    </a:lnTo>
                    <a:lnTo>
                      <a:pt x="942" y="132"/>
                    </a:lnTo>
                    <a:lnTo>
                      <a:pt x="905" y="131"/>
                    </a:lnTo>
                    <a:lnTo>
                      <a:pt x="878" y="126"/>
                    </a:lnTo>
                    <a:lnTo>
                      <a:pt x="873" y="126"/>
                    </a:lnTo>
                    <a:lnTo>
                      <a:pt x="827" y="117"/>
                    </a:lnTo>
                    <a:lnTo>
                      <a:pt x="787" y="103"/>
                    </a:lnTo>
                    <a:lnTo>
                      <a:pt x="761" y="99"/>
                    </a:lnTo>
                    <a:lnTo>
                      <a:pt x="743" y="85"/>
                    </a:lnTo>
                    <a:lnTo>
                      <a:pt x="721" y="80"/>
                    </a:lnTo>
                    <a:lnTo>
                      <a:pt x="702" y="67"/>
                    </a:lnTo>
                    <a:lnTo>
                      <a:pt x="695" y="38"/>
                    </a:lnTo>
                    <a:lnTo>
                      <a:pt x="718" y="16"/>
                    </a:lnTo>
                    <a:lnTo>
                      <a:pt x="687" y="25"/>
                    </a:lnTo>
                    <a:lnTo>
                      <a:pt x="645" y="24"/>
                    </a:lnTo>
                    <a:lnTo>
                      <a:pt x="614" y="25"/>
                    </a:lnTo>
                    <a:lnTo>
                      <a:pt x="575" y="16"/>
                    </a:lnTo>
                    <a:lnTo>
                      <a:pt x="537" y="0"/>
                    </a:lnTo>
                    <a:lnTo>
                      <a:pt x="566" y="29"/>
                    </a:lnTo>
                    <a:lnTo>
                      <a:pt x="575" y="51"/>
                    </a:lnTo>
                    <a:lnTo>
                      <a:pt x="573" y="68"/>
                    </a:lnTo>
                    <a:lnTo>
                      <a:pt x="560" y="87"/>
                    </a:lnTo>
                    <a:lnTo>
                      <a:pt x="531" y="97"/>
                    </a:lnTo>
                    <a:lnTo>
                      <a:pt x="503" y="96"/>
                    </a:lnTo>
                    <a:lnTo>
                      <a:pt x="477" y="100"/>
                    </a:lnTo>
                    <a:lnTo>
                      <a:pt x="451" y="106"/>
                    </a:lnTo>
                    <a:lnTo>
                      <a:pt x="413" y="122"/>
                    </a:lnTo>
                    <a:lnTo>
                      <a:pt x="389" y="129"/>
                    </a:lnTo>
                    <a:lnTo>
                      <a:pt x="361" y="119"/>
                    </a:lnTo>
                    <a:lnTo>
                      <a:pt x="331" y="122"/>
                    </a:lnTo>
                    <a:lnTo>
                      <a:pt x="306" y="135"/>
                    </a:lnTo>
                    <a:lnTo>
                      <a:pt x="288" y="128"/>
                    </a:lnTo>
                    <a:lnTo>
                      <a:pt x="261" y="134"/>
                    </a:lnTo>
                    <a:lnTo>
                      <a:pt x="233" y="131"/>
                    </a:lnTo>
                    <a:lnTo>
                      <a:pt x="203" y="142"/>
                    </a:lnTo>
                    <a:lnTo>
                      <a:pt x="197" y="142"/>
                    </a:lnTo>
                    <a:lnTo>
                      <a:pt x="187" y="140"/>
                    </a:lnTo>
                    <a:lnTo>
                      <a:pt x="158" y="132"/>
                    </a:lnTo>
                    <a:lnTo>
                      <a:pt x="143" y="126"/>
                    </a:lnTo>
                    <a:lnTo>
                      <a:pt x="118" y="134"/>
                    </a:lnTo>
                    <a:lnTo>
                      <a:pt x="97" y="143"/>
                    </a:lnTo>
                  </a:path>
                </a:pathLst>
              </a:custGeom>
              <a:gradFill rotWithShape="0">
                <a:gsLst>
                  <a:gs pos="0">
                    <a:srgbClr val="1C1C1C"/>
                  </a:gs>
                  <a:gs pos="100000">
                    <a:srgbClr val="FFFFFF"/>
                  </a:gs>
                </a:gsLst>
                <a:lin ang="5400000" scaled="1"/>
              </a:gradFill>
              <a:ln w="9525">
                <a:noFill/>
                <a:round/>
                <a:headEnd type="none" w="sm" len="sm"/>
                <a:tailEnd type="none" w="sm" len="sm"/>
              </a:ln>
              <a:effectLst/>
            </p:spPr>
            <p:txBody>
              <a:bodyPr/>
              <a:lstStyle/>
              <a:p>
                <a:pPr algn="r" rtl="1" fontAlgn="base">
                  <a:spcBef>
                    <a:spcPct val="0"/>
                  </a:spcBef>
                  <a:spcAft>
                    <a:spcPct val="0"/>
                  </a:spcAft>
                  <a:defRPr/>
                </a:pPr>
                <a:endParaRPr lang="fa-IR">
                  <a:solidFill>
                    <a:srgbClr val="000000"/>
                  </a:solidFill>
                </a:endParaRPr>
              </a:p>
            </p:txBody>
          </p:sp>
          <p:sp>
            <p:nvSpPr>
              <p:cNvPr id="19" name="Freeform 17"/>
              <p:cNvSpPr>
                <a:spLocks/>
              </p:cNvSpPr>
              <p:nvPr/>
            </p:nvSpPr>
            <p:spPr bwMode="auto">
              <a:xfrm>
                <a:off x="2960" y="310"/>
                <a:ext cx="559" cy="184"/>
              </a:xfrm>
              <a:custGeom>
                <a:avLst/>
                <a:gdLst/>
                <a:ahLst/>
                <a:cxnLst>
                  <a:cxn ang="0">
                    <a:pos x="558" y="183"/>
                  </a:cxn>
                  <a:cxn ang="0">
                    <a:pos x="550" y="153"/>
                  </a:cxn>
                  <a:cxn ang="0">
                    <a:pos x="539" y="133"/>
                  </a:cxn>
                  <a:cxn ang="0">
                    <a:pos x="505" y="111"/>
                  </a:cxn>
                  <a:cxn ang="0">
                    <a:pos x="447" y="88"/>
                  </a:cxn>
                  <a:cxn ang="0">
                    <a:pos x="404" y="81"/>
                  </a:cxn>
                  <a:cxn ang="0">
                    <a:pos x="367" y="74"/>
                  </a:cxn>
                  <a:cxn ang="0">
                    <a:pos x="310" y="69"/>
                  </a:cxn>
                  <a:cxn ang="0">
                    <a:pos x="265" y="60"/>
                  </a:cxn>
                  <a:cxn ang="0">
                    <a:pos x="224" y="54"/>
                  </a:cxn>
                  <a:cxn ang="0">
                    <a:pos x="182" y="49"/>
                  </a:cxn>
                  <a:cxn ang="0">
                    <a:pos x="134" y="43"/>
                  </a:cxn>
                  <a:cxn ang="0">
                    <a:pos x="64" y="42"/>
                  </a:cxn>
                  <a:cxn ang="0">
                    <a:pos x="66" y="44"/>
                  </a:cxn>
                  <a:cxn ang="0">
                    <a:pos x="29" y="41"/>
                  </a:cxn>
                  <a:cxn ang="0">
                    <a:pos x="17" y="27"/>
                  </a:cxn>
                  <a:cxn ang="0">
                    <a:pos x="21" y="0"/>
                  </a:cxn>
                  <a:cxn ang="0">
                    <a:pos x="1" y="24"/>
                  </a:cxn>
                  <a:cxn ang="0">
                    <a:pos x="0" y="40"/>
                  </a:cxn>
                  <a:cxn ang="0">
                    <a:pos x="21" y="52"/>
                  </a:cxn>
                  <a:cxn ang="0">
                    <a:pos x="66" y="57"/>
                  </a:cxn>
                  <a:cxn ang="0">
                    <a:pos x="140" y="60"/>
                  </a:cxn>
                  <a:cxn ang="0">
                    <a:pos x="220" y="70"/>
                  </a:cxn>
                  <a:cxn ang="0">
                    <a:pos x="283" y="80"/>
                  </a:cxn>
                  <a:cxn ang="0">
                    <a:pos x="356" y="90"/>
                  </a:cxn>
                  <a:cxn ang="0">
                    <a:pos x="417" y="100"/>
                  </a:cxn>
                  <a:cxn ang="0">
                    <a:pos x="461" y="109"/>
                  </a:cxn>
                  <a:cxn ang="0">
                    <a:pos x="498" y="128"/>
                  </a:cxn>
                  <a:cxn ang="0">
                    <a:pos x="525" y="140"/>
                  </a:cxn>
                  <a:cxn ang="0">
                    <a:pos x="541" y="164"/>
                  </a:cxn>
                  <a:cxn ang="0">
                    <a:pos x="558" y="183"/>
                  </a:cxn>
                </a:cxnLst>
                <a:rect l="0" t="0" r="r" b="b"/>
                <a:pathLst>
                  <a:path w="559" h="184">
                    <a:moveTo>
                      <a:pt x="558" y="183"/>
                    </a:moveTo>
                    <a:lnTo>
                      <a:pt x="550" y="153"/>
                    </a:lnTo>
                    <a:lnTo>
                      <a:pt x="539" y="133"/>
                    </a:lnTo>
                    <a:lnTo>
                      <a:pt x="505" y="111"/>
                    </a:lnTo>
                    <a:lnTo>
                      <a:pt x="447" y="88"/>
                    </a:lnTo>
                    <a:lnTo>
                      <a:pt x="404" y="81"/>
                    </a:lnTo>
                    <a:lnTo>
                      <a:pt x="367" y="74"/>
                    </a:lnTo>
                    <a:lnTo>
                      <a:pt x="310" y="69"/>
                    </a:lnTo>
                    <a:lnTo>
                      <a:pt x="265" y="60"/>
                    </a:lnTo>
                    <a:lnTo>
                      <a:pt x="224" y="54"/>
                    </a:lnTo>
                    <a:lnTo>
                      <a:pt x="182" y="49"/>
                    </a:lnTo>
                    <a:lnTo>
                      <a:pt x="134" y="43"/>
                    </a:lnTo>
                    <a:lnTo>
                      <a:pt x="64" y="42"/>
                    </a:lnTo>
                    <a:lnTo>
                      <a:pt x="66" y="44"/>
                    </a:lnTo>
                    <a:lnTo>
                      <a:pt x="29" y="41"/>
                    </a:lnTo>
                    <a:lnTo>
                      <a:pt x="17" y="27"/>
                    </a:lnTo>
                    <a:lnTo>
                      <a:pt x="21" y="0"/>
                    </a:lnTo>
                    <a:lnTo>
                      <a:pt x="1" y="24"/>
                    </a:lnTo>
                    <a:lnTo>
                      <a:pt x="0" y="40"/>
                    </a:lnTo>
                    <a:lnTo>
                      <a:pt x="21" y="52"/>
                    </a:lnTo>
                    <a:lnTo>
                      <a:pt x="66" y="57"/>
                    </a:lnTo>
                    <a:lnTo>
                      <a:pt x="140" y="60"/>
                    </a:lnTo>
                    <a:lnTo>
                      <a:pt x="220" y="70"/>
                    </a:lnTo>
                    <a:lnTo>
                      <a:pt x="283" y="80"/>
                    </a:lnTo>
                    <a:lnTo>
                      <a:pt x="356" y="90"/>
                    </a:lnTo>
                    <a:lnTo>
                      <a:pt x="417" y="100"/>
                    </a:lnTo>
                    <a:lnTo>
                      <a:pt x="461" y="109"/>
                    </a:lnTo>
                    <a:lnTo>
                      <a:pt x="498" y="128"/>
                    </a:lnTo>
                    <a:lnTo>
                      <a:pt x="525" y="140"/>
                    </a:lnTo>
                    <a:lnTo>
                      <a:pt x="541" y="164"/>
                    </a:lnTo>
                    <a:lnTo>
                      <a:pt x="558" y="183"/>
                    </a:lnTo>
                  </a:path>
                </a:pathLst>
              </a:custGeom>
              <a:solidFill>
                <a:srgbClr val="FFFFFF"/>
              </a:solidFill>
              <a:ln w="9525">
                <a:noFill/>
                <a:round/>
                <a:headEnd type="none" w="sm" len="sm"/>
                <a:tailEnd type="none" w="sm" len="sm"/>
              </a:ln>
              <a:effectLst/>
            </p:spPr>
            <p:txBody>
              <a:bodyPr/>
              <a:lstStyle/>
              <a:p>
                <a:pPr algn="r" rtl="1" fontAlgn="base">
                  <a:spcBef>
                    <a:spcPct val="0"/>
                  </a:spcBef>
                  <a:spcAft>
                    <a:spcPct val="0"/>
                  </a:spcAft>
                  <a:defRPr/>
                </a:pPr>
                <a:endParaRPr lang="fa-IR">
                  <a:solidFill>
                    <a:srgbClr val="000000"/>
                  </a:solidFill>
                </a:endParaRPr>
              </a:p>
            </p:txBody>
          </p:sp>
        </p:grpSp>
      </p:grpSp>
      <p:sp>
        <p:nvSpPr>
          <p:cNvPr id="20" name="Freeform 18"/>
          <p:cNvSpPr>
            <a:spLocks/>
          </p:cNvSpPr>
          <p:nvPr/>
        </p:nvSpPr>
        <p:spPr bwMode="auto">
          <a:xfrm>
            <a:off x="273050" y="796925"/>
            <a:ext cx="806450" cy="717550"/>
          </a:xfrm>
          <a:custGeom>
            <a:avLst/>
            <a:gdLst/>
            <a:ahLst/>
            <a:cxnLst>
              <a:cxn ang="0">
                <a:pos x="129" y="376"/>
              </a:cxn>
              <a:cxn ang="0">
                <a:pos x="272" y="427"/>
              </a:cxn>
              <a:cxn ang="0">
                <a:pos x="313" y="451"/>
              </a:cxn>
              <a:cxn ang="0">
                <a:pos x="333" y="449"/>
              </a:cxn>
              <a:cxn ang="0">
                <a:pos x="348" y="376"/>
              </a:cxn>
              <a:cxn ang="0">
                <a:pos x="365" y="332"/>
              </a:cxn>
              <a:cxn ang="0">
                <a:pos x="382" y="262"/>
              </a:cxn>
              <a:cxn ang="0">
                <a:pos x="394" y="221"/>
              </a:cxn>
              <a:cxn ang="0">
                <a:pos x="409" y="181"/>
              </a:cxn>
              <a:cxn ang="0">
                <a:pos x="423" y="133"/>
              </a:cxn>
              <a:cxn ang="0">
                <a:pos x="445" y="98"/>
              </a:cxn>
              <a:cxn ang="0">
                <a:pos x="469" y="48"/>
              </a:cxn>
              <a:cxn ang="0">
                <a:pos x="507" y="0"/>
              </a:cxn>
              <a:cxn ang="0">
                <a:pos x="25" y="335"/>
              </a:cxn>
              <a:cxn ang="0">
                <a:pos x="0" y="358"/>
              </a:cxn>
              <a:cxn ang="0">
                <a:pos x="76" y="360"/>
              </a:cxn>
              <a:cxn ang="0">
                <a:pos x="129" y="376"/>
              </a:cxn>
            </a:cxnLst>
            <a:rect l="0" t="0" r="r" b="b"/>
            <a:pathLst>
              <a:path w="508" h="452">
                <a:moveTo>
                  <a:pt x="129" y="376"/>
                </a:moveTo>
                <a:lnTo>
                  <a:pt x="272" y="427"/>
                </a:lnTo>
                <a:lnTo>
                  <a:pt x="313" y="451"/>
                </a:lnTo>
                <a:lnTo>
                  <a:pt x="333" y="449"/>
                </a:lnTo>
                <a:lnTo>
                  <a:pt x="348" y="376"/>
                </a:lnTo>
                <a:lnTo>
                  <a:pt x="365" y="332"/>
                </a:lnTo>
                <a:lnTo>
                  <a:pt x="382" y="262"/>
                </a:lnTo>
                <a:lnTo>
                  <a:pt x="394" y="221"/>
                </a:lnTo>
                <a:lnTo>
                  <a:pt x="409" y="181"/>
                </a:lnTo>
                <a:lnTo>
                  <a:pt x="423" y="133"/>
                </a:lnTo>
                <a:lnTo>
                  <a:pt x="445" y="98"/>
                </a:lnTo>
                <a:lnTo>
                  <a:pt x="469" y="48"/>
                </a:lnTo>
                <a:lnTo>
                  <a:pt x="507" y="0"/>
                </a:lnTo>
                <a:lnTo>
                  <a:pt x="25" y="335"/>
                </a:lnTo>
                <a:lnTo>
                  <a:pt x="0" y="358"/>
                </a:lnTo>
                <a:lnTo>
                  <a:pt x="76" y="360"/>
                </a:lnTo>
                <a:lnTo>
                  <a:pt x="129" y="376"/>
                </a:lnTo>
              </a:path>
            </a:pathLst>
          </a:custGeom>
          <a:solidFill>
            <a:schemeClr val="bg2">
              <a:alpha val="50000"/>
            </a:schemeClr>
          </a:solidFill>
          <a:ln w="9525">
            <a:noFill/>
            <a:round/>
            <a:headEnd type="none" w="sm" len="sm"/>
            <a:tailEnd type="none" w="sm" len="sm"/>
          </a:ln>
          <a:effectLst/>
        </p:spPr>
        <p:txBody>
          <a:bodyPr/>
          <a:lstStyle/>
          <a:p>
            <a:pPr algn="r" rtl="1" fontAlgn="base">
              <a:spcBef>
                <a:spcPct val="0"/>
              </a:spcBef>
              <a:spcAft>
                <a:spcPct val="0"/>
              </a:spcAft>
              <a:defRPr/>
            </a:pPr>
            <a:endParaRPr lang="fa-IR">
              <a:solidFill>
                <a:srgbClr val="000000"/>
              </a:solidFill>
            </a:endParaRPr>
          </a:p>
        </p:txBody>
      </p:sp>
      <p:sp>
        <p:nvSpPr>
          <p:cNvPr id="21" name="Freeform 19"/>
          <p:cNvSpPr>
            <a:spLocks/>
          </p:cNvSpPr>
          <p:nvPr/>
        </p:nvSpPr>
        <p:spPr bwMode="auto">
          <a:xfrm>
            <a:off x="255588" y="654050"/>
            <a:ext cx="984250" cy="766763"/>
          </a:xfrm>
          <a:custGeom>
            <a:avLst/>
            <a:gdLst/>
            <a:ahLst/>
            <a:cxnLst>
              <a:cxn ang="0">
                <a:pos x="0" y="477"/>
              </a:cxn>
              <a:cxn ang="0">
                <a:pos x="13" y="452"/>
              </a:cxn>
              <a:cxn ang="0">
                <a:pos x="56" y="422"/>
              </a:cxn>
              <a:cxn ang="0">
                <a:pos x="619" y="0"/>
              </a:cxn>
              <a:cxn ang="0">
                <a:pos x="425" y="184"/>
              </a:cxn>
              <a:cxn ang="0">
                <a:pos x="329" y="336"/>
              </a:cxn>
              <a:cxn ang="0">
                <a:pos x="268" y="482"/>
              </a:cxn>
              <a:cxn ang="0">
                <a:pos x="197" y="449"/>
              </a:cxn>
              <a:cxn ang="0">
                <a:pos x="119" y="425"/>
              </a:cxn>
              <a:cxn ang="0">
                <a:pos x="70" y="429"/>
              </a:cxn>
              <a:cxn ang="0">
                <a:pos x="28" y="440"/>
              </a:cxn>
              <a:cxn ang="0">
                <a:pos x="0" y="477"/>
              </a:cxn>
            </a:cxnLst>
            <a:rect l="0" t="0" r="r" b="b"/>
            <a:pathLst>
              <a:path w="620" h="483">
                <a:moveTo>
                  <a:pt x="0" y="477"/>
                </a:moveTo>
                <a:lnTo>
                  <a:pt x="13" y="452"/>
                </a:lnTo>
                <a:lnTo>
                  <a:pt x="56" y="422"/>
                </a:lnTo>
                <a:lnTo>
                  <a:pt x="619" y="0"/>
                </a:lnTo>
                <a:lnTo>
                  <a:pt x="425" y="184"/>
                </a:lnTo>
                <a:lnTo>
                  <a:pt x="329" y="336"/>
                </a:lnTo>
                <a:lnTo>
                  <a:pt x="268" y="482"/>
                </a:lnTo>
                <a:lnTo>
                  <a:pt x="197" y="449"/>
                </a:lnTo>
                <a:lnTo>
                  <a:pt x="119" y="425"/>
                </a:lnTo>
                <a:lnTo>
                  <a:pt x="70" y="429"/>
                </a:lnTo>
                <a:lnTo>
                  <a:pt x="28" y="440"/>
                </a:lnTo>
                <a:lnTo>
                  <a:pt x="0" y="477"/>
                </a:lnTo>
              </a:path>
            </a:pathLst>
          </a:custGeom>
          <a:solidFill>
            <a:srgbClr val="FFFFFF">
              <a:alpha val="50000"/>
            </a:srgbClr>
          </a:solidFill>
          <a:ln w="9525">
            <a:noFill/>
            <a:round/>
            <a:headEnd type="none" w="sm" len="sm"/>
            <a:tailEnd type="none" w="sm" len="sm"/>
          </a:ln>
          <a:effectLst/>
        </p:spPr>
        <p:txBody>
          <a:bodyPr/>
          <a:lstStyle/>
          <a:p>
            <a:pPr algn="r" rtl="1" fontAlgn="base">
              <a:spcBef>
                <a:spcPct val="0"/>
              </a:spcBef>
              <a:spcAft>
                <a:spcPct val="0"/>
              </a:spcAft>
              <a:defRPr/>
            </a:pPr>
            <a:endParaRPr lang="fa-IR">
              <a:solidFill>
                <a:srgbClr val="000000"/>
              </a:solidFill>
            </a:endParaRPr>
          </a:p>
        </p:txBody>
      </p:sp>
      <p:sp>
        <p:nvSpPr>
          <p:cNvPr id="22551" name="Rectangle 23"/>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22552" name="Rectangle 24"/>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Tx/>
              <a:buNone/>
              <a:defRPr/>
            </a:lvl1pPr>
          </a:lstStyle>
          <a:p>
            <a:r>
              <a:rPr lang="en-US"/>
              <a:t>Click to edit Master subtitle style</a:t>
            </a:r>
          </a:p>
        </p:txBody>
      </p:sp>
      <p:sp>
        <p:nvSpPr>
          <p:cNvPr id="22" name="Rectangle 20"/>
          <p:cNvSpPr>
            <a:spLocks noGrp="1" noChangeArrowheads="1"/>
          </p:cNvSpPr>
          <p:nvPr>
            <p:ph type="dt" sz="quarter" idx="10"/>
          </p:nvPr>
        </p:nvSpPr>
        <p:spPr>
          <a:xfrm>
            <a:off x="681038" y="6067425"/>
            <a:ext cx="2300287" cy="393700"/>
          </a:xfrm>
        </p:spPr>
        <p:txBody>
          <a:bodyPr/>
          <a:lstStyle>
            <a:lvl1pPr>
              <a:defRPr smtClean="0"/>
            </a:lvl1pPr>
          </a:lstStyle>
          <a:p>
            <a:pPr>
              <a:defRPr/>
            </a:pPr>
            <a:endParaRPr lang="en-US">
              <a:solidFill>
                <a:srgbClr val="000000"/>
              </a:solidFill>
            </a:endParaRPr>
          </a:p>
        </p:txBody>
      </p:sp>
      <p:sp>
        <p:nvSpPr>
          <p:cNvPr id="23" name="Rectangle 21"/>
          <p:cNvSpPr>
            <a:spLocks noGrp="1" noChangeArrowheads="1"/>
          </p:cNvSpPr>
          <p:nvPr>
            <p:ph type="ftr" sz="quarter" idx="11"/>
          </p:nvPr>
        </p:nvSpPr>
        <p:spPr>
          <a:xfrm>
            <a:off x="3108325" y="6067425"/>
            <a:ext cx="3124200" cy="393700"/>
          </a:xfrm>
        </p:spPr>
        <p:txBody>
          <a:bodyPr/>
          <a:lstStyle>
            <a:lvl1pPr>
              <a:defRPr smtClean="0"/>
            </a:lvl1pPr>
          </a:lstStyle>
          <a:p>
            <a:pPr>
              <a:defRPr/>
            </a:pPr>
            <a:endParaRPr lang="en-US">
              <a:solidFill>
                <a:srgbClr val="000000"/>
              </a:solidFill>
            </a:endParaRPr>
          </a:p>
        </p:txBody>
      </p:sp>
      <p:sp>
        <p:nvSpPr>
          <p:cNvPr id="24" name="Rectangle 22"/>
          <p:cNvSpPr>
            <a:spLocks noGrp="1" noChangeArrowheads="1"/>
          </p:cNvSpPr>
          <p:nvPr>
            <p:ph type="sldNum" sz="quarter" idx="12"/>
          </p:nvPr>
        </p:nvSpPr>
        <p:spPr>
          <a:xfrm>
            <a:off x="6372225" y="6067425"/>
            <a:ext cx="2311400" cy="393700"/>
          </a:xfrm>
        </p:spPr>
        <p:txBody>
          <a:bodyPr/>
          <a:lstStyle>
            <a:lvl1pPr>
              <a:defRPr smtClean="0"/>
            </a:lvl1pPr>
          </a:lstStyle>
          <a:p>
            <a:pPr>
              <a:defRPr/>
            </a:pPr>
            <a:endParaRPr lang="en-US">
              <a:solidFill>
                <a:srgbClr val="000000"/>
              </a:solidFill>
            </a:endParaRPr>
          </a:p>
        </p:txBody>
      </p:sp>
    </p:spTree>
    <p:extLst>
      <p:ext uri="{BB962C8B-B14F-4D97-AF65-F5344CB8AC3E}">
        <p14:creationId xmlns:p14="http://schemas.microsoft.com/office/powerpoint/2010/main" val="34247611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0142607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62712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95300" y="2441575"/>
            <a:ext cx="3956050" cy="350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03750" y="2441575"/>
            <a:ext cx="3956050" cy="350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0556019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0005079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7311195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719496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9230291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007112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C9304A6-3BB4-47CD-9784-B3E93F8BF9C7}" type="datetimeFigureOut">
              <a:rPr lang="en-US" smtClean="0"/>
              <a:pPr/>
              <a:t>11/16/2013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A7A513-33A9-4115-8565-981C4D2AC8F5}"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6714113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8913" y="1216025"/>
            <a:ext cx="2020887" cy="472757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73075" y="1216025"/>
            <a:ext cx="5913438" cy="4727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6088607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6C9304A6-3BB4-47CD-9784-B3E93F8BF9C7}" type="datetimeFigureOut">
              <a:rPr lang="en-US" smtClean="0">
                <a:solidFill>
                  <a:srgbClr val="696464"/>
                </a:solidFill>
              </a:rPr>
              <a:pPr/>
              <a:t>11/16/2013</a:t>
            </a:fld>
            <a:endParaRPr lang="en-US">
              <a:solidFill>
                <a:srgbClr val="696464"/>
              </a:solidFill>
            </a:endParaRPr>
          </a:p>
        </p:txBody>
      </p:sp>
      <p:sp>
        <p:nvSpPr>
          <p:cNvPr id="17" name="Footer Placeholder 16"/>
          <p:cNvSpPr>
            <a:spLocks noGrp="1"/>
          </p:cNvSpPr>
          <p:nvPr>
            <p:ph type="ftr" sz="quarter" idx="11"/>
          </p:nvPr>
        </p:nvSpPr>
        <p:spPr/>
        <p:txBody>
          <a:bodyPr/>
          <a:lstStyle/>
          <a:p>
            <a:endParaRPr lang="en-US">
              <a:solidFill>
                <a:srgbClr val="696464"/>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7BA7A513-33A9-4115-8565-981C4D2AC8F5}"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129448718"/>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C9304A6-3BB4-47CD-9784-B3E93F8BF9C7}" type="datetimeFigureOut">
              <a:rPr lang="en-US" smtClean="0">
                <a:solidFill>
                  <a:srgbClr val="696464"/>
                </a:solidFill>
              </a:rPr>
              <a:pPr/>
              <a:t>11/16/2013</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7BA7A513-33A9-4115-8565-981C4D2AC8F5}"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149000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C9304A6-3BB4-47CD-9784-B3E93F8BF9C7}" type="datetimeFigureOut">
              <a:rPr lang="en-US" smtClean="0">
                <a:solidFill>
                  <a:srgbClr val="696464"/>
                </a:solidFill>
              </a:rPr>
              <a:pPr/>
              <a:t>11/16/2013</a:t>
            </a:fld>
            <a:endParaRPr lang="en-US">
              <a:solidFill>
                <a:srgbClr val="696464"/>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srgbClr val="696464"/>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7BA7A513-33A9-4115-8565-981C4D2AC8F5}" type="slidenum">
              <a:rPr lang="en-US" smtClean="0"/>
              <a:pPr/>
              <a:t>‹#›</a:t>
            </a:fld>
            <a:endParaRPr lang="en-US"/>
          </a:p>
        </p:txBody>
      </p:sp>
    </p:spTree>
    <p:extLst>
      <p:ext uri="{BB962C8B-B14F-4D97-AF65-F5344CB8AC3E}">
        <p14:creationId xmlns:p14="http://schemas.microsoft.com/office/powerpoint/2010/main" val="3737916384"/>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C9304A6-3BB4-47CD-9784-B3E93F8BF9C7}" type="datetimeFigureOut">
              <a:rPr lang="en-US" smtClean="0">
                <a:solidFill>
                  <a:srgbClr val="696464"/>
                </a:solidFill>
              </a:rPr>
              <a:pPr/>
              <a:t>11/16/2013</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7BA7A513-33A9-4115-8565-981C4D2AC8F5}"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058394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6C9304A6-3BB4-47CD-9784-B3E93F8BF9C7}" type="datetimeFigureOut">
              <a:rPr lang="en-US" smtClean="0">
                <a:solidFill>
                  <a:srgbClr val="696464"/>
                </a:solidFill>
              </a:rPr>
              <a:pPr/>
              <a:t>11/16/2013</a:t>
            </a:fld>
            <a:endParaRPr lang="en-US">
              <a:solidFill>
                <a:srgbClr val="696464"/>
              </a:solidFill>
            </a:endParaRPr>
          </a:p>
        </p:txBody>
      </p:sp>
      <p:sp>
        <p:nvSpPr>
          <p:cNvPr id="8" name="Footer Placeholder 7"/>
          <p:cNvSpPr>
            <a:spLocks noGrp="1"/>
          </p:cNvSpPr>
          <p:nvPr>
            <p:ph type="ftr" sz="quarter" idx="11"/>
          </p:nvPr>
        </p:nvSpPr>
        <p:spPr/>
        <p:txBody>
          <a:bodyPr/>
          <a:lstStyle/>
          <a:p>
            <a:endParaRPr lang="en-US">
              <a:solidFill>
                <a:srgbClr val="696464"/>
              </a:solidFill>
            </a:endParaRPr>
          </a:p>
        </p:txBody>
      </p:sp>
      <p:sp>
        <p:nvSpPr>
          <p:cNvPr id="9" name="Slide Number Placeholder 8"/>
          <p:cNvSpPr>
            <a:spLocks noGrp="1"/>
          </p:cNvSpPr>
          <p:nvPr>
            <p:ph type="sldNum" sz="quarter" idx="12"/>
          </p:nvPr>
        </p:nvSpPr>
        <p:spPr/>
        <p:txBody>
          <a:bodyPr/>
          <a:lstStyle/>
          <a:p>
            <a:fld id="{7BA7A513-33A9-4115-8565-981C4D2AC8F5}"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6029942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C9304A6-3BB4-47CD-9784-B3E93F8BF9C7}" type="datetimeFigureOut">
              <a:rPr lang="en-US" smtClean="0">
                <a:solidFill>
                  <a:srgbClr val="696464"/>
                </a:solidFill>
              </a:rPr>
              <a:pPr/>
              <a:t>11/16/2013</a:t>
            </a:fld>
            <a:endParaRPr lang="en-US">
              <a:solidFill>
                <a:srgbClr val="696464"/>
              </a:solidFill>
            </a:endParaRPr>
          </a:p>
        </p:txBody>
      </p:sp>
      <p:sp>
        <p:nvSpPr>
          <p:cNvPr id="4" name="Footer Placeholder 3"/>
          <p:cNvSpPr>
            <a:spLocks noGrp="1"/>
          </p:cNvSpPr>
          <p:nvPr>
            <p:ph type="ftr" sz="quarter" idx="11"/>
          </p:nvPr>
        </p:nvSpPr>
        <p:spPr/>
        <p:txBody>
          <a:bodyPr/>
          <a:lstStyle/>
          <a:p>
            <a:endParaRPr lang="en-US">
              <a:solidFill>
                <a:srgbClr val="696464"/>
              </a:solidFill>
            </a:endParaRPr>
          </a:p>
        </p:txBody>
      </p:sp>
      <p:sp>
        <p:nvSpPr>
          <p:cNvPr id="5" name="Slide Number Placeholder 4"/>
          <p:cNvSpPr>
            <a:spLocks noGrp="1"/>
          </p:cNvSpPr>
          <p:nvPr>
            <p:ph type="sldNum" sz="quarter" idx="12"/>
          </p:nvPr>
        </p:nvSpPr>
        <p:spPr/>
        <p:txBody>
          <a:bodyPr/>
          <a:lstStyle/>
          <a:p>
            <a:fld id="{7BA7A513-33A9-4115-8565-981C4D2AC8F5}" type="slidenum">
              <a:rPr lang="en-US" smtClean="0"/>
              <a:pPr/>
              <a:t>‹#›</a:t>
            </a:fld>
            <a:endParaRPr lang="en-US"/>
          </a:p>
        </p:txBody>
      </p:sp>
    </p:spTree>
    <p:extLst>
      <p:ext uri="{BB962C8B-B14F-4D97-AF65-F5344CB8AC3E}">
        <p14:creationId xmlns:p14="http://schemas.microsoft.com/office/powerpoint/2010/main" val="4079280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304A6-3BB4-47CD-9784-B3E93F8BF9C7}" type="datetimeFigureOut">
              <a:rPr lang="en-US" smtClean="0">
                <a:solidFill>
                  <a:srgbClr val="696464"/>
                </a:solidFill>
              </a:rPr>
              <a:pPr/>
              <a:t>11/16/2013</a:t>
            </a:fld>
            <a:endParaRPr lang="en-US">
              <a:solidFill>
                <a:srgbClr val="696464"/>
              </a:solidFill>
            </a:endParaRPr>
          </a:p>
        </p:txBody>
      </p:sp>
      <p:sp>
        <p:nvSpPr>
          <p:cNvPr id="3" name="Footer Placeholder 2"/>
          <p:cNvSpPr>
            <a:spLocks noGrp="1"/>
          </p:cNvSpPr>
          <p:nvPr>
            <p:ph type="ftr" sz="quarter" idx="11"/>
          </p:nvPr>
        </p:nvSpPr>
        <p:spPr/>
        <p:txBody>
          <a:bodyPr/>
          <a:lstStyle/>
          <a:p>
            <a:endParaRPr lang="en-US">
              <a:solidFill>
                <a:srgbClr val="696464"/>
              </a:solidFill>
            </a:endParaRPr>
          </a:p>
        </p:txBody>
      </p:sp>
      <p:sp>
        <p:nvSpPr>
          <p:cNvPr id="4" name="Slide Number Placeholder 3"/>
          <p:cNvSpPr>
            <a:spLocks noGrp="1"/>
          </p:cNvSpPr>
          <p:nvPr>
            <p:ph type="sldNum" sz="quarter" idx="12"/>
          </p:nvPr>
        </p:nvSpPr>
        <p:spPr/>
        <p:txBody>
          <a:bodyPr/>
          <a:lstStyle/>
          <a:p>
            <a:fld id="{7BA7A513-33A9-4115-8565-981C4D2AC8F5}" type="slidenum">
              <a:rPr lang="en-US" smtClean="0"/>
              <a:pPr/>
              <a:t>‹#›</a:t>
            </a:fld>
            <a:endParaRPr lang="en-US"/>
          </a:p>
        </p:txBody>
      </p:sp>
    </p:spTree>
    <p:extLst>
      <p:ext uri="{BB962C8B-B14F-4D97-AF65-F5344CB8AC3E}">
        <p14:creationId xmlns:p14="http://schemas.microsoft.com/office/powerpoint/2010/main" val="17239429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C9304A6-3BB4-47CD-9784-B3E93F8BF9C7}" type="datetimeFigureOut">
              <a:rPr lang="en-US" smtClean="0">
                <a:solidFill>
                  <a:srgbClr val="696464"/>
                </a:solidFill>
              </a:rPr>
              <a:pPr/>
              <a:t>11/16/2013</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7BA7A513-33A9-4115-8565-981C4D2AC8F5}"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312586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304A6-3BB4-47CD-9784-B3E93F8BF9C7}" type="datetimeFigureOut">
              <a:rPr lang="en-US" smtClean="0"/>
              <a:pPr/>
              <a:t>11/16/2013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A7A513-33A9-4115-8565-981C4D2AC8F5}"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C9304A6-3BB4-47CD-9784-B3E93F8BF9C7}" type="datetimeFigureOut">
              <a:rPr lang="en-US" smtClean="0">
                <a:solidFill>
                  <a:srgbClr val="696464"/>
                </a:solidFill>
              </a:rPr>
              <a:pPr/>
              <a:t>11/16/2013</a:t>
            </a:fld>
            <a:endParaRPr lang="en-US">
              <a:solidFill>
                <a:srgbClr val="696464"/>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srgbClr val="696464"/>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7BA7A513-33A9-4115-8565-981C4D2AC8F5}"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8144477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C9304A6-3BB4-47CD-9784-B3E93F8BF9C7}" type="datetimeFigureOut">
              <a:rPr lang="en-US" smtClean="0">
                <a:solidFill>
                  <a:srgbClr val="696464"/>
                </a:solidFill>
              </a:rPr>
              <a:pPr/>
              <a:t>11/16/2013</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7BA7A513-33A9-4115-8565-981C4D2AC8F5}" type="slidenum">
              <a:rPr lang="en-US" smtClean="0"/>
              <a:pPr/>
              <a:t>‹#›</a:t>
            </a:fld>
            <a:endParaRPr lang="en-US"/>
          </a:p>
        </p:txBody>
      </p:sp>
    </p:spTree>
    <p:extLst>
      <p:ext uri="{BB962C8B-B14F-4D97-AF65-F5344CB8AC3E}">
        <p14:creationId xmlns:p14="http://schemas.microsoft.com/office/powerpoint/2010/main" val="20707367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C9304A6-3BB4-47CD-9784-B3E93F8BF9C7}" type="datetimeFigureOut">
              <a:rPr lang="en-US" smtClean="0">
                <a:solidFill>
                  <a:srgbClr val="696464"/>
                </a:solidFill>
              </a:rPr>
              <a:pPr/>
              <a:t>11/16/2013</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7BA7A513-33A9-4115-8565-981C4D2AC8F5}" type="slidenum">
              <a:rPr lang="en-US" smtClean="0"/>
              <a:pPr/>
              <a:t>‹#›</a:t>
            </a:fld>
            <a:endParaRPr lang="en-US"/>
          </a:p>
        </p:txBody>
      </p:sp>
    </p:spTree>
    <p:extLst>
      <p:ext uri="{BB962C8B-B14F-4D97-AF65-F5344CB8AC3E}">
        <p14:creationId xmlns:p14="http://schemas.microsoft.com/office/powerpoint/2010/main" val="2612610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C9304A6-3BB4-47CD-9784-B3E93F8BF9C7}" type="datetimeFigureOut">
              <a:rPr lang="en-US" smtClean="0"/>
              <a:pPr/>
              <a:t>11/16/2013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A7A513-33A9-4115-8565-981C4D2AC8F5}"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C9304A6-3BB4-47CD-9784-B3E93F8BF9C7}" type="datetimeFigureOut">
              <a:rPr lang="en-US" smtClean="0"/>
              <a:pPr/>
              <a:t>11/16/2013</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7BA7A513-33A9-4115-8565-981C4D2AC8F5}"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5.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0.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6C9304A6-3BB4-47CD-9784-B3E93F8BF9C7}" type="datetimeFigureOut">
              <a:rPr lang="en-US" smtClean="0"/>
              <a:pPr/>
              <a:t>11/16/2013</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7BA7A513-33A9-4115-8565-981C4D2AC8F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6759"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457200"/>
            <a:fld id="{B61BEF0D-F0BB-DE4B-95CE-6DB70DBA9567}" type="datetimeFigureOut">
              <a:rPr lang="en-US" smtClean="0">
                <a:solidFill>
                  <a:prstClr val="white">
                    <a:tint val="75000"/>
                    <a:alpha val="60000"/>
                  </a:prstClr>
                </a:solidFill>
              </a:rPr>
              <a:pPr defTabSz="457200"/>
              <a:t>11/16/2013</a:t>
            </a:fld>
            <a:endParaRPr lang="en-US" dirty="0">
              <a:solidFill>
                <a:prstClr val="white">
                  <a:tint val="75000"/>
                  <a:alpha val="60000"/>
                </a:prstClr>
              </a:solidFill>
            </a:endParaRPr>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457200"/>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a:xfrm>
            <a:off x="7764406" y="295730"/>
            <a:ext cx="62864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defTabSz="457200"/>
            <a:fld id="{D57F1E4F-1CFF-5643-939E-217C01CDF565}" type="slidenum">
              <a:rPr lang="en-US" smtClean="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579785651"/>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rtl="1"/>
            <a:fld id="{1247A1CC-4B38-47BB-B4BD-2EC891873D39}" type="datetimeFigureOut">
              <a:rPr lang="fa-IR" smtClean="0">
                <a:solidFill>
                  <a:srgbClr val="E7DEC9">
                    <a:shade val="50000"/>
                    <a:satMod val="200000"/>
                  </a:srgbClr>
                </a:solidFill>
              </a:rPr>
              <a:pPr rtl="1"/>
              <a:t>1435/01/13</a:t>
            </a:fld>
            <a:endParaRPr lang="fa-IR">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lgn="r" rtl="1"/>
            <a:endParaRPr lang="fa-IR">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rtl="1"/>
            <a:fld id="{7CAB7C68-0E80-4697-9939-ED7DC52ED14C}" type="slidenum">
              <a:rPr lang="fa-IR" smtClean="0">
                <a:solidFill>
                  <a:srgbClr val="E7DEC9">
                    <a:shade val="50000"/>
                    <a:satMod val="200000"/>
                  </a:srgbClr>
                </a:solidFill>
              </a:rPr>
              <a:pPr rtl="1"/>
              <a:t>‹#›</a:t>
            </a:fld>
            <a:endParaRPr lang="fa-IR">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Tree>
    <p:extLst>
      <p:ext uri="{BB962C8B-B14F-4D97-AF65-F5344CB8AC3E}">
        <p14:creationId xmlns:p14="http://schemas.microsoft.com/office/powerpoint/2010/main" val="257494584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rtl="1"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r" rtl="1"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r" rtl="1"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r" rtl="1"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r" rtl="1"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r" rtl="1"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r" rtl="1"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1D8BD707-D9CF-40AE-B4C6-C98DA3205C09}" type="datetimeFigureOut">
              <a:rPr lang="en-US" smtClean="0">
                <a:solidFill>
                  <a:srgbClr val="FEFAC9"/>
                </a:solidFill>
              </a:rPr>
              <a:pPr/>
              <a:t>11/16/2013</a:t>
            </a:fld>
            <a:endParaRPr lang="en-US">
              <a:solidFill>
                <a:srgbClr val="FEFAC9"/>
              </a:solidFill>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solidFill>
                <a:srgbClr val="FEFAC9"/>
              </a:solidFill>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6F15528-21DE-4FAA-801E-634DDDAF4B2B}" type="slidenum">
              <a:rPr lang="en-US" smtClean="0">
                <a:solidFill>
                  <a:srgbClr val="FEFAC9"/>
                </a:solidFill>
              </a: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extLst>
      <p:ext uri="{BB962C8B-B14F-4D97-AF65-F5344CB8AC3E}">
        <p14:creationId xmlns:p14="http://schemas.microsoft.com/office/powerpoint/2010/main" val="385075008"/>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46050" y="0"/>
            <a:ext cx="8772525" cy="6726238"/>
            <a:chOff x="92" y="0"/>
            <a:chExt cx="5526" cy="4237"/>
          </a:xfrm>
        </p:grpSpPr>
        <p:grpSp>
          <p:nvGrpSpPr>
            <p:cNvPr id="1033" name="Group 3"/>
            <p:cNvGrpSpPr>
              <a:grpSpLocks/>
            </p:cNvGrpSpPr>
            <p:nvPr/>
          </p:nvGrpSpPr>
          <p:grpSpPr bwMode="auto">
            <a:xfrm>
              <a:off x="92" y="409"/>
              <a:ext cx="5526" cy="3828"/>
              <a:chOff x="92" y="409"/>
              <a:chExt cx="5526" cy="3828"/>
            </a:xfrm>
          </p:grpSpPr>
          <p:sp>
            <p:nvSpPr>
              <p:cNvPr id="21508" name="Freeform 4"/>
              <p:cNvSpPr>
                <a:spLocks/>
              </p:cNvSpPr>
              <p:nvPr/>
            </p:nvSpPr>
            <p:spPr bwMode="auto">
              <a:xfrm>
                <a:off x="92" y="409"/>
                <a:ext cx="5526" cy="3828"/>
              </a:xfrm>
              <a:custGeom>
                <a:avLst/>
                <a:gdLst/>
                <a:ahLst/>
                <a:cxnLst>
                  <a:cxn ang="0">
                    <a:pos x="684" y="3"/>
                  </a:cxn>
                  <a:cxn ang="0">
                    <a:pos x="708" y="2"/>
                  </a:cxn>
                  <a:cxn ang="0">
                    <a:pos x="5523" y="0"/>
                  </a:cxn>
                  <a:cxn ang="0">
                    <a:pos x="5525" y="3827"/>
                  </a:cxn>
                  <a:cxn ang="0">
                    <a:pos x="0" y="3827"/>
                  </a:cxn>
                  <a:cxn ang="0">
                    <a:pos x="7" y="577"/>
                  </a:cxn>
                  <a:cxn ang="0">
                    <a:pos x="9" y="544"/>
                  </a:cxn>
                  <a:cxn ang="0">
                    <a:pos x="14" y="516"/>
                  </a:cxn>
                  <a:cxn ang="0">
                    <a:pos x="22" y="490"/>
                  </a:cxn>
                  <a:cxn ang="0">
                    <a:pos x="35" y="470"/>
                  </a:cxn>
                  <a:cxn ang="0">
                    <a:pos x="51" y="456"/>
                  </a:cxn>
                  <a:cxn ang="0">
                    <a:pos x="64" y="446"/>
                  </a:cxn>
                  <a:cxn ang="0">
                    <a:pos x="594" y="52"/>
                  </a:cxn>
                  <a:cxn ang="0">
                    <a:pos x="630" y="26"/>
                  </a:cxn>
                  <a:cxn ang="0">
                    <a:pos x="654" y="9"/>
                  </a:cxn>
                  <a:cxn ang="0">
                    <a:pos x="684" y="3"/>
                  </a:cxn>
                </a:cxnLst>
                <a:rect l="0" t="0" r="r" b="b"/>
                <a:pathLst>
                  <a:path w="5526" h="3828">
                    <a:moveTo>
                      <a:pt x="684" y="3"/>
                    </a:moveTo>
                    <a:lnTo>
                      <a:pt x="708" y="2"/>
                    </a:lnTo>
                    <a:lnTo>
                      <a:pt x="5523" y="0"/>
                    </a:lnTo>
                    <a:lnTo>
                      <a:pt x="5525" y="3827"/>
                    </a:lnTo>
                    <a:lnTo>
                      <a:pt x="0" y="3827"/>
                    </a:lnTo>
                    <a:lnTo>
                      <a:pt x="7" y="577"/>
                    </a:lnTo>
                    <a:lnTo>
                      <a:pt x="9" y="544"/>
                    </a:lnTo>
                    <a:lnTo>
                      <a:pt x="14" y="516"/>
                    </a:lnTo>
                    <a:lnTo>
                      <a:pt x="22" y="490"/>
                    </a:lnTo>
                    <a:lnTo>
                      <a:pt x="35" y="470"/>
                    </a:lnTo>
                    <a:lnTo>
                      <a:pt x="51" y="456"/>
                    </a:lnTo>
                    <a:lnTo>
                      <a:pt x="64" y="446"/>
                    </a:lnTo>
                    <a:lnTo>
                      <a:pt x="594" y="52"/>
                    </a:lnTo>
                    <a:lnTo>
                      <a:pt x="630" y="26"/>
                    </a:lnTo>
                    <a:lnTo>
                      <a:pt x="654" y="9"/>
                    </a:lnTo>
                    <a:lnTo>
                      <a:pt x="684" y="3"/>
                    </a:lnTo>
                  </a:path>
                </a:pathLst>
              </a:custGeom>
              <a:solidFill>
                <a:srgbClr val="FFFF99"/>
              </a:solidFill>
              <a:ln w="9525">
                <a:noFill/>
                <a:round/>
                <a:headEnd type="none" w="sm" len="sm"/>
                <a:tailEnd type="none" w="sm" len="sm"/>
              </a:ln>
              <a:effectLst>
                <a:outerShdw dist="107763" dir="2700000" algn="ctr" rotWithShape="0">
                  <a:schemeClr val="bg2"/>
                </a:outerShdw>
              </a:effectLst>
            </p:spPr>
            <p:txBody>
              <a:bodyPr/>
              <a:lstStyle/>
              <a:p>
                <a:pPr algn="r" rtl="1" fontAlgn="base">
                  <a:spcBef>
                    <a:spcPct val="0"/>
                  </a:spcBef>
                  <a:spcAft>
                    <a:spcPct val="0"/>
                  </a:spcAft>
                  <a:defRPr/>
                </a:pPr>
                <a:endParaRPr lang="fa-IR">
                  <a:solidFill>
                    <a:srgbClr val="000000"/>
                  </a:solidFill>
                </a:endParaRPr>
              </a:p>
            </p:txBody>
          </p:sp>
          <p:grpSp>
            <p:nvGrpSpPr>
              <p:cNvPr id="1049" name="Group 5"/>
              <p:cNvGrpSpPr>
                <a:grpSpLocks/>
              </p:cNvGrpSpPr>
              <p:nvPr/>
            </p:nvGrpSpPr>
            <p:grpSpPr bwMode="auto">
              <a:xfrm>
                <a:off x="119" y="427"/>
                <a:ext cx="620" cy="565"/>
                <a:chOff x="119" y="427"/>
                <a:chExt cx="620" cy="565"/>
              </a:xfrm>
            </p:grpSpPr>
            <p:sp>
              <p:nvSpPr>
                <p:cNvPr id="21510" name="Freeform 6"/>
                <p:cNvSpPr>
                  <a:spLocks/>
                </p:cNvSpPr>
                <p:nvPr/>
              </p:nvSpPr>
              <p:spPr bwMode="auto">
                <a:xfrm>
                  <a:off x="127" y="459"/>
                  <a:ext cx="580" cy="533"/>
                </a:xfrm>
                <a:custGeom>
                  <a:avLst/>
                  <a:gdLst/>
                  <a:ahLst/>
                  <a:cxnLst>
                    <a:cxn ang="0">
                      <a:pos x="154" y="440"/>
                    </a:cxn>
                    <a:cxn ang="0">
                      <a:pos x="323" y="493"/>
                    </a:cxn>
                    <a:cxn ang="0">
                      <a:pos x="372" y="517"/>
                    </a:cxn>
                    <a:cxn ang="0">
                      <a:pos x="411" y="532"/>
                    </a:cxn>
                    <a:cxn ang="0">
                      <a:pos x="411" y="497"/>
                    </a:cxn>
                    <a:cxn ang="0">
                      <a:pos x="415" y="440"/>
                    </a:cxn>
                    <a:cxn ang="0">
                      <a:pos x="425" y="395"/>
                    </a:cxn>
                    <a:cxn ang="0">
                      <a:pos x="441" y="326"/>
                    </a:cxn>
                    <a:cxn ang="0">
                      <a:pos x="457" y="276"/>
                    </a:cxn>
                    <a:cxn ang="0">
                      <a:pos x="474" y="240"/>
                    </a:cxn>
                    <a:cxn ang="0">
                      <a:pos x="488" y="190"/>
                    </a:cxn>
                    <a:cxn ang="0">
                      <a:pos x="504" y="149"/>
                    </a:cxn>
                    <a:cxn ang="0">
                      <a:pos x="525" y="102"/>
                    </a:cxn>
                    <a:cxn ang="0">
                      <a:pos x="579" y="0"/>
                    </a:cxn>
                    <a:cxn ang="0">
                      <a:pos x="28" y="398"/>
                    </a:cxn>
                    <a:cxn ang="0">
                      <a:pos x="0" y="420"/>
                    </a:cxn>
                    <a:cxn ang="0">
                      <a:pos x="90" y="423"/>
                    </a:cxn>
                    <a:cxn ang="0">
                      <a:pos x="154" y="440"/>
                    </a:cxn>
                  </a:cxnLst>
                  <a:rect l="0" t="0" r="r" b="b"/>
                  <a:pathLst>
                    <a:path w="580" h="533">
                      <a:moveTo>
                        <a:pt x="154" y="440"/>
                      </a:moveTo>
                      <a:lnTo>
                        <a:pt x="323" y="493"/>
                      </a:lnTo>
                      <a:lnTo>
                        <a:pt x="372" y="517"/>
                      </a:lnTo>
                      <a:lnTo>
                        <a:pt x="411" y="532"/>
                      </a:lnTo>
                      <a:lnTo>
                        <a:pt x="411" y="497"/>
                      </a:lnTo>
                      <a:lnTo>
                        <a:pt x="415" y="440"/>
                      </a:lnTo>
                      <a:lnTo>
                        <a:pt x="425" y="395"/>
                      </a:lnTo>
                      <a:lnTo>
                        <a:pt x="441" y="326"/>
                      </a:lnTo>
                      <a:lnTo>
                        <a:pt x="457" y="276"/>
                      </a:lnTo>
                      <a:lnTo>
                        <a:pt x="474" y="240"/>
                      </a:lnTo>
                      <a:lnTo>
                        <a:pt x="488" y="190"/>
                      </a:lnTo>
                      <a:lnTo>
                        <a:pt x="504" y="149"/>
                      </a:lnTo>
                      <a:lnTo>
                        <a:pt x="525" y="102"/>
                      </a:lnTo>
                      <a:lnTo>
                        <a:pt x="579" y="0"/>
                      </a:lnTo>
                      <a:lnTo>
                        <a:pt x="28" y="398"/>
                      </a:lnTo>
                      <a:lnTo>
                        <a:pt x="0" y="420"/>
                      </a:lnTo>
                      <a:lnTo>
                        <a:pt x="90" y="423"/>
                      </a:lnTo>
                      <a:lnTo>
                        <a:pt x="154" y="440"/>
                      </a:lnTo>
                    </a:path>
                  </a:pathLst>
                </a:custGeom>
                <a:solidFill>
                  <a:schemeClr val="bg2">
                    <a:alpha val="50000"/>
                  </a:schemeClr>
                </a:solidFill>
                <a:ln w="9525">
                  <a:noFill/>
                  <a:round/>
                  <a:headEnd type="none" w="sm" len="sm"/>
                  <a:tailEnd type="none" w="sm" len="sm"/>
                </a:ln>
                <a:effectLst/>
              </p:spPr>
              <p:txBody>
                <a:bodyPr/>
                <a:lstStyle/>
                <a:p>
                  <a:pPr algn="r" rtl="1" fontAlgn="base">
                    <a:spcBef>
                      <a:spcPct val="0"/>
                    </a:spcBef>
                    <a:spcAft>
                      <a:spcPct val="0"/>
                    </a:spcAft>
                    <a:defRPr/>
                  </a:pPr>
                  <a:endParaRPr lang="fa-IR">
                    <a:solidFill>
                      <a:srgbClr val="000000"/>
                    </a:solidFill>
                  </a:endParaRPr>
                </a:p>
              </p:txBody>
            </p:sp>
            <p:sp>
              <p:nvSpPr>
                <p:cNvPr id="21511" name="Freeform 7"/>
                <p:cNvSpPr>
                  <a:spLocks/>
                </p:cNvSpPr>
                <p:nvPr/>
              </p:nvSpPr>
              <p:spPr bwMode="auto">
                <a:xfrm>
                  <a:off x="119" y="427"/>
                  <a:ext cx="620" cy="473"/>
                </a:xfrm>
                <a:custGeom>
                  <a:avLst/>
                  <a:gdLst/>
                  <a:ahLst/>
                  <a:cxnLst>
                    <a:cxn ang="0">
                      <a:pos x="0" y="472"/>
                    </a:cxn>
                    <a:cxn ang="0">
                      <a:pos x="15" y="445"/>
                    </a:cxn>
                    <a:cxn ang="0">
                      <a:pos x="61" y="411"/>
                    </a:cxn>
                    <a:cxn ang="0">
                      <a:pos x="619" y="0"/>
                    </a:cxn>
                    <a:cxn ang="0">
                      <a:pos x="466" y="153"/>
                    </a:cxn>
                    <a:cxn ang="0">
                      <a:pos x="366" y="315"/>
                    </a:cxn>
                    <a:cxn ang="0">
                      <a:pos x="301" y="467"/>
                    </a:cxn>
                    <a:cxn ang="0">
                      <a:pos x="222" y="435"/>
                    </a:cxn>
                    <a:cxn ang="0">
                      <a:pos x="132" y="413"/>
                    </a:cxn>
                    <a:cxn ang="0">
                      <a:pos x="76" y="420"/>
                    </a:cxn>
                    <a:cxn ang="0">
                      <a:pos x="30" y="432"/>
                    </a:cxn>
                    <a:cxn ang="0">
                      <a:pos x="0" y="472"/>
                    </a:cxn>
                  </a:cxnLst>
                  <a:rect l="0" t="0" r="r" b="b"/>
                  <a:pathLst>
                    <a:path w="620" h="473">
                      <a:moveTo>
                        <a:pt x="0" y="472"/>
                      </a:moveTo>
                      <a:lnTo>
                        <a:pt x="15" y="445"/>
                      </a:lnTo>
                      <a:lnTo>
                        <a:pt x="61" y="411"/>
                      </a:lnTo>
                      <a:lnTo>
                        <a:pt x="619" y="0"/>
                      </a:lnTo>
                      <a:lnTo>
                        <a:pt x="466" y="153"/>
                      </a:lnTo>
                      <a:lnTo>
                        <a:pt x="366" y="315"/>
                      </a:lnTo>
                      <a:lnTo>
                        <a:pt x="301" y="467"/>
                      </a:lnTo>
                      <a:lnTo>
                        <a:pt x="222" y="435"/>
                      </a:lnTo>
                      <a:lnTo>
                        <a:pt x="132" y="413"/>
                      </a:lnTo>
                      <a:lnTo>
                        <a:pt x="76" y="420"/>
                      </a:lnTo>
                      <a:lnTo>
                        <a:pt x="30" y="432"/>
                      </a:lnTo>
                      <a:lnTo>
                        <a:pt x="0" y="472"/>
                      </a:lnTo>
                    </a:path>
                  </a:pathLst>
                </a:custGeom>
                <a:solidFill>
                  <a:srgbClr val="FFFFFF">
                    <a:alpha val="50000"/>
                  </a:srgbClr>
                </a:solidFill>
                <a:ln w="9525">
                  <a:noFill/>
                  <a:round/>
                  <a:headEnd type="none" w="sm" len="sm"/>
                  <a:tailEnd type="none" w="sm" len="sm"/>
                </a:ln>
                <a:effectLst/>
              </p:spPr>
              <p:txBody>
                <a:bodyPr/>
                <a:lstStyle/>
                <a:p>
                  <a:pPr algn="r" rtl="1" fontAlgn="base">
                    <a:spcBef>
                      <a:spcPct val="0"/>
                    </a:spcBef>
                    <a:spcAft>
                      <a:spcPct val="0"/>
                    </a:spcAft>
                    <a:defRPr/>
                  </a:pPr>
                  <a:endParaRPr lang="fa-IR">
                    <a:solidFill>
                      <a:srgbClr val="000000"/>
                    </a:solidFill>
                  </a:endParaRPr>
                </a:p>
              </p:txBody>
            </p:sp>
          </p:grpSp>
        </p:grpSp>
        <p:grpSp>
          <p:nvGrpSpPr>
            <p:cNvPr id="1034" name="Group 8"/>
            <p:cNvGrpSpPr>
              <a:grpSpLocks/>
            </p:cNvGrpSpPr>
            <p:nvPr/>
          </p:nvGrpSpPr>
          <p:grpSpPr bwMode="auto">
            <a:xfrm>
              <a:off x="2050" y="0"/>
              <a:ext cx="1640" cy="623"/>
              <a:chOff x="2050" y="0"/>
              <a:chExt cx="1640" cy="623"/>
            </a:xfrm>
          </p:grpSpPr>
          <p:sp>
            <p:nvSpPr>
              <p:cNvPr id="21513" name="Rectangle 9"/>
              <p:cNvSpPr>
                <a:spLocks noChangeArrowheads="1"/>
              </p:cNvSpPr>
              <p:nvPr/>
            </p:nvSpPr>
            <p:spPr bwMode="auto">
              <a:xfrm>
                <a:off x="2050" y="344"/>
                <a:ext cx="1640" cy="72"/>
              </a:xfrm>
              <a:prstGeom prst="rect">
                <a:avLst/>
              </a:prstGeom>
              <a:gradFill rotWithShape="0">
                <a:gsLst>
                  <a:gs pos="0">
                    <a:srgbClr val="1C1C1C"/>
                  </a:gs>
                  <a:gs pos="100000">
                    <a:srgbClr val="FFFFFF"/>
                  </a:gs>
                </a:gsLst>
                <a:path path="shape">
                  <a:fillToRect l="50000" t="50000" r="50000" b="50000"/>
                </a:path>
              </a:gradFill>
              <a:ln w="9525">
                <a:noFill/>
                <a:miter lim="800000"/>
                <a:headEnd/>
                <a:tailEnd/>
              </a:ln>
              <a:effectLst/>
            </p:spPr>
            <p:txBody>
              <a:bodyPr/>
              <a:lstStyle/>
              <a:p>
                <a:pPr algn="r" rtl="1" fontAlgn="base">
                  <a:spcBef>
                    <a:spcPct val="0"/>
                  </a:spcBef>
                  <a:spcAft>
                    <a:spcPct val="0"/>
                  </a:spcAft>
                  <a:defRPr/>
                </a:pPr>
                <a:endParaRPr lang="fa-IR">
                  <a:solidFill>
                    <a:srgbClr val="000000"/>
                  </a:solidFill>
                </a:endParaRPr>
              </a:p>
            </p:txBody>
          </p:sp>
          <p:sp>
            <p:nvSpPr>
              <p:cNvPr id="21514" name="Rectangle 10"/>
              <p:cNvSpPr>
                <a:spLocks noChangeArrowheads="1"/>
              </p:cNvSpPr>
              <p:nvPr/>
            </p:nvSpPr>
            <p:spPr bwMode="auto">
              <a:xfrm>
                <a:off x="2354" y="311"/>
                <a:ext cx="232" cy="33"/>
              </a:xfrm>
              <a:prstGeom prst="rect">
                <a:avLst/>
              </a:prstGeom>
              <a:gradFill rotWithShape="0">
                <a:gsLst>
                  <a:gs pos="0">
                    <a:srgbClr val="FFFFFF"/>
                  </a:gs>
                  <a:gs pos="50000">
                    <a:srgbClr val="1C1C1C"/>
                  </a:gs>
                  <a:gs pos="100000">
                    <a:srgbClr val="FFFFFF"/>
                  </a:gs>
                </a:gsLst>
                <a:lin ang="5400000" scaled="1"/>
              </a:gradFill>
              <a:ln w="9525">
                <a:noFill/>
                <a:miter lim="800000"/>
                <a:headEnd/>
                <a:tailEnd/>
              </a:ln>
              <a:effectLst/>
            </p:spPr>
            <p:txBody>
              <a:bodyPr/>
              <a:lstStyle/>
              <a:p>
                <a:pPr algn="r" rtl="1" fontAlgn="base">
                  <a:spcBef>
                    <a:spcPct val="0"/>
                  </a:spcBef>
                  <a:spcAft>
                    <a:spcPct val="0"/>
                  </a:spcAft>
                  <a:defRPr/>
                </a:pPr>
                <a:endParaRPr lang="fa-IR">
                  <a:solidFill>
                    <a:srgbClr val="000000"/>
                  </a:solidFill>
                </a:endParaRPr>
              </a:p>
            </p:txBody>
          </p:sp>
          <p:sp>
            <p:nvSpPr>
              <p:cNvPr id="21515" name="Rectangle 11"/>
              <p:cNvSpPr>
                <a:spLocks noChangeArrowheads="1"/>
              </p:cNvSpPr>
              <p:nvPr/>
            </p:nvSpPr>
            <p:spPr bwMode="auto">
              <a:xfrm>
                <a:off x="3113" y="306"/>
                <a:ext cx="232" cy="36"/>
              </a:xfrm>
              <a:prstGeom prst="rect">
                <a:avLst/>
              </a:prstGeom>
              <a:gradFill rotWithShape="0">
                <a:gsLst>
                  <a:gs pos="0">
                    <a:srgbClr val="FFFFFF"/>
                  </a:gs>
                  <a:gs pos="50000">
                    <a:srgbClr val="1C1C1C"/>
                  </a:gs>
                  <a:gs pos="100000">
                    <a:srgbClr val="FFFFFF"/>
                  </a:gs>
                </a:gsLst>
                <a:lin ang="5400000" scaled="1"/>
              </a:gradFill>
              <a:ln w="9525">
                <a:noFill/>
                <a:miter lim="800000"/>
                <a:headEnd/>
                <a:tailEnd/>
              </a:ln>
              <a:effectLst/>
            </p:spPr>
            <p:txBody>
              <a:bodyPr/>
              <a:lstStyle/>
              <a:p>
                <a:pPr algn="r" rtl="1" fontAlgn="base">
                  <a:spcBef>
                    <a:spcPct val="0"/>
                  </a:spcBef>
                  <a:spcAft>
                    <a:spcPct val="0"/>
                  </a:spcAft>
                  <a:defRPr/>
                </a:pPr>
                <a:endParaRPr lang="fa-IR">
                  <a:solidFill>
                    <a:srgbClr val="000000"/>
                  </a:solidFill>
                </a:endParaRPr>
              </a:p>
            </p:txBody>
          </p:sp>
          <p:sp>
            <p:nvSpPr>
              <p:cNvPr id="21516" name="Oval 12"/>
              <p:cNvSpPr>
                <a:spLocks noChangeArrowheads="1"/>
              </p:cNvSpPr>
              <p:nvPr/>
            </p:nvSpPr>
            <p:spPr bwMode="auto">
              <a:xfrm>
                <a:off x="2664" y="0"/>
                <a:ext cx="379" cy="370"/>
              </a:xfrm>
              <a:prstGeom prst="ellipse">
                <a:avLst/>
              </a:prstGeom>
              <a:gradFill rotWithShape="0">
                <a:gsLst>
                  <a:gs pos="0">
                    <a:srgbClr val="1C1C1C"/>
                  </a:gs>
                  <a:gs pos="50000">
                    <a:srgbClr val="FFFFFF"/>
                  </a:gs>
                  <a:gs pos="100000">
                    <a:srgbClr val="1C1C1C"/>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000000"/>
                  </a:solidFill>
                </a:endParaRPr>
              </a:p>
            </p:txBody>
          </p:sp>
          <p:sp>
            <p:nvSpPr>
              <p:cNvPr id="21517" name="Oval 13"/>
              <p:cNvSpPr>
                <a:spLocks noChangeArrowheads="1"/>
              </p:cNvSpPr>
              <p:nvPr/>
            </p:nvSpPr>
            <p:spPr bwMode="auto">
              <a:xfrm>
                <a:off x="2682" y="13"/>
                <a:ext cx="344" cy="347"/>
              </a:xfrm>
              <a:prstGeom prst="ellipse">
                <a:avLst/>
              </a:prstGeom>
              <a:gradFill rotWithShape="0">
                <a:gsLst>
                  <a:gs pos="0">
                    <a:srgbClr val="FFFFFF"/>
                  </a:gs>
                  <a:gs pos="100000">
                    <a:srgbClr val="1C1C1C"/>
                  </a:gs>
                </a:gsLst>
                <a:lin ang="2700000" scaled="1"/>
              </a:gradFill>
              <a:ln w="9525">
                <a:noFill/>
                <a:round/>
                <a:headEnd/>
                <a:tailEnd/>
              </a:ln>
              <a:effectLst/>
            </p:spPr>
            <p:txBody>
              <a:bodyPr/>
              <a:lstStyle/>
              <a:p>
                <a:pPr algn="r" rtl="1" fontAlgn="base">
                  <a:spcBef>
                    <a:spcPct val="0"/>
                  </a:spcBef>
                  <a:spcAft>
                    <a:spcPct val="0"/>
                  </a:spcAft>
                  <a:defRPr/>
                </a:pPr>
                <a:endParaRPr lang="fa-IR">
                  <a:solidFill>
                    <a:srgbClr val="000000"/>
                  </a:solidFill>
                </a:endParaRPr>
              </a:p>
            </p:txBody>
          </p:sp>
          <p:sp>
            <p:nvSpPr>
              <p:cNvPr id="21518" name="Freeform 14"/>
              <p:cNvSpPr>
                <a:spLocks/>
              </p:cNvSpPr>
              <p:nvPr/>
            </p:nvSpPr>
            <p:spPr bwMode="auto">
              <a:xfrm>
                <a:off x="2708" y="10"/>
                <a:ext cx="279" cy="82"/>
              </a:xfrm>
              <a:custGeom>
                <a:avLst/>
                <a:gdLst/>
                <a:ahLst/>
                <a:cxnLst>
                  <a:cxn ang="0">
                    <a:pos x="278" y="65"/>
                  </a:cxn>
                  <a:cxn ang="0">
                    <a:pos x="271" y="49"/>
                  </a:cxn>
                  <a:cxn ang="0">
                    <a:pos x="254" y="32"/>
                  </a:cxn>
                  <a:cxn ang="0">
                    <a:pos x="232" y="20"/>
                  </a:cxn>
                  <a:cxn ang="0">
                    <a:pos x="203" y="7"/>
                  </a:cxn>
                  <a:cxn ang="0">
                    <a:pos x="168" y="0"/>
                  </a:cxn>
                  <a:cxn ang="0">
                    <a:pos x="127" y="0"/>
                  </a:cxn>
                  <a:cxn ang="0">
                    <a:pos x="95" y="3"/>
                  </a:cxn>
                  <a:cxn ang="0">
                    <a:pos x="63" y="14"/>
                  </a:cxn>
                  <a:cxn ang="0">
                    <a:pos x="41" y="29"/>
                  </a:cxn>
                  <a:cxn ang="0">
                    <a:pos x="21" y="43"/>
                  </a:cxn>
                  <a:cxn ang="0">
                    <a:pos x="5" y="62"/>
                  </a:cxn>
                  <a:cxn ang="0">
                    <a:pos x="0" y="71"/>
                  </a:cxn>
                  <a:cxn ang="0">
                    <a:pos x="1" y="81"/>
                  </a:cxn>
                  <a:cxn ang="0">
                    <a:pos x="14" y="62"/>
                  </a:cxn>
                  <a:cxn ang="0">
                    <a:pos x="28" y="51"/>
                  </a:cxn>
                  <a:cxn ang="0">
                    <a:pos x="55" y="33"/>
                  </a:cxn>
                  <a:cxn ang="0">
                    <a:pos x="78" y="23"/>
                  </a:cxn>
                  <a:cxn ang="0">
                    <a:pos x="105" y="14"/>
                  </a:cxn>
                  <a:cxn ang="0">
                    <a:pos x="131" y="11"/>
                  </a:cxn>
                  <a:cxn ang="0">
                    <a:pos x="147" y="11"/>
                  </a:cxn>
                  <a:cxn ang="0">
                    <a:pos x="167" y="13"/>
                  </a:cxn>
                  <a:cxn ang="0">
                    <a:pos x="186" y="14"/>
                  </a:cxn>
                  <a:cxn ang="0">
                    <a:pos x="206" y="20"/>
                  </a:cxn>
                  <a:cxn ang="0">
                    <a:pos x="239" y="35"/>
                  </a:cxn>
                  <a:cxn ang="0">
                    <a:pos x="255" y="49"/>
                  </a:cxn>
                  <a:cxn ang="0">
                    <a:pos x="278" y="65"/>
                  </a:cxn>
                </a:cxnLst>
                <a:rect l="0" t="0" r="r" b="b"/>
                <a:pathLst>
                  <a:path w="279" h="82">
                    <a:moveTo>
                      <a:pt x="278" y="65"/>
                    </a:moveTo>
                    <a:lnTo>
                      <a:pt x="271" y="49"/>
                    </a:lnTo>
                    <a:lnTo>
                      <a:pt x="254" y="32"/>
                    </a:lnTo>
                    <a:lnTo>
                      <a:pt x="232" y="20"/>
                    </a:lnTo>
                    <a:lnTo>
                      <a:pt x="203" y="7"/>
                    </a:lnTo>
                    <a:lnTo>
                      <a:pt x="168" y="0"/>
                    </a:lnTo>
                    <a:lnTo>
                      <a:pt x="127" y="0"/>
                    </a:lnTo>
                    <a:lnTo>
                      <a:pt x="95" y="3"/>
                    </a:lnTo>
                    <a:lnTo>
                      <a:pt x="63" y="14"/>
                    </a:lnTo>
                    <a:lnTo>
                      <a:pt x="41" y="29"/>
                    </a:lnTo>
                    <a:lnTo>
                      <a:pt x="21" y="43"/>
                    </a:lnTo>
                    <a:lnTo>
                      <a:pt x="5" y="62"/>
                    </a:lnTo>
                    <a:lnTo>
                      <a:pt x="0" y="71"/>
                    </a:lnTo>
                    <a:lnTo>
                      <a:pt x="1" y="81"/>
                    </a:lnTo>
                    <a:lnTo>
                      <a:pt x="14" y="62"/>
                    </a:lnTo>
                    <a:lnTo>
                      <a:pt x="28" y="51"/>
                    </a:lnTo>
                    <a:lnTo>
                      <a:pt x="55" y="33"/>
                    </a:lnTo>
                    <a:lnTo>
                      <a:pt x="78" y="23"/>
                    </a:lnTo>
                    <a:lnTo>
                      <a:pt x="105" y="14"/>
                    </a:lnTo>
                    <a:lnTo>
                      <a:pt x="131" y="11"/>
                    </a:lnTo>
                    <a:lnTo>
                      <a:pt x="147" y="11"/>
                    </a:lnTo>
                    <a:lnTo>
                      <a:pt x="167" y="13"/>
                    </a:lnTo>
                    <a:lnTo>
                      <a:pt x="186" y="14"/>
                    </a:lnTo>
                    <a:lnTo>
                      <a:pt x="206" y="20"/>
                    </a:lnTo>
                    <a:lnTo>
                      <a:pt x="239" y="35"/>
                    </a:lnTo>
                    <a:lnTo>
                      <a:pt x="255" y="49"/>
                    </a:lnTo>
                    <a:lnTo>
                      <a:pt x="278" y="65"/>
                    </a:lnTo>
                  </a:path>
                </a:pathLst>
              </a:custGeom>
              <a:solidFill>
                <a:srgbClr val="FFFFFF"/>
              </a:solidFill>
              <a:ln w="9525">
                <a:noFill/>
                <a:round/>
                <a:headEnd type="none" w="sm" len="sm"/>
                <a:tailEnd type="none" w="sm" len="sm"/>
              </a:ln>
              <a:effectLst/>
            </p:spPr>
            <p:txBody>
              <a:bodyPr/>
              <a:lstStyle/>
              <a:p>
                <a:pPr algn="r" rtl="1" fontAlgn="base">
                  <a:spcBef>
                    <a:spcPct val="0"/>
                  </a:spcBef>
                  <a:spcAft>
                    <a:spcPct val="0"/>
                  </a:spcAft>
                  <a:defRPr/>
                </a:pPr>
                <a:endParaRPr lang="fa-IR">
                  <a:solidFill>
                    <a:srgbClr val="000000"/>
                  </a:solidFill>
                </a:endParaRPr>
              </a:p>
            </p:txBody>
          </p:sp>
          <p:sp>
            <p:nvSpPr>
              <p:cNvPr id="21519" name="Oval 15"/>
              <p:cNvSpPr>
                <a:spLocks noChangeArrowheads="1"/>
              </p:cNvSpPr>
              <p:nvPr/>
            </p:nvSpPr>
            <p:spPr bwMode="auto">
              <a:xfrm>
                <a:off x="2709" y="43"/>
                <a:ext cx="289" cy="281"/>
              </a:xfrm>
              <a:prstGeom prst="ellipse">
                <a:avLst/>
              </a:prstGeom>
              <a:gradFill rotWithShape="0">
                <a:gsLst>
                  <a:gs pos="0">
                    <a:srgbClr val="1C1C1C"/>
                  </a:gs>
                  <a:gs pos="50000">
                    <a:srgbClr val="FFFFFF"/>
                  </a:gs>
                  <a:gs pos="100000">
                    <a:srgbClr val="1C1C1C"/>
                  </a:gs>
                </a:gsLst>
                <a:lin ang="18900000" scaled="1"/>
              </a:gradFill>
              <a:ln w="9525">
                <a:noFill/>
                <a:round/>
                <a:headEnd/>
                <a:tailEnd/>
              </a:ln>
              <a:effectLst/>
            </p:spPr>
            <p:txBody>
              <a:bodyPr/>
              <a:lstStyle/>
              <a:p>
                <a:pPr algn="r" rtl="1" fontAlgn="base">
                  <a:spcBef>
                    <a:spcPct val="0"/>
                  </a:spcBef>
                  <a:spcAft>
                    <a:spcPct val="0"/>
                  </a:spcAft>
                  <a:defRPr/>
                </a:pPr>
                <a:endParaRPr lang="fa-IR">
                  <a:solidFill>
                    <a:srgbClr val="000000"/>
                  </a:solidFill>
                </a:endParaRPr>
              </a:p>
            </p:txBody>
          </p:sp>
          <p:sp>
            <p:nvSpPr>
              <p:cNvPr id="21520" name="Oval 16" descr="Walnut"/>
              <p:cNvSpPr>
                <a:spLocks noChangeArrowheads="1"/>
              </p:cNvSpPr>
              <p:nvPr/>
            </p:nvSpPr>
            <p:spPr bwMode="auto">
              <a:xfrm>
                <a:off x="2729" y="60"/>
                <a:ext cx="247" cy="238"/>
              </a:xfrm>
              <a:prstGeom prst="ellipse">
                <a:avLst/>
              </a:prstGeom>
              <a:blipFill dpi="0" rotWithShape="0">
                <a:blip r:embed="rId14"/>
                <a:srcRect/>
                <a:tile tx="0" ty="0" sx="100000" sy="100000" flip="none" algn="tl"/>
              </a:blipFill>
              <a:ln w="9525">
                <a:noFill/>
                <a:round/>
                <a:headEnd/>
                <a:tailEnd/>
              </a:ln>
              <a:effectLst/>
            </p:spPr>
            <p:txBody>
              <a:bodyPr/>
              <a:lstStyle/>
              <a:p>
                <a:pPr algn="r" rtl="1" fontAlgn="base">
                  <a:spcBef>
                    <a:spcPct val="0"/>
                  </a:spcBef>
                  <a:spcAft>
                    <a:spcPct val="0"/>
                  </a:spcAft>
                  <a:defRPr/>
                </a:pPr>
                <a:endParaRPr lang="fa-IR">
                  <a:solidFill>
                    <a:srgbClr val="000000"/>
                  </a:solidFill>
                </a:endParaRPr>
              </a:p>
            </p:txBody>
          </p:sp>
          <p:sp>
            <p:nvSpPr>
              <p:cNvPr id="21521" name="Freeform 17"/>
              <p:cNvSpPr>
                <a:spLocks/>
              </p:cNvSpPr>
              <p:nvPr/>
            </p:nvSpPr>
            <p:spPr bwMode="auto">
              <a:xfrm>
                <a:off x="2182" y="267"/>
                <a:ext cx="1358" cy="356"/>
              </a:xfrm>
              <a:custGeom>
                <a:avLst/>
                <a:gdLst/>
                <a:ahLst/>
                <a:cxnLst>
                  <a:cxn ang="0">
                    <a:pos x="10" y="345"/>
                  </a:cxn>
                  <a:cxn ang="0">
                    <a:pos x="28" y="351"/>
                  </a:cxn>
                  <a:cxn ang="0">
                    <a:pos x="1357" y="355"/>
                  </a:cxn>
                  <a:cxn ang="0">
                    <a:pos x="1357" y="279"/>
                  </a:cxn>
                  <a:cxn ang="0">
                    <a:pos x="1351" y="248"/>
                  </a:cxn>
                  <a:cxn ang="0">
                    <a:pos x="1338" y="220"/>
                  </a:cxn>
                  <a:cxn ang="0">
                    <a:pos x="1324" y="192"/>
                  </a:cxn>
                  <a:cxn ang="0">
                    <a:pos x="1282" y="147"/>
                  </a:cxn>
                  <a:cxn ang="0">
                    <a:pos x="1214" y="119"/>
                  </a:cxn>
                  <a:cxn ang="0">
                    <a:pos x="1141" y="106"/>
                  </a:cxn>
                  <a:cxn ang="0">
                    <a:pos x="1073" y="96"/>
                  </a:cxn>
                  <a:cxn ang="0">
                    <a:pos x="996" y="87"/>
                  </a:cxn>
                  <a:cxn ang="0">
                    <a:pos x="906" y="81"/>
                  </a:cxn>
                  <a:cxn ang="0">
                    <a:pos x="782" y="69"/>
                  </a:cxn>
                  <a:cxn ang="0">
                    <a:pos x="817" y="22"/>
                  </a:cxn>
                  <a:cxn ang="0">
                    <a:pos x="823" y="2"/>
                  </a:cxn>
                  <a:cxn ang="0">
                    <a:pos x="795" y="28"/>
                  </a:cxn>
                  <a:cxn ang="0">
                    <a:pos x="779" y="41"/>
                  </a:cxn>
                  <a:cxn ang="0">
                    <a:pos x="762" y="57"/>
                  </a:cxn>
                  <a:cxn ang="0">
                    <a:pos x="746" y="62"/>
                  </a:cxn>
                  <a:cxn ang="0">
                    <a:pos x="714" y="71"/>
                  </a:cxn>
                  <a:cxn ang="0">
                    <a:pos x="661" y="72"/>
                  </a:cxn>
                  <a:cxn ang="0">
                    <a:pos x="612" y="70"/>
                  </a:cxn>
                  <a:cxn ang="0">
                    <a:pos x="587" y="57"/>
                  </a:cxn>
                  <a:cxn ang="0">
                    <a:pos x="571" y="46"/>
                  </a:cxn>
                  <a:cxn ang="0">
                    <a:pos x="548" y="28"/>
                  </a:cxn>
                  <a:cxn ang="0">
                    <a:pos x="519" y="0"/>
                  </a:cxn>
                  <a:cxn ang="0">
                    <a:pos x="527" y="24"/>
                  </a:cxn>
                  <a:cxn ang="0">
                    <a:pos x="539" y="64"/>
                  </a:cxn>
                  <a:cxn ang="0">
                    <a:pos x="525" y="72"/>
                  </a:cxn>
                  <a:cxn ang="0">
                    <a:pos x="379" y="80"/>
                  </a:cxn>
                  <a:cxn ang="0">
                    <a:pos x="259" y="96"/>
                  </a:cxn>
                  <a:cxn ang="0">
                    <a:pos x="190" y="106"/>
                  </a:cxn>
                  <a:cxn ang="0">
                    <a:pos x="123" y="119"/>
                  </a:cxn>
                  <a:cxn ang="0">
                    <a:pos x="94" y="129"/>
                  </a:cxn>
                  <a:cxn ang="0">
                    <a:pos x="72" y="144"/>
                  </a:cxn>
                  <a:cxn ang="0">
                    <a:pos x="43" y="171"/>
                  </a:cxn>
                  <a:cxn ang="0">
                    <a:pos x="24" y="202"/>
                  </a:cxn>
                  <a:cxn ang="0">
                    <a:pos x="11" y="239"/>
                  </a:cxn>
                  <a:cxn ang="0">
                    <a:pos x="4" y="267"/>
                  </a:cxn>
                  <a:cxn ang="0">
                    <a:pos x="1" y="299"/>
                  </a:cxn>
                  <a:cxn ang="0">
                    <a:pos x="0" y="320"/>
                  </a:cxn>
                  <a:cxn ang="0">
                    <a:pos x="10" y="345"/>
                  </a:cxn>
                </a:cxnLst>
                <a:rect l="0" t="0" r="r" b="b"/>
                <a:pathLst>
                  <a:path w="1358" h="356">
                    <a:moveTo>
                      <a:pt x="10" y="345"/>
                    </a:moveTo>
                    <a:lnTo>
                      <a:pt x="28" y="351"/>
                    </a:lnTo>
                    <a:lnTo>
                      <a:pt x="1357" y="355"/>
                    </a:lnTo>
                    <a:lnTo>
                      <a:pt x="1357" y="279"/>
                    </a:lnTo>
                    <a:lnTo>
                      <a:pt x="1351" y="248"/>
                    </a:lnTo>
                    <a:lnTo>
                      <a:pt x="1338" y="220"/>
                    </a:lnTo>
                    <a:lnTo>
                      <a:pt x="1324" y="192"/>
                    </a:lnTo>
                    <a:lnTo>
                      <a:pt x="1282" y="147"/>
                    </a:lnTo>
                    <a:lnTo>
                      <a:pt x="1214" y="119"/>
                    </a:lnTo>
                    <a:lnTo>
                      <a:pt x="1141" y="106"/>
                    </a:lnTo>
                    <a:lnTo>
                      <a:pt x="1073" y="96"/>
                    </a:lnTo>
                    <a:lnTo>
                      <a:pt x="996" y="87"/>
                    </a:lnTo>
                    <a:lnTo>
                      <a:pt x="906" y="81"/>
                    </a:lnTo>
                    <a:lnTo>
                      <a:pt x="782" y="69"/>
                    </a:lnTo>
                    <a:lnTo>
                      <a:pt x="817" y="22"/>
                    </a:lnTo>
                    <a:lnTo>
                      <a:pt x="823" y="2"/>
                    </a:lnTo>
                    <a:lnTo>
                      <a:pt x="795" y="28"/>
                    </a:lnTo>
                    <a:lnTo>
                      <a:pt x="779" y="41"/>
                    </a:lnTo>
                    <a:lnTo>
                      <a:pt x="762" y="57"/>
                    </a:lnTo>
                    <a:lnTo>
                      <a:pt x="746" y="62"/>
                    </a:lnTo>
                    <a:lnTo>
                      <a:pt x="714" y="71"/>
                    </a:lnTo>
                    <a:lnTo>
                      <a:pt x="661" y="72"/>
                    </a:lnTo>
                    <a:lnTo>
                      <a:pt x="612" y="70"/>
                    </a:lnTo>
                    <a:lnTo>
                      <a:pt x="587" y="57"/>
                    </a:lnTo>
                    <a:lnTo>
                      <a:pt x="571" y="46"/>
                    </a:lnTo>
                    <a:lnTo>
                      <a:pt x="548" y="28"/>
                    </a:lnTo>
                    <a:lnTo>
                      <a:pt x="519" y="0"/>
                    </a:lnTo>
                    <a:lnTo>
                      <a:pt x="527" y="24"/>
                    </a:lnTo>
                    <a:lnTo>
                      <a:pt x="539" y="64"/>
                    </a:lnTo>
                    <a:lnTo>
                      <a:pt x="525" y="72"/>
                    </a:lnTo>
                    <a:lnTo>
                      <a:pt x="379" y="80"/>
                    </a:lnTo>
                    <a:lnTo>
                      <a:pt x="259" y="96"/>
                    </a:lnTo>
                    <a:lnTo>
                      <a:pt x="190" y="106"/>
                    </a:lnTo>
                    <a:lnTo>
                      <a:pt x="123" y="119"/>
                    </a:lnTo>
                    <a:lnTo>
                      <a:pt x="94" y="129"/>
                    </a:lnTo>
                    <a:lnTo>
                      <a:pt x="72" y="144"/>
                    </a:lnTo>
                    <a:lnTo>
                      <a:pt x="43" y="171"/>
                    </a:lnTo>
                    <a:lnTo>
                      <a:pt x="24" y="202"/>
                    </a:lnTo>
                    <a:lnTo>
                      <a:pt x="11" y="239"/>
                    </a:lnTo>
                    <a:lnTo>
                      <a:pt x="4" y="267"/>
                    </a:lnTo>
                    <a:lnTo>
                      <a:pt x="1" y="299"/>
                    </a:lnTo>
                    <a:lnTo>
                      <a:pt x="0" y="320"/>
                    </a:lnTo>
                    <a:lnTo>
                      <a:pt x="10" y="345"/>
                    </a:lnTo>
                  </a:path>
                </a:pathLst>
              </a:custGeom>
              <a:gradFill rotWithShape="0">
                <a:gsLst>
                  <a:gs pos="0">
                    <a:srgbClr val="FFFFFF"/>
                  </a:gs>
                  <a:gs pos="100000">
                    <a:srgbClr val="1C1C1C"/>
                  </a:gs>
                </a:gsLst>
                <a:lin ang="5400000" scaled="1"/>
              </a:gradFill>
              <a:ln w="9525">
                <a:noFill/>
                <a:round/>
                <a:headEnd type="none" w="sm" len="sm"/>
                <a:tailEnd type="none" w="sm" len="sm"/>
              </a:ln>
              <a:effectLst/>
            </p:spPr>
            <p:txBody>
              <a:bodyPr/>
              <a:lstStyle/>
              <a:p>
                <a:pPr algn="r" rtl="1" fontAlgn="base">
                  <a:spcBef>
                    <a:spcPct val="0"/>
                  </a:spcBef>
                  <a:spcAft>
                    <a:spcPct val="0"/>
                  </a:spcAft>
                  <a:defRPr/>
                </a:pPr>
                <a:endParaRPr lang="fa-IR">
                  <a:solidFill>
                    <a:srgbClr val="000000"/>
                  </a:solidFill>
                </a:endParaRPr>
              </a:p>
            </p:txBody>
          </p:sp>
          <p:sp>
            <p:nvSpPr>
              <p:cNvPr id="21522" name="Freeform 18"/>
              <p:cNvSpPr>
                <a:spLocks/>
              </p:cNvSpPr>
              <p:nvPr/>
            </p:nvSpPr>
            <p:spPr bwMode="auto">
              <a:xfrm>
                <a:off x="2213" y="308"/>
                <a:ext cx="536" cy="184"/>
              </a:xfrm>
              <a:custGeom>
                <a:avLst/>
                <a:gdLst/>
                <a:ahLst/>
                <a:cxnLst>
                  <a:cxn ang="0">
                    <a:pos x="0" y="183"/>
                  </a:cxn>
                  <a:cxn ang="0">
                    <a:pos x="7" y="153"/>
                  </a:cxn>
                  <a:cxn ang="0">
                    <a:pos x="17" y="133"/>
                  </a:cxn>
                  <a:cxn ang="0">
                    <a:pos x="49" y="110"/>
                  </a:cxn>
                  <a:cxn ang="0">
                    <a:pos x="105" y="88"/>
                  </a:cxn>
                  <a:cxn ang="0">
                    <a:pos x="147" y="82"/>
                  </a:cxn>
                  <a:cxn ang="0">
                    <a:pos x="182" y="74"/>
                  </a:cxn>
                  <a:cxn ang="0">
                    <a:pos x="237" y="69"/>
                  </a:cxn>
                  <a:cxn ang="0">
                    <a:pos x="279" y="61"/>
                  </a:cxn>
                  <a:cxn ang="0">
                    <a:pos x="320" y="54"/>
                  </a:cxn>
                  <a:cxn ang="0">
                    <a:pos x="359" y="49"/>
                  </a:cxn>
                  <a:cxn ang="0">
                    <a:pos x="405" y="43"/>
                  </a:cxn>
                  <a:cxn ang="0">
                    <a:pos x="473" y="42"/>
                  </a:cxn>
                  <a:cxn ang="0">
                    <a:pos x="470" y="44"/>
                  </a:cxn>
                  <a:cxn ang="0">
                    <a:pos x="506" y="41"/>
                  </a:cxn>
                  <a:cxn ang="0">
                    <a:pos x="518" y="27"/>
                  </a:cxn>
                  <a:cxn ang="0">
                    <a:pos x="513" y="0"/>
                  </a:cxn>
                  <a:cxn ang="0">
                    <a:pos x="533" y="23"/>
                  </a:cxn>
                  <a:cxn ang="0">
                    <a:pos x="535" y="39"/>
                  </a:cxn>
                  <a:cxn ang="0">
                    <a:pos x="513" y="52"/>
                  </a:cxn>
                  <a:cxn ang="0">
                    <a:pos x="470" y="57"/>
                  </a:cxn>
                  <a:cxn ang="0">
                    <a:pos x="399" y="61"/>
                  </a:cxn>
                  <a:cxn ang="0">
                    <a:pos x="323" y="70"/>
                  </a:cxn>
                  <a:cxn ang="0">
                    <a:pos x="263" y="80"/>
                  </a:cxn>
                  <a:cxn ang="0">
                    <a:pos x="193" y="90"/>
                  </a:cxn>
                  <a:cxn ang="0">
                    <a:pos x="135" y="99"/>
                  </a:cxn>
                  <a:cxn ang="0">
                    <a:pos x="92" y="109"/>
                  </a:cxn>
                  <a:cxn ang="0">
                    <a:pos x="56" y="128"/>
                  </a:cxn>
                  <a:cxn ang="0">
                    <a:pos x="30" y="140"/>
                  </a:cxn>
                  <a:cxn ang="0">
                    <a:pos x="15" y="164"/>
                  </a:cxn>
                  <a:cxn ang="0">
                    <a:pos x="0" y="183"/>
                  </a:cxn>
                </a:cxnLst>
                <a:rect l="0" t="0" r="r" b="b"/>
                <a:pathLst>
                  <a:path w="536" h="184">
                    <a:moveTo>
                      <a:pt x="0" y="183"/>
                    </a:moveTo>
                    <a:lnTo>
                      <a:pt x="7" y="153"/>
                    </a:lnTo>
                    <a:lnTo>
                      <a:pt x="17" y="133"/>
                    </a:lnTo>
                    <a:lnTo>
                      <a:pt x="49" y="110"/>
                    </a:lnTo>
                    <a:lnTo>
                      <a:pt x="105" y="88"/>
                    </a:lnTo>
                    <a:lnTo>
                      <a:pt x="147" y="82"/>
                    </a:lnTo>
                    <a:lnTo>
                      <a:pt x="182" y="74"/>
                    </a:lnTo>
                    <a:lnTo>
                      <a:pt x="237" y="69"/>
                    </a:lnTo>
                    <a:lnTo>
                      <a:pt x="279" y="61"/>
                    </a:lnTo>
                    <a:lnTo>
                      <a:pt x="320" y="54"/>
                    </a:lnTo>
                    <a:lnTo>
                      <a:pt x="359" y="49"/>
                    </a:lnTo>
                    <a:lnTo>
                      <a:pt x="405" y="43"/>
                    </a:lnTo>
                    <a:lnTo>
                      <a:pt x="473" y="42"/>
                    </a:lnTo>
                    <a:lnTo>
                      <a:pt x="470" y="44"/>
                    </a:lnTo>
                    <a:lnTo>
                      <a:pt x="506" y="41"/>
                    </a:lnTo>
                    <a:lnTo>
                      <a:pt x="518" y="27"/>
                    </a:lnTo>
                    <a:lnTo>
                      <a:pt x="513" y="0"/>
                    </a:lnTo>
                    <a:lnTo>
                      <a:pt x="533" y="23"/>
                    </a:lnTo>
                    <a:lnTo>
                      <a:pt x="535" y="39"/>
                    </a:lnTo>
                    <a:lnTo>
                      <a:pt x="513" y="52"/>
                    </a:lnTo>
                    <a:lnTo>
                      <a:pt x="470" y="57"/>
                    </a:lnTo>
                    <a:lnTo>
                      <a:pt x="399" y="61"/>
                    </a:lnTo>
                    <a:lnTo>
                      <a:pt x="323" y="70"/>
                    </a:lnTo>
                    <a:lnTo>
                      <a:pt x="263" y="80"/>
                    </a:lnTo>
                    <a:lnTo>
                      <a:pt x="193" y="90"/>
                    </a:lnTo>
                    <a:lnTo>
                      <a:pt x="135" y="99"/>
                    </a:lnTo>
                    <a:lnTo>
                      <a:pt x="92" y="109"/>
                    </a:lnTo>
                    <a:lnTo>
                      <a:pt x="56" y="128"/>
                    </a:lnTo>
                    <a:lnTo>
                      <a:pt x="30" y="140"/>
                    </a:lnTo>
                    <a:lnTo>
                      <a:pt x="15" y="164"/>
                    </a:lnTo>
                    <a:lnTo>
                      <a:pt x="0" y="183"/>
                    </a:lnTo>
                  </a:path>
                </a:pathLst>
              </a:custGeom>
              <a:solidFill>
                <a:srgbClr val="FFFFFF"/>
              </a:solidFill>
              <a:ln w="9525">
                <a:noFill/>
                <a:round/>
                <a:headEnd type="none" w="sm" len="sm"/>
                <a:tailEnd type="none" w="sm" len="sm"/>
              </a:ln>
              <a:effectLst/>
            </p:spPr>
            <p:txBody>
              <a:bodyPr/>
              <a:lstStyle/>
              <a:p>
                <a:pPr algn="r" rtl="1" fontAlgn="base">
                  <a:spcBef>
                    <a:spcPct val="0"/>
                  </a:spcBef>
                  <a:spcAft>
                    <a:spcPct val="0"/>
                  </a:spcAft>
                  <a:defRPr/>
                </a:pPr>
                <a:endParaRPr lang="fa-IR">
                  <a:solidFill>
                    <a:srgbClr val="000000"/>
                  </a:solidFill>
                </a:endParaRPr>
              </a:p>
            </p:txBody>
          </p:sp>
          <p:sp>
            <p:nvSpPr>
              <p:cNvPr id="21523" name="Freeform 19"/>
              <p:cNvSpPr>
                <a:spLocks/>
              </p:cNvSpPr>
              <p:nvPr/>
            </p:nvSpPr>
            <p:spPr bwMode="auto">
              <a:xfrm>
                <a:off x="2197" y="574"/>
                <a:ext cx="1326" cy="40"/>
              </a:xfrm>
              <a:custGeom>
                <a:avLst/>
                <a:gdLst/>
                <a:ahLst/>
                <a:cxnLst>
                  <a:cxn ang="0">
                    <a:pos x="0" y="10"/>
                  </a:cxn>
                  <a:cxn ang="0">
                    <a:pos x="17" y="30"/>
                  </a:cxn>
                  <a:cxn ang="0">
                    <a:pos x="114" y="37"/>
                  </a:cxn>
                  <a:cxn ang="0">
                    <a:pos x="381" y="36"/>
                  </a:cxn>
                  <a:cxn ang="0">
                    <a:pos x="438" y="37"/>
                  </a:cxn>
                  <a:cxn ang="0">
                    <a:pos x="480" y="38"/>
                  </a:cxn>
                  <a:cxn ang="0">
                    <a:pos x="578" y="38"/>
                  </a:cxn>
                  <a:cxn ang="0">
                    <a:pos x="686" y="36"/>
                  </a:cxn>
                  <a:cxn ang="0">
                    <a:pos x="724" y="36"/>
                  </a:cxn>
                  <a:cxn ang="0">
                    <a:pos x="819" y="38"/>
                  </a:cxn>
                  <a:cxn ang="0">
                    <a:pos x="859" y="39"/>
                  </a:cxn>
                  <a:cxn ang="0">
                    <a:pos x="888" y="38"/>
                  </a:cxn>
                  <a:cxn ang="0">
                    <a:pos x="962" y="36"/>
                  </a:cxn>
                  <a:cxn ang="0">
                    <a:pos x="1004" y="38"/>
                  </a:cxn>
                  <a:cxn ang="0">
                    <a:pos x="1045" y="37"/>
                  </a:cxn>
                  <a:cxn ang="0">
                    <a:pos x="1072" y="36"/>
                  </a:cxn>
                  <a:cxn ang="0">
                    <a:pos x="1119" y="36"/>
                  </a:cxn>
                  <a:cxn ang="0">
                    <a:pos x="1145" y="37"/>
                  </a:cxn>
                  <a:cxn ang="0">
                    <a:pos x="1171" y="38"/>
                  </a:cxn>
                  <a:cxn ang="0">
                    <a:pos x="1233" y="37"/>
                  </a:cxn>
                  <a:cxn ang="0">
                    <a:pos x="1257" y="37"/>
                  </a:cxn>
                  <a:cxn ang="0">
                    <a:pos x="1325" y="32"/>
                  </a:cxn>
                  <a:cxn ang="0">
                    <a:pos x="1291" y="22"/>
                  </a:cxn>
                  <a:cxn ang="0">
                    <a:pos x="1271" y="22"/>
                  </a:cxn>
                  <a:cxn ang="0">
                    <a:pos x="1249" y="23"/>
                  </a:cxn>
                  <a:cxn ang="0">
                    <a:pos x="1081" y="15"/>
                  </a:cxn>
                  <a:cxn ang="0">
                    <a:pos x="1015" y="17"/>
                  </a:cxn>
                  <a:cxn ang="0">
                    <a:pos x="943" y="21"/>
                  </a:cxn>
                  <a:cxn ang="0">
                    <a:pos x="874" y="20"/>
                  </a:cxn>
                  <a:cxn ang="0">
                    <a:pos x="819" y="18"/>
                  </a:cxn>
                  <a:cxn ang="0">
                    <a:pos x="732" y="19"/>
                  </a:cxn>
                  <a:cxn ang="0">
                    <a:pos x="683" y="20"/>
                  </a:cxn>
                  <a:cxn ang="0">
                    <a:pos x="655" y="21"/>
                  </a:cxn>
                  <a:cxn ang="0">
                    <a:pos x="605" y="22"/>
                  </a:cxn>
                  <a:cxn ang="0">
                    <a:pos x="553" y="20"/>
                  </a:cxn>
                  <a:cxn ang="0">
                    <a:pos x="524" y="19"/>
                  </a:cxn>
                  <a:cxn ang="0">
                    <a:pos x="462" y="17"/>
                  </a:cxn>
                  <a:cxn ang="0">
                    <a:pos x="436" y="18"/>
                  </a:cxn>
                  <a:cxn ang="0">
                    <a:pos x="378" y="21"/>
                  </a:cxn>
                  <a:cxn ang="0">
                    <a:pos x="340" y="23"/>
                  </a:cxn>
                  <a:cxn ang="0">
                    <a:pos x="302" y="24"/>
                  </a:cxn>
                  <a:cxn ang="0">
                    <a:pos x="258" y="22"/>
                  </a:cxn>
                  <a:cxn ang="0">
                    <a:pos x="205" y="20"/>
                  </a:cxn>
                  <a:cxn ang="0">
                    <a:pos x="147" y="23"/>
                  </a:cxn>
                  <a:cxn ang="0">
                    <a:pos x="133" y="23"/>
                  </a:cxn>
                  <a:cxn ang="0">
                    <a:pos x="82" y="20"/>
                  </a:cxn>
                  <a:cxn ang="0">
                    <a:pos x="53" y="19"/>
                  </a:cxn>
                  <a:cxn ang="0">
                    <a:pos x="38" y="20"/>
                  </a:cxn>
                </a:cxnLst>
                <a:rect l="0" t="0" r="r" b="b"/>
                <a:pathLst>
                  <a:path w="1326" h="40">
                    <a:moveTo>
                      <a:pt x="6" y="0"/>
                    </a:moveTo>
                    <a:lnTo>
                      <a:pt x="0" y="10"/>
                    </a:lnTo>
                    <a:lnTo>
                      <a:pt x="6" y="25"/>
                    </a:lnTo>
                    <a:lnTo>
                      <a:pt x="17" y="30"/>
                    </a:lnTo>
                    <a:lnTo>
                      <a:pt x="36" y="36"/>
                    </a:lnTo>
                    <a:lnTo>
                      <a:pt x="114" y="37"/>
                    </a:lnTo>
                    <a:lnTo>
                      <a:pt x="275" y="38"/>
                    </a:lnTo>
                    <a:lnTo>
                      <a:pt x="381" y="36"/>
                    </a:lnTo>
                    <a:lnTo>
                      <a:pt x="415" y="37"/>
                    </a:lnTo>
                    <a:lnTo>
                      <a:pt x="438" y="37"/>
                    </a:lnTo>
                    <a:lnTo>
                      <a:pt x="474" y="38"/>
                    </a:lnTo>
                    <a:lnTo>
                      <a:pt x="480" y="38"/>
                    </a:lnTo>
                    <a:lnTo>
                      <a:pt x="545" y="38"/>
                    </a:lnTo>
                    <a:lnTo>
                      <a:pt x="578" y="38"/>
                    </a:lnTo>
                    <a:lnTo>
                      <a:pt x="598" y="37"/>
                    </a:lnTo>
                    <a:lnTo>
                      <a:pt x="686" y="36"/>
                    </a:lnTo>
                    <a:lnTo>
                      <a:pt x="691" y="36"/>
                    </a:lnTo>
                    <a:lnTo>
                      <a:pt x="724" y="36"/>
                    </a:lnTo>
                    <a:lnTo>
                      <a:pt x="777" y="38"/>
                    </a:lnTo>
                    <a:lnTo>
                      <a:pt x="819" y="38"/>
                    </a:lnTo>
                    <a:lnTo>
                      <a:pt x="825" y="38"/>
                    </a:lnTo>
                    <a:lnTo>
                      <a:pt x="859" y="39"/>
                    </a:lnTo>
                    <a:lnTo>
                      <a:pt x="882" y="37"/>
                    </a:lnTo>
                    <a:lnTo>
                      <a:pt x="888" y="38"/>
                    </a:lnTo>
                    <a:lnTo>
                      <a:pt x="957" y="37"/>
                    </a:lnTo>
                    <a:lnTo>
                      <a:pt x="962" y="36"/>
                    </a:lnTo>
                    <a:lnTo>
                      <a:pt x="980" y="37"/>
                    </a:lnTo>
                    <a:lnTo>
                      <a:pt x="1004" y="38"/>
                    </a:lnTo>
                    <a:lnTo>
                      <a:pt x="1011" y="38"/>
                    </a:lnTo>
                    <a:lnTo>
                      <a:pt x="1045" y="37"/>
                    </a:lnTo>
                    <a:lnTo>
                      <a:pt x="1066" y="36"/>
                    </a:lnTo>
                    <a:lnTo>
                      <a:pt x="1072" y="36"/>
                    </a:lnTo>
                    <a:lnTo>
                      <a:pt x="1091" y="36"/>
                    </a:lnTo>
                    <a:lnTo>
                      <a:pt x="1119" y="36"/>
                    </a:lnTo>
                    <a:lnTo>
                      <a:pt x="1126" y="36"/>
                    </a:lnTo>
                    <a:lnTo>
                      <a:pt x="1145" y="37"/>
                    </a:lnTo>
                    <a:lnTo>
                      <a:pt x="1165" y="38"/>
                    </a:lnTo>
                    <a:lnTo>
                      <a:pt x="1171" y="38"/>
                    </a:lnTo>
                    <a:lnTo>
                      <a:pt x="1214" y="36"/>
                    </a:lnTo>
                    <a:lnTo>
                      <a:pt x="1233" y="37"/>
                    </a:lnTo>
                    <a:lnTo>
                      <a:pt x="1252" y="38"/>
                    </a:lnTo>
                    <a:lnTo>
                      <a:pt x="1257" y="37"/>
                    </a:lnTo>
                    <a:lnTo>
                      <a:pt x="1309" y="37"/>
                    </a:lnTo>
                    <a:lnTo>
                      <a:pt x="1325" y="32"/>
                    </a:lnTo>
                    <a:lnTo>
                      <a:pt x="1298" y="22"/>
                    </a:lnTo>
                    <a:lnTo>
                      <a:pt x="1291" y="22"/>
                    </a:lnTo>
                    <a:lnTo>
                      <a:pt x="1267" y="20"/>
                    </a:lnTo>
                    <a:lnTo>
                      <a:pt x="1271" y="22"/>
                    </a:lnTo>
                    <a:lnTo>
                      <a:pt x="1256" y="24"/>
                    </a:lnTo>
                    <a:lnTo>
                      <a:pt x="1249" y="23"/>
                    </a:lnTo>
                    <a:lnTo>
                      <a:pt x="1087" y="15"/>
                    </a:lnTo>
                    <a:lnTo>
                      <a:pt x="1081" y="15"/>
                    </a:lnTo>
                    <a:lnTo>
                      <a:pt x="1038" y="15"/>
                    </a:lnTo>
                    <a:lnTo>
                      <a:pt x="1015" y="17"/>
                    </a:lnTo>
                    <a:lnTo>
                      <a:pt x="978" y="19"/>
                    </a:lnTo>
                    <a:lnTo>
                      <a:pt x="943" y="21"/>
                    </a:lnTo>
                    <a:lnTo>
                      <a:pt x="904" y="21"/>
                    </a:lnTo>
                    <a:lnTo>
                      <a:pt x="874" y="20"/>
                    </a:lnTo>
                    <a:lnTo>
                      <a:pt x="869" y="20"/>
                    </a:lnTo>
                    <a:lnTo>
                      <a:pt x="819" y="18"/>
                    </a:lnTo>
                    <a:lnTo>
                      <a:pt x="752" y="18"/>
                    </a:lnTo>
                    <a:lnTo>
                      <a:pt x="732" y="19"/>
                    </a:lnTo>
                    <a:lnTo>
                      <a:pt x="709" y="20"/>
                    </a:lnTo>
                    <a:lnTo>
                      <a:pt x="683" y="20"/>
                    </a:lnTo>
                    <a:lnTo>
                      <a:pt x="678" y="20"/>
                    </a:lnTo>
                    <a:lnTo>
                      <a:pt x="655" y="21"/>
                    </a:lnTo>
                    <a:lnTo>
                      <a:pt x="610" y="22"/>
                    </a:lnTo>
                    <a:lnTo>
                      <a:pt x="605" y="22"/>
                    </a:lnTo>
                    <a:lnTo>
                      <a:pt x="584" y="22"/>
                    </a:lnTo>
                    <a:lnTo>
                      <a:pt x="553" y="20"/>
                    </a:lnTo>
                    <a:lnTo>
                      <a:pt x="530" y="19"/>
                    </a:lnTo>
                    <a:lnTo>
                      <a:pt x="524" y="19"/>
                    </a:lnTo>
                    <a:lnTo>
                      <a:pt x="496" y="17"/>
                    </a:lnTo>
                    <a:lnTo>
                      <a:pt x="462" y="17"/>
                    </a:lnTo>
                    <a:lnTo>
                      <a:pt x="457" y="17"/>
                    </a:lnTo>
                    <a:lnTo>
                      <a:pt x="436" y="18"/>
                    </a:lnTo>
                    <a:lnTo>
                      <a:pt x="404" y="20"/>
                    </a:lnTo>
                    <a:lnTo>
                      <a:pt x="378" y="21"/>
                    </a:lnTo>
                    <a:lnTo>
                      <a:pt x="373" y="21"/>
                    </a:lnTo>
                    <a:lnTo>
                      <a:pt x="340" y="23"/>
                    </a:lnTo>
                    <a:lnTo>
                      <a:pt x="335" y="23"/>
                    </a:lnTo>
                    <a:lnTo>
                      <a:pt x="302" y="24"/>
                    </a:lnTo>
                    <a:lnTo>
                      <a:pt x="283" y="24"/>
                    </a:lnTo>
                    <a:lnTo>
                      <a:pt x="258" y="22"/>
                    </a:lnTo>
                    <a:lnTo>
                      <a:pt x="239" y="20"/>
                    </a:lnTo>
                    <a:lnTo>
                      <a:pt x="205" y="20"/>
                    </a:lnTo>
                    <a:lnTo>
                      <a:pt x="179" y="21"/>
                    </a:lnTo>
                    <a:lnTo>
                      <a:pt x="147" y="23"/>
                    </a:lnTo>
                    <a:lnTo>
                      <a:pt x="141" y="23"/>
                    </a:lnTo>
                    <a:lnTo>
                      <a:pt x="133" y="23"/>
                    </a:lnTo>
                    <a:lnTo>
                      <a:pt x="99" y="21"/>
                    </a:lnTo>
                    <a:lnTo>
                      <a:pt x="82" y="20"/>
                    </a:lnTo>
                    <a:lnTo>
                      <a:pt x="59" y="19"/>
                    </a:lnTo>
                    <a:lnTo>
                      <a:pt x="53" y="19"/>
                    </a:lnTo>
                    <a:lnTo>
                      <a:pt x="48" y="19"/>
                    </a:lnTo>
                    <a:lnTo>
                      <a:pt x="38" y="20"/>
                    </a:lnTo>
                    <a:lnTo>
                      <a:pt x="6" y="0"/>
                    </a:lnTo>
                  </a:path>
                </a:pathLst>
              </a:custGeom>
              <a:solidFill>
                <a:srgbClr val="FFFF99"/>
              </a:solidFill>
              <a:ln w="9525">
                <a:noFill/>
                <a:round/>
                <a:headEnd type="none" w="sm" len="sm"/>
                <a:tailEnd type="none" w="sm" len="sm"/>
              </a:ln>
              <a:effectLst/>
            </p:spPr>
            <p:txBody>
              <a:bodyPr/>
              <a:lstStyle/>
              <a:p>
                <a:pPr algn="r" rtl="1" fontAlgn="base">
                  <a:spcBef>
                    <a:spcPct val="0"/>
                  </a:spcBef>
                  <a:spcAft>
                    <a:spcPct val="0"/>
                  </a:spcAft>
                  <a:defRPr/>
                </a:pPr>
                <a:endParaRPr lang="fa-IR">
                  <a:solidFill>
                    <a:srgbClr val="000000"/>
                  </a:solidFill>
                </a:endParaRPr>
              </a:p>
            </p:txBody>
          </p:sp>
          <p:sp>
            <p:nvSpPr>
              <p:cNvPr id="21524" name="Freeform 20"/>
              <p:cNvSpPr>
                <a:spLocks/>
              </p:cNvSpPr>
              <p:nvPr/>
            </p:nvSpPr>
            <p:spPr bwMode="auto">
              <a:xfrm>
                <a:off x="2212" y="307"/>
                <a:ext cx="1300" cy="224"/>
              </a:xfrm>
              <a:custGeom>
                <a:avLst/>
                <a:gdLst/>
                <a:ahLst/>
                <a:cxnLst>
                  <a:cxn ang="0">
                    <a:pos x="73" y="142"/>
                  </a:cxn>
                  <a:cxn ang="0">
                    <a:pos x="40" y="164"/>
                  </a:cxn>
                  <a:cxn ang="0">
                    <a:pos x="5" y="178"/>
                  </a:cxn>
                  <a:cxn ang="0">
                    <a:pos x="11" y="203"/>
                  </a:cxn>
                  <a:cxn ang="0">
                    <a:pos x="54" y="212"/>
                  </a:cxn>
                  <a:cxn ang="0">
                    <a:pos x="172" y="215"/>
                  </a:cxn>
                  <a:cxn ang="0">
                    <a:pos x="420" y="210"/>
                  </a:cxn>
                  <a:cxn ang="0">
                    <a:pos x="473" y="213"/>
                  </a:cxn>
                  <a:cxn ang="0">
                    <a:pos x="512" y="218"/>
                  </a:cxn>
                  <a:cxn ang="0">
                    <a:pos x="603" y="218"/>
                  </a:cxn>
                  <a:cxn ang="0">
                    <a:pos x="703" y="210"/>
                  </a:cxn>
                  <a:cxn ang="0">
                    <a:pos x="738" y="210"/>
                  </a:cxn>
                  <a:cxn ang="0">
                    <a:pos x="827" y="219"/>
                  </a:cxn>
                  <a:cxn ang="0">
                    <a:pos x="864" y="223"/>
                  </a:cxn>
                  <a:cxn ang="0">
                    <a:pos x="891" y="218"/>
                  </a:cxn>
                  <a:cxn ang="0">
                    <a:pos x="960" y="210"/>
                  </a:cxn>
                  <a:cxn ang="0">
                    <a:pos x="999" y="218"/>
                  </a:cxn>
                  <a:cxn ang="0">
                    <a:pos x="1037" y="213"/>
                  </a:cxn>
                  <a:cxn ang="0">
                    <a:pos x="1062" y="210"/>
                  </a:cxn>
                  <a:cxn ang="0">
                    <a:pos x="1105" y="210"/>
                  </a:cxn>
                  <a:cxn ang="0">
                    <a:pos x="1129" y="215"/>
                  </a:cxn>
                  <a:cxn ang="0">
                    <a:pos x="1154" y="219"/>
                  </a:cxn>
                  <a:cxn ang="0">
                    <a:pos x="1211" y="213"/>
                  </a:cxn>
                  <a:cxn ang="0">
                    <a:pos x="1233" y="215"/>
                  </a:cxn>
                  <a:cxn ang="0">
                    <a:pos x="1299" y="212"/>
                  </a:cxn>
                  <a:cxn ang="0">
                    <a:pos x="1283" y="169"/>
                  </a:cxn>
                  <a:cxn ang="0">
                    <a:pos x="1246" y="140"/>
                  </a:cxn>
                  <a:cxn ang="0">
                    <a:pos x="1226" y="145"/>
                  </a:cxn>
                  <a:cxn ang="0">
                    <a:pos x="1119" y="117"/>
                  </a:cxn>
                  <a:cxn ang="0">
                    <a:pos x="1070" y="103"/>
                  </a:cxn>
                  <a:cxn ang="0">
                    <a:pos x="1008" y="113"/>
                  </a:cxn>
                  <a:cxn ang="0">
                    <a:pos x="942" y="132"/>
                  </a:cxn>
                  <a:cxn ang="0">
                    <a:pos x="878" y="126"/>
                  </a:cxn>
                  <a:cxn ang="0">
                    <a:pos x="827" y="117"/>
                  </a:cxn>
                  <a:cxn ang="0">
                    <a:pos x="761" y="99"/>
                  </a:cxn>
                  <a:cxn ang="0">
                    <a:pos x="721" y="80"/>
                  </a:cxn>
                  <a:cxn ang="0">
                    <a:pos x="695" y="38"/>
                  </a:cxn>
                  <a:cxn ang="0">
                    <a:pos x="687" y="25"/>
                  </a:cxn>
                  <a:cxn ang="0">
                    <a:pos x="614" y="25"/>
                  </a:cxn>
                  <a:cxn ang="0">
                    <a:pos x="537" y="0"/>
                  </a:cxn>
                  <a:cxn ang="0">
                    <a:pos x="575" y="51"/>
                  </a:cxn>
                  <a:cxn ang="0">
                    <a:pos x="560" y="87"/>
                  </a:cxn>
                  <a:cxn ang="0">
                    <a:pos x="503" y="96"/>
                  </a:cxn>
                  <a:cxn ang="0">
                    <a:pos x="451" y="106"/>
                  </a:cxn>
                  <a:cxn ang="0">
                    <a:pos x="389" y="129"/>
                  </a:cxn>
                  <a:cxn ang="0">
                    <a:pos x="331" y="122"/>
                  </a:cxn>
                  <a:cxn ang="0">
                    <a:pos x="288" y="128"/>
                  </a:cxn>
                  <a:cxn ang="0">
                    <a:pos x="233" y="131"/>
                  </a:cxn>
                  <a:cxn ang="0">
                    <a:pos x="197" y="142"/>
                  </a:cxn>
                  <a:cxn ang="0">
                    <a:pos x="158" y="132"/>
                  </a:cxn>
                  <a:cxn ang="0">
                    <a:pos x="118" y="134"/>
                  </a:cxn>
                </a:cxnLst>
                <a:rect l="0" t="0" r="r" b="b"/>
                <a:pathLst>
                  <a:path w="1300" h="224">
                    <a:moveTo>
                      <a:pt x="97" y="143"/>
                    </a:moveTo>
                    <a:lnTo>
                      <a:pt x="73" y="142"/>
                    </a:lnTo>
                    <a:lnTo>
                      <a:pt x="54" y="157"/>
                    </a:lnTo>
                    <a:lnTo>
                      <a:pt x="40" y="164"/>
                    </a:lnTo>
                    <a:lnTo>
                      <a:pt x="18" y="174"/>
                    </a:lnTo>
                    <a:lnTo>
                      <a:pt x="5" y="178"/>
                    </a:lnTo>
                    <a:lnTo>
                      <a:pt x="0" y="190"/>
                    </a:lnTo>
                    <a:lnTo>
                      <a:pt x="11" y="203"/>
                    </a:lnTo>
                    <a:lnTo>
                      <a:pt x="26" y="218"/>
                    </a:lnTo>
                    <a:lnTo>
                      <a:pt x="54" y="212"/>
                    </a:lnTo>
                    <a:lnTo>
                      <a:pt x="100" y="210"/>
                    </a:lnTo>
                    <a:lnTo>
                      <a:pt x="172" y="215"/>
                    </a:lnTo>
                    <a:lnTo>
                      <a:pt x="322" y="218"/>
                    </a:lnTo>
                    <a:lnTo>
                      <a:pt x="420" y="210"/>
                    </a:lnTo>
                    <a:lnTo>
                      <a:pt x="452" y="215"/>
                    </a:lnTo>
                    <a:lnTo>
                      <a:pt x="473" y="213"/>
                    </a:lnTo>
                    <a:lnTo>
                      <a:pt x="506" y="218"/>
                    </a:lnTo>
                    <a:lnTo>
                      <a:pt x="512" y="218"/>
                    </a:lnTo>
                    <a:lnTo>
                      <a:pt x="573" y="219"/>
                    </a:lnTo>
                    <a:lnTo>
                      <a:pt x="603" y="218"/>
                    </a:lnTo>
                    <a:lnTo>
                      <a:pt x="621" y="213"/>
                    </a:lnTo>
                    <a:lnTo>
                      <a:pt x="703" y="210"/>
                    </a:lnTo>
                    <a:lnTo>
                      <a:pt x="708" y="210"/>
                    </a:lnTo>
                    <a:lnTo>
                      <a:pt x="738" y="210"/>
                    </a:lnTo>
                    <a:lnTo>
                      <a:pt x="788" y="218"/>
                    </a:lnTo>
                    <a:lnTo>
                      <a:pt x="827" y="219"/>
                    </a:lnTo>
                    <a:lnTo>
                      <a:pt x="832" y="219"/>
                    </a:lnTo>
                    <a:lnTo>
                      <a:pt x="864" y="223"/>
                    </a:lnTo>
                    <a:lnTo>
                      <a:pt x="885" y="215"/>
                    </a:lnTo>
                    <a:lnTo>
                      <a:pt x="891" y="218"/>
                    </a:lnTo>
                    <a:lnTo>
                      <a:pt x="955" y="213"/>
                    </a:lnTo>
                    <a:lnTo>
                      <a:pt x="960" y="210"/>
                    </a:lnTo>
                    <a:lnTo>
                      <a:pt x="976" y="215"/>
                    </a:lnTo>
                    <a:lnTo>
                      <a:pt x="999" y="218"/>
                    </a:lnTo>
                    <a:lnTo>
                      <a:pt x="1005" y="218"/>
                    </a:lnTo>
                    <a:lnTo>
                      <a:pt x="1037" y="213"/>
                    </a:lnTo>
                    <a:lnTo>
                      <a:pt x="1056" y="210"/>
                    </a:lnTo>
                    <a:lnTo>
                      <a:pt x="1062" y="210"/>
                    </a:lnTo>
                    <a:lnTo>
                      <a:pt x="1079" y="210"/>
                    </a:lnTo>
                    <a:lnTo>
                      <a:pt x="1105" y="210"/>
                    </a:lnTo>
                    <a:lnTo>
                      <a:pt x="1111" y="209"/>
                    </a:lnTo>
                    <a:lnTo>
                      <a:pt x="1129" y="215"/>
                    </a:lnTo>
                    <a:lnTo>
                      <a:pt x="1148" y="219"/>
                    </a:lnTo>
                    <a:lnTo>
                      <a:pt x="1154" y="219"/>
                    </a:lnTo>
                    <a:lnTo>
                      <a:pt x="1193" y="210"/>
                    </a:lnTo>
                    <a:lnTo>
                      <a:pt x="1211" y="213"/>
                    </a:lnTo>
                    <a:lnTo>
                      <a:pt x="1229" y="218"/>
                    </a:lnTo>
                    <a:lnTo>
                      <a:pt x="1233" y="215"/>
                    </a:lnTo>
                    <a:lnTo>
                      <a:pt x="1282" y="213"/>
                    </a:lnTo>
                    <a:lnTo>
                      <a:pt x="1299" y="212"/>
                    </a:lnTo>
                    <a:lnTo>
                      <a:pt x="1296" y="187"/>
                    </a:lnTo>
                    <a:lnTo>
                      <a:pt x="1283" y="169"/>
                    </a:lnTo>
                    <a:lnTo>
                      <a:pt x="1268" y="155"/>
                    </a:lnTo>
                    <a:lnTo>
                      <a:pt x="1246" y="140"/>
                    </a:lnTo>
                    <a:lnTo>
                      <a:pt x="1232" y="146"/>
                    </a:lnTo>
                    <a:lnTo>
                      <a:pt x="1226" y="145"/>
                    </a:lnTo>
                    <a:lnTo>
                      <a:pt x="1158" y="132"/>
                    </a:lnTo>
                    <a:lnTo>
                      <a:pt x="1119" y="117"/>
                    </a:lnTo>
                    <a:lnTo>
                      <a:pt x="1076" y="103"/>
                    </a:lnTo>
                    <a:lnTo>
                      <a:pt x="1070" y="103"/>
                    </a:lnTo>
                    <a:lnTo>
                      <a:pt x="1030" y="103"/>
                    </a:lnTo>
                    <a:lnTo>
                      <a:pt x="1008" y="113"/>
                    </a:lnTo>
                    <a:lnTo>
                      <a:pt x="974" y="122"/>
                    </a:lnTo>
                    <a:lnTo>
                      <a:pt x="942" y="132"/>
                    </a:lnTo>
                    <a:lnTo>
                      <a:pt x="905" y="131"/>
                    </a:lnTo>
                    <a:lnTo>
                      <a:pt x="878" y="126"/>
                    </a:lnTo>
                    <a:lnTo>
                      <a:pt x="873" y="126"/>
                    </a:lnTo>
                    <a:lnTo>
                      <a:pt x="827" y="117"/>
                    </a:lnTo>
                    <a:lnTo>
                      <a:pt x="787" y="103"/>
                    </a:lnTo>
                    <a:lnTo>
                      <a:pt x="761" y="99"/>
                    </a:lnTo>
                    <a:lnTo>
                      <a:pt x="743" y="85"/>
                    </a:lnTo>
                    <a:lnTo>
                      <a:pt x="721" y="80"/>
                    </a:lnTo>
                    <a:lnTo>
                      <a:pt x="702" y="67"/>
                    </a:lnTo>
                    <a:lnTo>
                      <a:pt x="695" y="38"/>
                    </a:lnTo>
                    <a:lnTo>
                      <a:pt x="718" y="16"/>
                    </a:lnTo>
                    <a:lnTo>
                      <a:pt x="687" y="25"/>
                    </a:lnTo>
                    <a:lnTo>
                      <a:pt x="645" y="24"/>
                    </a:lnTo>
                    <a:lnTo>
                      <a:pt x="614" y="25"/>
                    </a:lnTo>
                    <a:lnTo>
                      <a:pt x="575" y="16"/>
                    </a:lnTo>
                    <a:lnTo>
                      <a:pt x="537" y="0"/>
                    </a:lnTo>
                    <a:lnTo>
                      <a:pt x="566" y="29"/>
                    </a:lnTo>
                    <a:lnTo>
                      <a:pt x="575" y="51"/>
                    </a:lnTo>
                    <a:lnTo>
                      <a:pt x="573" y="68"/>
                    </a:lnTo>
                    <a:lnTo>
                      <a:pt x="560" y="87"/>
                    </a:lnTo>
                    <a:lnTo>
                      <a:pt x="531" y="97"/>
                    </a:lnTo>
                    <a:lnTo>
                      <a:pt x="503" y="96"/>
                    </a:lnTo>
                    <a:lnTo>
                      <a:pt x="477" y="100"/>
                    </a:lnTo>
                    <a:lnTo>
                      <a:pt x="451" y="106"/>
                    </a:lnTo>
                    <a:lnTo>
                      <a:pt x="413" y="122"/>
                    </a:lnTo>
                    <a:lnTo>
                      <a:pt x="389" y="129"/>
                    </a:lnTo>
                    <a:lnTo>
                      <a:pt x="361" y="119"/>
                    </a:lnTo>
                    <a:lnTo>
                      <a:pt x="331" y="122"/>
                    </a:lnTo>
                    <a:lnTo>
                      <a:pt x="306" y="135"/>
                    </a:lnTo>
                    <a:lnTo>
                      <a:pt x="288" y="128"/>
                    </a:lnTo>
                    <a:lnTo>
                      <a:pt x="261" y="134"/>
                    </a:lnTo>
                    <a:lnTo>
                      <a:pt x="233" y="131"/>
                    </a:lnTo>
                    <a:lnTo>
                      <a:pt x="203" y="142"/>
                    </a:lnTo>
                    <a:lnTo>
                      <a:pt x="197" y="142"/>
                    </a:lnTo>
                    <a:lnTo>
                      <a:pt x="187" y="140"/>
                    </a:lnTo>
                    <a:lnTo>
                      <a:pt x="158" y="132"/>
                    </a:lnTo>
                    <a:lnTo>
                      <a:pt x="143" y="126"/>
                    </a:lnTo>
                    <a:lnTo>
                      <a:pt x="118" y="134"/>
                    </a:lnTo>
                    <a:lnTo>
                      <a:pt x="97" y="143"/>
                    </a:lnTo>
                  </a:path>
                </a:pathLst>
              </a:custGeom>
              <a:gradFill rotWithShape="0">
                <a:gsLst>
                  <a:gs pos="0">
                    <a:srgbClr val="1C1C1C"/>
                  </a:gs>
                  <a:gs pos="100000">
                    <a:srgbClr val="FFFFFF"/>
                  </a:gs>
                </a:gsLst>
                <a:lin ang="5400000" scaled="1"/>
              </a:gradFill>
              <a:ln w="9525">
                <a:noFill/>
                <a:round/>
                <a:headEnd type="none" w="sm" len="sm"/>
                <a:tailEnd type="none" w="sm" len="sm"/>
              </a:ln>
              <a:effectLst/>
            </p:spPr>
            <p:txBody>
              <a:bodyPr/>
              <a:lstStyle/>
              <a:p>
                <a:pPr algn="r" rtl="1" fontAlgn="base">
                  <a:spcBef>
                    <a:spcPct val="0"/>
                  </a:spcBef>
                  <a:spcAft>
                    <a:spcPct val="0"/>
                  </a:spcAft>
                  <a:defRPr/>
                </a:pPr>
                <a:endParaRPr lang="fa-IR">
                  <a:solidFill>
                    <a:srgbClr val="000000"/>
                  </a:solidFill>
                </a:endParaRPr>
              </a:p>
            </p:txBody>
          </p:sp>
          <p:sp>
            <p:nvSpPr>
              <p:cNvPr id="21525" name="Freeform 21"/>
              <p:cNvSpPr>
                <a:spLocks/>
              </p:cNvSpPr>
              <p:nvPr/>
            </p:nvSpPr>
            <p:spPr bwMode="auto">
              <a:xfrm>
                <a:off x="2931" y="310"/>
                <a:ext cx="559" cy="184"/>
              </a:xfrm>
              <a:custGeom>
                <a:avLst/>
                <a:gdLst/>
                <a:ahLst/>
                <a:cxnLst>
                  <a:cxn ang="0">
                    <a:pos x="558" y="183"/>
                  </a:cxn>
                  <a:cxn ang="0">
                    <a:pos x="550" y="153"/>
                  </a:cxn>
                  <a:cxn ang="0">
                    <a:pos x="539" y="133"/>
                  </a:cxn>
                  <a:cxn ang="0">
                    <a:pos x="505" y="111"/>
                  </a:cxn>
                  <a:cxn ang="0">
                    <a:pos x="447" y="88"/>
                  </a:cxn>
                  <a:cxn ang="0">
                    <a:pos x="404" y="81"/>
                  </a:cxn>
                  <a:cxn ang="0">
                    <a:pos x="367" y="74"/>
                  </a:cxn>
                  <a:cxn ang="0">
                    <a:pos x="310" y="69"/>
                  </a:cxn>
                  <a:cxn ang="0">
                    <a:pos x="265" y="60"/>
                  </a:cxn>
                  <a:cxn ang="0">
                    <a:pos x="224" y="54"/>
                  </a:cxn>
                  <a:cxn ang="0">
                    <a:pos x="182" y="49"/>
                  </a:cxn>
                  <a:cxn ang="0">
                    <a:pos x="134" y="43"/>
                  </a:cxn>
                  <a:cxn ang="0">
                    <a:pos x="64" y="42"/>
                  </a:cxn>
                  <a:cxn ang="0">
                    <a:pos x="66" y="44"/>
                  </a:cxn>
                  <a:cxn ang="0">
                    <a:pos x="29" y="41"/>
                  </a:cxn>
                  <a:cxn ang="0">
                    <a:pos x="17" y="27"/>
                  </a:cxn>
                  <a:cxn ang="0">
                    <a:pos x="21" y="0"/>
                  </a:cxn>
                  <a:cxn ang="0">
                    <a:pos x="1" y="24"/>
                  </a:cxn>
                  <a:cxn ang="0">
                    <a:pos x="0" y="40"/>
                  </a:cxn>
                  <a:cxn ang="0">
                    <a:pos x="21" y="52"/>
                  </a:cxn>
                  <a:cxn ang="0">
                    <a:pos x="66" y="57"/>
                  </a:cxn>
                  <a:cxn ang="0">
                    <a:pos x="140" y="60"/>
                  </a:cxn>
                  <a:cxn ang="0">
                    <a:pos x="220" y="70"/>
                  </a:cxn>
                  <a:cxn ang="0">
                    <a:pos x="283" y="80"/>
                  </a:cxn>
                  <a:cxn ang="0">
                    <a:pos x="356" y="90"/>
                  </a:cxn>
                  <a:cxn ang="0">
                    <a:pos x="417" y="100"/>
                  </a:cxn>
                  <a:cxn ang="0">
                    <a:pos x="461" y="109"/>
                  </a:cxn>
                  <a:cxn ang="0">
                    <a:pos x="498" y="128"/>
                  </a:cxn>
                  <a:cxn ang="0">
                    <a:pos x="525" y="140"/>
                  </a:cxn>
                  <a:cxn ang="0">
                    <a:pos x="541" y="164"/>
                  </a:cxn>
                  <a:cxn ang="0">
                    <a:pos x="558" y="183"/>
                  </a:cxn>
                </a:cxnLst>
                <a:rect l="0" t="0" r="r" b="b"/>
                <a:pathLst>
                  <a:path w="559" h="184">
                    <a:moveTo>
                      <a:pt x="558" y="183"/>
                    </a:moveTo>
                    <a:lnTo>
                      <a:pt x="550" y="153"/>
                    </a:lnTo>
                    <a:lnTo>
                      <a:pt x="539" y="133"/>
                    </a:lnTo>
                    <a:lnTo>
                      <a:pt x="505" y="111"/>
                    </a:lnTo>
                    <a:lnTo>
                      <a:pt x="447" y="88"/>
                    </a:lnTo>
                    <a:lnTo>
                      <a:pt x="404" y="81"/>
                    </a:lnTo>
                    <a:lnTo>
                      <a:pt x="367" y="74"/>
                    </a:lnTo>
                    <a:lnTo>
                      <a:pt x="310" y="69"/>
                    </a:lnTo>
                    <a:lnTo>
                      <a:pt x="265" y="60"/>
                    </a:lnTo>
                    <a:lnTo>
                      <a:pt x="224" y="54"/>
                    </a:lnTo>
                    <a:lnTo>
                      <a:pt x="182" y="49"/>
                    </a:lnTo>
                    <a:lnTo>
                      <a:pt x="134" y="43"/>
                    </a:lnTo>
                    <a:lnTo>
                      <a:pt x="64" y="42"/>
                    </a:lnTo>
                    <a:lnTo>
                      <a:pt x="66" y="44"/>
                    </a:lnTo>
                    <a:lnTo>
                      <a:pt x="29" y="41"/>
                    </a:lnTo>
                    <a:lnTo>
                      <a:pt x="17" y="27"/>
                    </a:lnTo>
                    <a:lnTo>
                      <a:pt x="21" y="0"/>
                    </a:lnTo>
                    <a:lnTo>
                      <a:pt x="1" y="24"/>
                    </a:lnTo>
                    <a:lnTo>
                      <a:pt x="0" y="40"/>
                    </a:lnTo>
                    <a:lnTo>
                      <a:pt x="21" y="52"/>
                    </a:lnTo>
                    <a:lnTo>
                      <a:pt x="66" y="57"/>
                    </a:lnTo>
                    <a:lnTo>
                      <a:pt x="140" y="60"/>
                    </a:lnTo>
                    <a:lnTo>
                      <a:pt x="220" y="70"/>
                    </a:lnTo>
                    <a:lnTo>
                      <a:pt x="283" y="80"/>
                    </a:lnTo>
                    <a:lnTo>
                      <a:pt x="356" y="90"/>
                    </a:lnTo>
                    <a:lnTo>
                      <a:pt x="417" y="100"/>
                    </a:lnTo>
                    <a:lnTo>
                      <a:pt x="461" y="109"/>
                    </a:lnTo>
                    <a:lnTo>
                      <a:pt x="498" y="128"/>
                    </a:lnTo>
                    <a:lnTo>
                      <a:pt x="525" y="140"/>
                    </a:lnTo>
                    <a:lnTo>
                      <a:pt x="541" y="164"/>
                    </a:lnTo>
                    <a:lnTo>
                      <a:pt x="558" y="183"/>
                    </a:lnTo>
                  </a:path>
                </a:pathLst>
              </a:custGeom>
              <a:solidFill>
                <a:srgbClr val="FFFFFF"/>
              </a:solidFill>
              <a:ln w="9525">
                <a:noFill/>
                <a:round/>
                <a:headEnd type="none" w="sm" len="sm"/>
                <a:tailEnd type="none" w="sm" len="sm"/>
              </a:ln>
              <a:effectLst/>
            </p:spPr>
            <p:txBody>
              <a:bodyPr/>
              <a:lstStyle/>
              <a:p>
                <a:pPr algn="r" rtl="1" fontAlgn="base">
                  <a:spcBef>
                    <a:spcPct val="0"/>
                  </a:spcBef>
                  <a:spcAft>
                    <a:spcPct val="0"/>
                  </a:spcAft>
                  <a:defRPr/>
                </a:pPr>
                <a:endParaRPr lang="fa-IR">
                  <a:solidFill>
                    <a:srgbClr val="000000"/>
                  </a:solidFill>
                </a:endParaRPr>
              </a:p>
            </p:txBody>
          </p:sp>
        </p:grpSp>
      </p:grpSp>
      <p:sp>
        <p:nvSpPr>
          <p:cNvPr id="1027" name="Rectangle 22"/>
          <p:cNvSpPr>
            <a:spLocks noGrp="1" noChangeArrowheads="1"/>
          </p:cNvSpPr>
          <p:nvPr>
            <p:ph type="title"/>
          </p:nvPr>
        </p:nvSpPr>
        <p:spPr bwMode="auto">
          <a:xfrm>
            <a:off x="473075" y="1216025"/>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8" name="Rectangle 23"/>
          <p:cNvSpPr>
            <a:spLocks noGrp="1" noChangeArrowheads="1"/>
          </p:cNvSpPr>
          <p:nvPr>
            <p:ph type="body" idx="1"/>
          </p:nvPr>
        </p:nvSpPr>
        <p:spPr bwMode="auto">
          <a:xfrm>
            <a:off x="495300" y="2441575"/>
            <a:ext cx="806450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8" name="Rectangle 24"/>
          <p:cNvSpPr>
            <a:spLocks noGrp="1" noChangeArrowheads="1"/>
          </p:cNvSpPr>
          <p:nvPr>
            <p:ph type="dt" sz="half" idx="2"/>
          </p:nvPr>
        </p:nvSpPr>
        <p:spPr bwMode="auto">
          <a:xfrm>
            <a:off x="508000" y="6067425"/>
            <a:ext cx="2387600" cy="49847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rtl="0" eaLnBrk="0" hangingPunct="0">
              <a:defRPr sz="1400" smtClean="0">
                <a:cs typeface="Arial" pitchFamily="34" charset="0"/>
              </a:defRPr>
            </a:lvl1pPr>
          </a:lstStyle>
          <a:p>
            <a:pPr fontAlgn="base">
              <a:spcBef>
                <a:spcPct val="0"/>
              </a:spcBef>
              <a:spcAft>
                <a:spcPct val="0"/>
              </a:spcAft>
              <a:defRPr/>
            </a:pPr>
            <a:endParaRPr lang="en-US">
              <a:solidFill>
                <a:srgbClr val="000000"/>
              </a:solidFill>
            </a:endParaRPr>
          </a:p>
        </p:txBody>
      </p:sp>
      <p:sp>
        <p:nvSpPr>
          <p:cNvPr id="21529" name="Rectangle 25"/>
          <p:cNvSpPr>
            <a:spLocks noGrp="1" noChangeArrowheads="1"/>
          </p:cNvSpPr>
          <p:nvPr>
            <p:ph type="ftr" sz="quarter" idx="3"/>
          </p:nvPr>
        </p:nvSpPr>
        <p:spPr bwMode="auto">
          <a:xfrm>
            <a:off x="3048000" y="6067425"/>
            <a:ext cx="3225800" cy="49847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rtl="0" eaLnBrk="0" hangingPunct="0">
              <a:defRPr sz="1400" smtClean="0">
                <a:cs typeface="Arial" pitchFamily="34" charset="0"/>
              </a:defRPr>
            </a:lvl1pPr>
          </a:lstStyle>
          <a:p>
            <a:pPr fontAlgn="base">
              <a:spcBef>
                <a:spcPct val="0"/>
              </a:spcBef>
              <a:spcAft>
                <a:spcPct val="0"/>
              </a:spcAft>
              <a:defRPr/>
            </a:pPr>
            <a:endParaRPr lang="en-US">
              <a:solidFill>
                <a:srgbClr val="000000"/>
              </a:solidFill>
            </a:endParaRPr>
          </a:p>
        </p:txBody>
      </p:sp>
      <p:sp>
        <p:nvSpPr>
          <p:cNvPr id="21530" name="Rectangle 26"/>
          <p:cNvSpPr>
            <a:spLocks noGrp="1" noChangeArrowheads="1"/>
          </p:cNvSpPr>
          <p:nvPr>
            <p:ph type="sldNum" sz="quarter" idx="4"/>
          </p:nvPr>
        </p:nvSpPr>
        <p:spPr bwMode="auto">
          <a:xfrm>
            <a:off x="6413500" y="6067425"/>
            <a:ext cx="2133600" cy="511175"/>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rtl="0" eaLnBrk="0" hangingPunct="0">
              <a:defRPr sz="1400" smtClean="0">
                <a:cs typeface="Arial" pitchFamily="34" charset="0"/>
              </a:defRPr>
            </a:lvl1pPr>
          </a:lstStyle>
          <a:p>
            <a:pPr algn="r" fontAlgn="base">
              <a:spcBef>
                <a:spcPct val="0"/>
              </a:spcBef>
              <a:spcAft>
                <a:spcPct val="0"/>
              </a:spcAft>
              <a:defRPr/>
            </a:pPr>
            <a:endParaRPr lang="en-US">
              <a:solidFill>
                <a:srgbClr val="000000"/>
              </a:solidFill>
            </a:endParaRPr>
          </a:p>
        </p:txBody>
      </p:sp>
      <p:sp>
        <p:nvSpPr>
          <p:cNvPr id="21531" name="Freeform 27"/>
          <p:cNvSpPr>
            <a:spLocks/>
          </p:cNvSpPr>
          <p:nvPr/>
        </p:nvSpPr>
        <p:spPr bwMode="auto">
          <a:xfrm>
            <a:off x="3654425" y="2257425"/>
            <a:ext cx="2047875" cy="90488"/>
          </a:xfrm>
          <a:custGeom>
            <a:avLst/>
            <a:gdLst/>
            <a:ahLst/>
            <a:cxnLst>
              <a:cxn ang="0">
                <a:pos x="10" y="0"/>
              </a:cxn>
              <a:cxn ang="0">
                <a:pos x="0" y="19"/>
              </a:cxn>
              <a:cxn ang="0">
                <a:pos x="2" y="40"/>
              </a:cxn>
              <a:cxn ang="0">
                <a:pos x="28" y="50"/>
              </a:cxn>
              <a:cxn ang="0">
                <a:pos x="148" y="53"/>
              </a:cxn>
              <a:cxn ang="0">
                <a:pos x="297" y="53"/>
              </a:cxn>
              <a:cxn ang="0">
                <a:pos x="468" y="53"/>
              </a:cxn>
              <a:cxn ang="0">
                <a:pos x="667" y="53"/>
              </a:cxn>
              <a:cxn ang="0">
                <a:pos x="830" y="53"/>
              </a:cxn>
              <a:cxn ang="0">
                <a:pos x="993" y="55"/>
              </a:cxn>
              <a:cxn ang="0">
                <a:pos x="1139" y="53"/>
              </a:cxn>
              <a:cxn ang="0">
                <a:pos x="1226" y="56"/>
              </a:cxn>
              <a:cxn ang="0">
                <a:pos x="1279" y="47"/>
              </a:cxn>
              <a:cxn ang="0">
                <a:pos x="1289" y="25"/>
              </a:cxn>
              <a:cxn ang="0">
                <a:pos x="1275" y="14"/>
              </a:cxn>
              <a:cxn ang="0">
                <a:pos x="1274" y="27"/>
              </a:cxn>
              <a:cxn ang="0">
                <a:pos x="1261" y="35"/>
              </a:cxn>
              <a:cxn ang="0">
                <a:pos x="1236" y="38"/>
              </a:cxn>
              <a:cxn ang="0">
                <a:pos x="1196" y="40"/>
              </a:cxn>
              <a:cxn ang="0">
                <a:pos x="1121" y="40"/>
              </a:cxn>
              <a:cxn ang="0">
                <a:pos x="973" y="40"/>
              </a:cxn>
              <a:cxn ang="0">
                <a:pos x="844" y="40"/>
              </a:cxn>
              <a:cxn ang="0">
                <a:pos x="712" y="38"/>
              </a:cxn>
              <a:cxn ang="0">
                <a:pos x="584" y="40"/>
              </a:cxn>
              <a:cxn ang="0">
                <a:pos x="432" y="42"/>
              </a:cxn>
              <a:cxn ang="0">
                <a:pos x="315" y="43"/>
              </a:cxn>
              <a:cxn ang="0">
                <a:pos x="226" y="40"/>
              </a:cxn>
              <a:cxn ang="0">
                <a:pos x="141" y="42"/>
              </a:cxn>
              <a:cxn ang="0">
                <a:pos x="78" y="40"/>
              </a:cxn>
              <a:cxn ang="0">
                <a:pos x="41" y="40"/>
              </a:cxn>
              <a:cxn ang="0">
                <a:pos x="20" y="35"/>
              </a:cxn>
              <a:cxn ang="0">
                <a:pos x="14" y="22"/>
              </a:cxn>
              <a:cxn ang="0">
                <a:pos x="10" y="4"/>
              </a:cxn>
              <a:cxn ang="0">
                <a:pos x="5" y="5"/>
              </a:cxn>
              <a:cxn ang="0">
                <a:pos x="7" y="6"/>
              </a:cxn>
              <a:cxn ang="0">
                <a:pos x="10" y="0"/>
              </a:cxn>
              <a:cxn ang="0">
                <a:pos x="10" y="4"/>
              </a:cxn>
              <a:cxn ang="0">
                <a:pos x="9" y="6"/>
              </a:cxn>
              <a:cxn ang="0">
                <a:pos x="10" y="0"/>
              </a:cxn>
              <a:cxn ang="0">
                <a:pos x="10" y="4"/>
              </a:cxn>
              <a:cxn ang="0">
                <a:pos x="9" y="7"/>
              </a:cxn>
            </a:cxnLst>
            <a:rect l="0" t="0" r="r" b="b"/>
            <a:pathLst>
              <a:path w="1290" h="57">
                <a:moveTo>
                  <a:pt x="10" y="0"/>
                </a:moveTo>
                <a:lnTo>
                  <a:pt x="0" y="19"/>
                </a:lnTo>
                <a:lnTo>
                  <a:pt x="2" y="40"/>
                </a:lnTo>
                <a:lnTo>
                  <a:pt x="28" y="50"/>
                </a:lnTo>
                <a:lnTo>
                  <a:pt x="148" y="53"/>
                </a:lnTo>
                <a:lnTo>
                  <a:pt x="297" y="53"/>
                </a:lnTo>
                <a:lnTo>
                  <a:pt x="468" y="53"/>
                </a:lnTo>
                <a:lnTo>
                  <a:pt x="667" y="53"/>
                </a:lnTo>
                <a:lnTo>
                  <a:pt x="830" y="53"/>
                </a:lnTo>
                <a:lnTo>
                  <a:pt x="993" y="55"/>
                </a:lnTo>
                <a:lnTo>
                  <a:pt x="1139" y="53"/>
                </a:lnTo>
                <a:lnTo>
                  <a:pt x="1226" y="56"/>
                </a:lnTo>
                <a:lnTo>
                  <a:pt x="1279" y="47"/>
                </a:lnTo>
                <a:lnTo>
                  <a:pt x="1289" y="25"/>
                </a:lnTo>
                <a:lnTo>
                  <a:pt x="1275" y="14"/>
                </a:lnTo>
                <a:lnTo>
                  <a:pt x="1274" y="27"/>
                </a:lnTo>
                <a:lnTo>
                  <a:pt x="1261" y="35"/>
                </a:lnTo>
                <a:lnTo>
                  <a:pt x="1236" y="38"/>
                </a:lnTo>
                <a:lnTo>
                  <a:pt x="1196" y="40"/>
                </a:lnTo>
                <a:lnTo>
                  <a:pt x="1121" y="40"/>
                </a:lnTo>
                <a:lnTo>
                  <a:pt x="973" y="40"/>
                </a:lnTo>
                <a:lnTo>
                  <a:pt x="844" y="40"/>
                </a:lnTo>
                <a:lnTo>
                  <a:pt x="712" y="38"/>
                </a:lnTo>
                <a:lnTo>
                  <a:pt x="584" y="40"/>
                </a:lnTo>
                <a:lnTo>
                  <a:pt x="432" y="42"/>
                </a:lnTo>
                <a:lnTo>
                  <a:pt x="315" y="43"/>
                </a:lnTo>
                <a:lnTo>
                  <a:pt x="226" y="40"/>
                </a:lnTo>
                <a:lnTo>
                  <a:pt x="141" y="42"/>
                </a:lnTo>
                <a:lnTo>
                  <a:pt x="78" y="40"/>
                </a:lnTo>
                <a:lnTo>
                  <a:pt x="41" y="40"/>
                </a:lnTo>
                <a:lnTo>
                  <a:pt x="20" y="35"/>
                </a:lnTo>
                <a:lnTo>
                  <a:pt x="14" y="22"/>
                </a:lnTo>
                <a:lnTo>
                  <a:pt x="10" y="4"/>
                </a:lnTo>
                <a:lnTo>
                  <a:pt x="5" y="5"/>
                </a:lnTo>
                <a:lnTo>
                  <a:pt x="7" y="6"/>
                </a:lnTo>
                <a:lnTo>
                  <a:pt x="10" y="0"/>
                </a:lnTo>
                <a:lnTo>
                  <a:pt x="10" y="4"/>
                </a:lnTo>
                <a:lnTo>
                  <a:pt x="9" y="6"/>
                </a:lnTo>
                <a:lnTo>
                  <a:pt x="10" y="0"/>
                </a:lnTo>
                <a:lnTo>
                  <a:pt x="10" y="4"/>
                </a:lnTo>
                <a:lnTo>
                  <a:pt x="9" y="7"/>
                </a:lnTo>
              </a:path>
            </a:pathLst>
          </a:custGeom>
          <a:solidFill>
            <a:srgbClr val="FFFF99"/>
          </a:solidFill>
          <a:ln w="9525">
            <a:noFill/>
            <a:round/>
            <a:headEnd type="none" w="sm" len="sm"/>
            <a:tailEnd type="none" w="sm" len="sm"/>
          </a:ln>
          <a:effectLst/>
        </p:spPr>
        <p:txBody>
          <a:bodyPr/>
          <a:lstStyle/>
          <a:p>
            <a:pPr algn="r" rtl="1" fontAlgn="base">
              <a:spcBef>
                <a:spcPct val="0"/>
              </a:spcBef>
              <a:spcAft>
                <a:spcPct val="0"/>
              </a:spcAft>
              <a:defRPr/>
            </a:pPr>
            <a:endParaRPr lang="fa-IR">
              <a:solidFill>
                <a:srgbClr val="000000"/>
              </a:solidFill>
            </a:endParaRPr>
          </a:p>
        </p:txBody>
      </p:sp>
    </p:spTree>
    <p:extLst>
      <p:ext uri="{BB962C8B-B14F-4D97-AF65-F5344CB8AC3E}">
        <p14:creationId xmlns:p14="http://schemas.microsoft.com/office/powerpoint/2010/main" val="418047722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rtl="1" eaLnBrk="0" fontAlgn="base" hangingPunct="0">
        <a:spcBef>
          <a:spcPct val="0"/>
        </a:spcBef>
        <a:spcAft>
          <a:spcPct val="0"/>
        </a:spcAft>
        <a:defRPr kumimoji="1" sz="4400">
          <a:solidFill>
            <a:schemeClr val="tx2"/>
          </a:solidFill>
          <a:latin typeface="+mj-lt"/>
          <a:ea typeface="+mj-ea"/>
          <a:cs typeface="+mj-cs"/>
        </a:defRPr>
      </a:lvl1pPr>
      <a:lvl2pPr algn="ctr" rtl="1" eaLnBrk="0" fontAlgn="base" hangingPunct="0">
        <a:spcBef>
          <a:spcPct val="0"/>
        </a:spcBef>
        <a:spcAft>
          <a:spcPct val="0"/>
        </a:spcAft>
        <a:defRPr kumimoji="1" sz="4400">
          <a:solidFill>
            <a:schemeClr val="tx2"/>
          </a:solidFill>
          <a:latin typeface="Times New Roman" pitchFamily="18" charset="0"/>
          <a:cs typeface="Arial" pitchFamily="34" charset="0"/>
        </a:defRPr>
      </a:lvl2pPr>
      <a:lvl3pPr algn="ctr" rtl="1" eaLnBrk="0" fontAlgn="base" hangingPunct="0">
        <a:spcBef>
          <a:spcPct val="0"/>
        </a:spcBef>
        <a:spcAft>
          <a:spcPct val="0"/>
        </a:spcAft>
        <a:defRPr kumimoji="1" sz="4400">
          <a:solidFill>
            <a:schemeClr val="tx2"/>
          </a:solidFill>
          <a:latin typeface="Times New Roman" pitchFamily="18" charset="0"/>
          <a:cs typeface="Arial" pitchFamily="34" charset="0"/>
        </a:defRPr>
      </a:lvl3pPr>
      <a:lvl4pPr algn="ctr" rtl="1" eaLnBrk="0" fontAlgn="base" hangingPunct="0">
        <a:spcBef>
          <a:spcPct val="0"/>
        </a:spcBef>
        <a:spcAft>
          <a:spcPct val="0"/>
        </a:spcAft>
        <a:defRPr kumimoji="1" sz="4400">
          <a:solidFill>
            <a:schemeClr val="tx2"/>
          </a:solidFill>
          <a:latin typeface="Times New Roman" pitchFamily="18" charset="0"/>
          <a:cs typeface="Arial" pitchFamily="34" charset="0"/>
        </a:defRPr>
      </a:lvl4pPr>
      <a:lvl5pPr algn="ctr" rtl="1" eaLnBrk="0" fontAlgn="base" hangingPunct="0">
        <a:spcBef>
          <a:spcPct val="0"/>
        </a:spcBef>
        <a:spcAft>
          <a:spcPct val="0"/>
        </a:spcAft>
        <a:defRPr kumimoji="1" sz="4400">
          <a:solidFill>
            <a:schemeClr val="tx2"/>
          </a:solidFill>
          <a:latin typeface="Times New Roman" pitchFamily="18" charset="0"/>
          <a:cs typeface="Arial" pitchFamily="34" charset="0"/>
        </a:defRPr>
      </a:lvl5pPr>
      <a:lvl6pPr marL="457200" algn="ctr" rtl="1" fontAlgn="base">
        <a:spcBef>
          <a:spcPct val="0"/>
        </a:spcBef>
        <a:spcAft>
          <a:spcPct val="0"/>
        </a:spcAft>
        <a:defRPr kumimoji="1" sz="4400">
          <a:solidFill>
            <a:schemeClr val="tx2"/>
          </a:solidFill>
          <a:latin typeface="Times New Roman" pitchFamily="18" charset="0"/>
          <a:cs typeface="Arial" pitchFamily="34" charset="0"/>
        </a:defRPr>
      </a:lvl6pPr>
      <a:lvl7pPr marL="914400" algn="ctr" rtl="1" fontAlgn="base">
        <a:spcBef>
          <a:spcPct val="0"/>
        </a:spcBef>
        <a:spcAft>
          <a:spcPct val="0"/>
        </a:spcAft>
        <a:defRPr kumimoji="1" sz="4400">
          <a:solidFill>
            <a:schemeClr val="tx2"/>
          </a:solidFill>
          <a:latin typeface="Times New Roman" pitchFamily="18" charset="0"/>
          <a:cs typeface="Arial" pitchFamily="34" charset="0"/>
        </a:defRPr>
      </a:lvl7pPr>
      <a:lvl8pPr marL="1371600" algn="ctr" rtl="1" fontAlgn="base">
        <a:spcBef>
          <a:spcPct val="0"/>
        </a:spcBef>
        <a:spcAft>
          <a:spcPct val="0"/>
        </a:spcAft>
        <a:defRPr kumimoji="1" sz="4400">
          <a:solidFill>
            <a:schemeClr val="tx2"/>
          </a:solidFill>
          <a:latin typeface="Times New Roman" pitchFamily="18" charset="0"/>
          <a:cs typeface="Arial" pitchFamily="34" charset="0"/>
        </a:defRPr>
      </a:lvl8pPr>
      <a:lvl9pPr marL="1828800" algn="ctr" rtl="1" fontAlgn="base">
        <a:spcBef>
          <a:spcPct val="0"/>
        </a:spcBef>
        <a:spcAft>
          <a:spcPct val="0"/>
        </a:spcAft>
        <a:defRPr kumimoji="1" sz="4400">
          <a:solidFill>
            <a:schemeClr val="tx2"/>
          </a:solidFill>
          <a:latin typeface="Times New Roman" pitchFamily="18" charset="0"/>
          <a:cs typeface="Arial" pitchFamily="34" charset="0"/>
        </a:defRPr>
      </a:lvl9pPr>
    </p:titleStyle>
    <p:bodyStyle>
      <a:lvl1pPr marL="342900" indent="-342900" algn="r" rtl="1"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kumimoji="1" sz="2800">
          <a:solidFill>
            <a:schemeClr val="tx1"/>
          </a:solidFill>
          <a:latin typeface="+mn-lt"/>
          <a:cs typeface="+mn-cs"/>
        </a:defRPr>
      </a:lvl2pPr>
      <a:lvl3pPr marL="1143000" indent="-228600" algn="r" rtl="1" eaLnBrk="0" fontAlgn="base" hangingPunct="0">
        <a:spcBef>
          <a:spcPct val="20000"/>
        </a:spcBef>
        <a:spcAft>
          <a:spcPct val="0"/>
        </a:spcAft>
        <a:buChar char="•"/>
        <a:defRPr kumimoji="1" sz="2400">
          <a:solidFill>
            <a:schemeClr val="tx1"/>
          </a:solidFill>
          <a:latin typeface="+mn-lt"/>
          <a:cs typeface="+mn-cs"/>
        </a:defRPr>
      </a:lvl3pPr>
      <a:lvl4pPr marL="1600200" indent="-228600" algn="r" rtl="1" eaLnBrk="0" fontAlgn="base" hangingPunct="0">
        <a:spcBef>
          <a:spcPct val="20000"/>
        </a:spcBef>
        <a:spcAft>
          <a:spcPct val="0"/>
        </a:spcAft>
        <a:buChar char="•"/>
        <a:defRPr kumimoji="1" sz="2000">
          <a:solidFill>
            <a:schemeClr val="tx1"/>
          </a:solidFill>
          <a:latin typeface="+mn-lt"/>
          <a:cs typeface="+mn-cs"/>
        </a:defRPr>
      </a:lvl4pPr>
      <a:lvl5pPr marL="2057400" indent="-228600" algn="r" rtl="1" eaLnBrk="0" fontAlgn="base" hangingPunct="0">
        <a:spcBef>
          <a:spcPct val="20000"/>
        </a:spcBef>
        <a:spcAft>
          <a:spcPct val="0"/>
        </a:spcAft>
        <a:buChar char="•"/>
        <a:defRPr kumimoji="1" sz="2000">
          <a:solidFill>
            <a:schemeClr val="tx1"/>
          </a:solidFill>
          <a:latin typeface="+mn-lt"/>
          <a:cs typeface="+mn-cs"/>
        </a:defRPr>
      </a:lvl5pPr>
      <a:lvl6pPr marL="2514600" indent="-228600" algn="r" rtl="1" fontAlgn="base">
        <a:spcBef>
          <a:spcPct val="20000"/>
        </a:spcBef>
        <a:spcAft>
          <a:spcPct val="0"/>
        </a:spcAft>
        <a:buChar char="•"/>
        <a:defRPr kumimoji="1" sz="2000">
          <a:solidFill>
            <a:schemeClr val="tx1"/>
          </a:solidFill>
          <a:latin typeface="+mn-lt"/>
          <a:cs typeface="+mn-cs"/>
        </a:defRPr>
      </a:lvl6pPr>
      <a:lvl7pPr marL="2971800" indent="-228600" algn="r" rtl="1" fontAlgn="base">
        <a:spcBef>
          <a:spcPct val="20000"/>
        </a:spcBef>
        <a:spcAft>
          <a:spcPct val="0"/>
        </a:spcAft>
        <a:buChar char="•"/>
        <a:defRPr kumimoji="1" sz="2000">
          <a:solidFill>
            <a:schemeClr val="tx1"/>
          </a:solidFill>
          <a:latin typeface="+mn-lt"/>
          <a:cs typeface="+mn-cs"/>
        </a:defRPr>
      </a:lvl7pPr>
      <a:lvl8pPr marL="3429000" indent="-228600" algn="r" rtl="1" fontAlgn="base">
        <a:spcBef>
          <a:spcPct val="20000"/>
        </a:spcBef>
        <a:spcAft>
          <a:spcPct val="0"/>
        </a:spcAft>
        <a:buChar char="•"/>
        <a:defRPr kumimoji="1" sz="2000">
          <a:solidFill>
            <a:schemeClr val="tx1"/>
          </a:solidFill>
          <a:latin typeface="+mn-lt"/>
          <a:cs typeface="+mn-cs"/>
        </a:defRPr>
      </a:lvl8pPr>
      <a:lvl9pPr marL="3886200" indent="-228600" algn="r" rtl="1" fontAlgn="base">
        <a:spcBef>
          <a:spcPct val="20000"/>
        </a:spcBef>
        <a:spcAft>
          <a:spcPct val="0"/>
        </a:spcAft>
        <a:buChar char="•"/>
        <a:defRPr kumimoji="1" sz="2000">
          <a:solidFill>
            <a:schemeClr val="tx1"/>
          </a:solidFill>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6C9304A6-3BB4-47CD-9784-B3E93F8BF9C7}" type="datetimeFigureOut">
              <a:rPr lang="en-US" smtClean="0">
                <a:solidFill>
                  <a:srgbClr val="696464"/>
                </a:solidFill>
              </a:rPr>
              <a:pPr/>
              <a:t>11/16/2013</a:t>
            </a:fld>
            <a:endParaRPr lang="en-US">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solidFill>
                <a:srgbClr val="696464"/>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7BA7A513-33A9-4115-8565-981C4D2AC8F5}" type="slidenum">
              <a:rPr lang="en-US" smtClean="0"/>
              <a:pPr/>
              <a:t>‹#›</a:t>
            </a:fld>
            <a:endParaRPr lang="en-US"/>
          </a:p>
        </p:txBody>
      </p:sp>
    </p:spTree>
    <p:extLst>
      <p:ext uri="{BB962C8B-B14F-4D97-AF65-F5344CB8AC3E}">
        <p14:creationId xmlns:p14="http://schemas.microsoft.com/office/powerpoint/2010/main" val="265989496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30.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0.xml"/><Relationship Id="rId5" Type="http://schemas.openxmlformats.org/officeDocument/2006/relationships/image" Target="../media/image72.jpeg"/><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30.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6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8.xml"/></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86" y="285728"/>
            <a:ext cx="7772400" cy="1143000"/>
          </a:xfrm>
          <a:solidFill>
            <a:schemeClr val="bg2">
              <a:lumMod val="50000"/>
            </a:schemeClr>
          </a:solidFill>
        </p:spPr>
        <p:txBody>
          <a:bodyPr/>
          <a:lstStyle/>
          <a:p>
            <a:endParaRPr lang="en-US" dirty="0">
              <a:solidFill>
                <a:schemeClr val="tx1">
                  <a:lumMod val="95000"/>
                  <a:lumOff val="5000"/>
                </a:schemeClr>
              </a:solidFill>
            </a:endParaRPr>
          </a:p>
        </p:txBody>
      </p:sp>
      <p:pic>
        <p:nvPicPr>
          <p:cNvPr id="5" name="Content Placeholder 4" descr="imagesCA10EJAO.jpg"/>
          <p:cNvPicPr>
            <a:picLocks noGrp="1" noChangeAspect="1"/>
          </p:cNvPicPr>
          <p:nvPr>
            <p:ph sz="quarter" idx="1"/>
          </p:nvPr>
        </p:nvPicPr>
        <p:blipFill>
          <a:blip r:embed="rId2" cstate="print"/>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descr="imagesCAI4MC25.jpg"/>
          <p:cNvPicPr>
            <a:picLocks noChangeAspect="1"/>
          </p:cNvPicPr>
          <p:nvPr/>
        </p:nvPicPr>
        <p:blipFill>
          <a:blip r:embed="rId3" cstate="print"/>
          <a:stretch>
            <a:fillRect/>
          </a:stretch>
        </p:blipFill>
        <p:spPr>
          <a:xfrm>
            <a:off x="3500430" y="3500438"/>
            <a:ext cx="1064426" cy="818790"/>
          </a:xfrm>
          <a:prstGeom prst="rect">
            <a:avLst/>
          </a:prstGeom>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z="4000" i="1" smtClean="0">
                <a:solidFill>
                  <a:srgbClr val="CC0000"/>
                </a:solidFill>
                <a:latin typeface="Comic Sans MS" pitchFamily="66" charset="0"/>
              </a:rPr>
              <a:t>Verruca vulgaris</a:t>
            </a:r>
            <a:br>
              <a:rPr lang="en-US" sz="4000" i="1" smtClean="0">
                <a:solidFill>
                  <a:srgbClr val="CC0000"/>
                </a:solidFill>
                <a:latin typeface="Comic Sans MS" pitchFamily="66" charset="0"/>
              </a:rPr>
            </a:br>
            <a:r>
              <a:rPr lang="en-US" sz="4000" i="1" smtClean="0">
                <a:solidFill>
                  <a:srgbClr val="CC0000"/>
                </a:solidFill>
                <a:latin typeface="Comic Sans MS" pitchFamily="66" charset="0"/>
              </a:rPr>
              <a:t>(common wart)</a:t>
            </a:r>
          </a:p>
        </p:txBody>
      </p:sp>
      <p:sp>
        <p:nvSpPr>
          <p:cNvPr id="10243" name="Rectangle 3"/>
          <p:cNvSpPr>
            <a:spLocks noGrp="1" noChangeArrowheads="1"/>
          </p:cNvSpPr>
          <p:nvPr>
            <p:ph type="body" idx="1"/>
          </p:nvPr>
        </p:nvSpPr>
        <p:spPr>
          <a:xfrm>
            <a:off x="0" y="2441575"/>
            <a:ext cx="8893175" cy="3508375"/>
          </a:xfrm>
        </p:spPr>
        <p:txBody>
          <a:bodyPr/>
          <a:lstStyle/>
          <a:p>
            <a:pPr eaLnBrk="1" hangingPunct="1"/>
            <a:r>
              <a:rPr lang="fa-IR" smtClean="0"/>
              <a:t>هیپرپلازی اپیتلیالی خوش خیم ناشی از ویروس</a:t>
            </a:r>
          </a:p>
          <a:p>
            <a:pPr eaLnBrk="1" hangingPunct="1">
              <a:buFontTx/>
              <a:buNone/>
            </a:pPr>
            <a:r>
              <a:rPr lang="fa-IR" smtClean="0"/>
              <a:t>                    </a:t>
            </a:r>
          </a:p>
          <a:p>
            <a:pPr eaLnBrk="1" hangingPunct="1"/>
            <a:r>
              <a:rPr lang="fa-IR" smtClean="0"/>
              <a:t>بیشتر بچه ها / پوست دستها </a:t>
            </a:r>
          </a:p>
          <a:p>
            <a:pPr eaLnBrk="1" hangingPunct="1">
              <a:buFontTx/>
              <a:buNone/>
            </a:pPr>
            <a:r>
              <a:rPr lang="fa-IR" sz="2800" b="1" smtClean="0">
                <a:solidFill>
                  <a:srgbClr val="FF9900"/>
                </a:solidFill>
                <a:cs typeface="Aban" pitchFamily="2" charset="-78"/>
              </a:rPr>
              <a:t>موارد درگیری دهان</a:t>
            </a:r>
            <a:r>
              <a:rPr lang="fa-IR" b="1" smtClean="0">
                <a:solidFill>
                  <a:srgbClr val="FF9900"/>
                </a:solidFill>
              </a:rPr>
              <a:t>: </a:t>
            </a:r>
            <a:r>
              <a:rPr lang="fa-IR" sz="2800" b="1" smtClean="0">
                <a:solidFill>
                  <a:srgbClr val="FF9900"/>
                </a:solidFill>
                <a:cs typeface="Aban" pitchFamily="2" charset="-78"/>
              </a:rPr>
              <a:t>ورمیلیون بردر لب ها./ مخاط لیبیال/</a:t>
            </a:r>
            <a:r>
              <a:rPr lang="fa-IR" sz="2400" b="1" smtClean="0">
                <a:solidFill>
                  <a:srgbClr val="FF9900"/>
                </a:solidFill>
                <a:cs typeface="Aban" pitchFamily="2" charset="-78"/>
              </a:rPr>
              <a:t> قسمت قدام زبان</a:t>
            </a:r>
          </a:p>
          <a:p>
            <a:pPr eaLnBrk="1" hangingPunct="1">
              <a:buFontTx/>
              <a:buNone/>
            </a:pPr>
            <a:r>
              <a:rPr lang="fa-IR" sz="2800" smtClean="0">
                <a:solidFill>
                  <a:schemeClr val="tx2"/>
                </a:solidFill>
                <a:cs typeface="Aban" pitchFamily="2" charset="-78"/>
              </a:rPr>
              <a:t>ندول / پاپول بدون درد دارای سطح گل کلمی/ معمولا متعدد</a:t>
            </a:r>
          </a:p>
          <a:p>
            <a:pPr eaLnBrk="1" hangingPunct="1">
              <a:buFontTx/>
              <a:buNone/>
            </a:pPr>
            <a:endParaRPr lang="en-US" sz="2800" smtClean="0">
              <a:solidFill>
                <a:schemeClr val="tx2"/>
              </a:solidFill>
              <a:cs typeface="Aban" pitchFamily="2" charset="-78"/>
            </a:endParaRPr>
          </a:p>
        </p:txBody>
      </p:sp>
    </p:spTree>
    <p:extLst>
      <p:ext uri="{BB962C8B-B14F-4D97-AF65-F5344CB8AC3E}">
        <p14:creationId xmlns:p14="http://schemas.microsoft.com/office/powerpoint/2010/main" val="21110614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6087"/>
          <a:stretch/>
        </p:blipFill>
        <p:spPr bwMode="auto">
          <a:xfrm>
            <a:off x="323528" y="3780429"/>
            <a:ext cx="4176464" cy="265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6667"/>
          <a:stretch/>
        </p:blipFill>
        <p:spPr bwMode="auto">
          <a:xfrm>
            <a:off x="4499992" y="1124744"/>
            <a:ext cx="4282206" cy="2682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71970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700338" y="981075"/>
            <a:ext cx="8077200" cy="1143000"/>
          </a:xfrm>
        </p:spPr>
        <p:txBody>
          <a:bodyPr/>
          <a:lstStyle/>
          <a:p>
            <a:pPr eaLnBrk="1" hangingPunct="1"/>
            <a:r>
              <a:rPr kumimoji="0" lang="fa-IR" b="1" smtClean="0">
                <a:solidFill>
                  <a:srgbClr val="CC0000"/>
                </a:solidFill>
                <a:cs typeface="Aban" pitchFamily="2" charset="-78"/>
              </a:rPr>
              <a:t>   هيستوپاتولوژي:   </a:t>
            </a:r>
            <a:endParaRPr kumimoji="0" lang="en-US" b="1" smtClean="0">
              <a:solidFill>
                <a:srgbClr val="CC0000"/>
              </a:solidFill>
              <a:cs typeface="Aban" pitchFamily="2" charset="-78"/>
            </a:endParaRPr>
          </a:p>
        </p:txBody>
      </p:sp>
      <p:sp>
        <p:nvSpPr>
          <p:cNvPr id="11267" name="Rectangle 3"/>
          <p:cNvSpPr>
            <a:spLocks noGrp="1" noChangeArrowheads="1"/>
          </p:cNvSpPr>
          <p:nvPr>
            <p:ph type="body" idx="1"/>
          </p:nvPr>
        </p:nvSpPr>
        <p:spPr/>
        <p:txBody>
          <a:bodyPr/>
          <a:lstStyle/>
          <a:p>
            <a:pPr eaLnBrk="1" hangingPunct="1">
              <a:buFontTx/>
              <a:buNone/>
            </a:pPr>
            <a:r>
              <a:rPr kumimoji="0" lang="fa-IR" sz="2800" b="1" i="1" smtClean="0">
                <a:solidFill>
                  <a:srgbClr val="FF9900"/>
                </a:solidFill>
                <a:cs typeface="Aban" pitchFamily="2" charset="-78"/>
              </a:rPr>
              <a:t> </a:t>
            </a:r>
            <a:r>
              <a:rPr kumimoji="0" lang="fa-IR" sz="2800" b="1" i="1" smtClean="0">
                <a:solidFill>
                  <a:schemeClr val="bg2"/>
                </a:solidFill>
                <a:cs typeface="Aban" pitchFamily="2" charset="-78"/>
              </a:rPr>
              <a:t>پروليفراسيون اپيتليوم به شكل زوائد انگشتي با محوري از بافت همبندي</a:t>
            </a:r>
          </a:p>
          <a:p>
            <a:pPr eaLnBrk="1" hangingPunct="1">
              <a:buFontTx/>
              <a:buNone/>
            </a:pPr>
            <a:r>
              <a:rPr kumimoji="0" lang="fa-IR" sz="2800" b="1" i="1" smtClean="0">
                <a:solidFill>
                  <a:schemeClr val="bg2"/>
                </a:solidFill>
                <a:cs typeface="Aban" pitchFamily="2" charset="-78"/>
              </a:rPr>
              <a:t>سلولهاي</a:t>
            </a:r>
            <a:r>
              <a:rPr kumimoji="0" lang="en-US" sz="2800" b="1" i="1" smtClean="0">
                <a:solidFill>
                  <a:schemeClr val="bg2"/>
                </a:solidFill>
                <a:cs typeface="Aban" pitchFamily="2" charset="-78"/>
              </a:rPr>
              <a:t> </a:t>
            </a:r>
            <a:r>
              <a:rPr kumimoji="0" lang="fa-IR" sz="2800" b="1" i="1" smtClean="0">
                <a:solidFill>
                  <a:schemeClr val="bg2"/>
                </a:solidFill>
                <a:cs typeface="Aban" pitchFamily="2" charset="-78"/>
              </a:rPr>
              <a:t>اپيتليالي</a:t>
            </a:r>
            <a:r>
              <a:rPr kumimoji="0" lang="en-US" sz="2800" b="1" i="1" smtClean="0">
                <a:solidFill>
                  <a:schemeClr val="bg2"/>
                </a:solidFill>
                <a:cs typeface="Aban" pitchFamily="2" charset="-78"/>
              </a:rPr>
              <a:t> clear </a:t>
            </a:r>
            <a:r>
              <a:rPr kumimoji="0" lang="fa-IR" sz="2800" b="1" i="1" smtClean="0">
                <a:solidFill>
                  <a:schemeClr val="bg2"/>
                </a:solidFill>
                <a:cs typeface="Aban" pitchFamily="2" charset="-78"/>
              </a:rPr>
              <a:t>در لايه خار دار داراي هسته هاي تيره و پيكنوتيك (</a:t>
            </a:r>
            <a:r>
              <a:rPr kumimoji="0" lang="en-US" sz="2800" b="1" i="1" smtClean="0">
                <a:solidFill>
                  <a:schemeClr val="bg2"/>
                </a:solidFill>
                <a:cs typeface="Aban" pitchFamily="2" charset="-78"/>
              </a:rPr>
              <a:t>virus-alterd</a:t>
            </a:r>
            <a:r>
              <a:rPr kumimoji="0" lang="fa-IR" sz="2800" b="1" i="1" smtClean="0">
                <a:solidFill>
                  <a:schemeClr val="bg2"/>
                </a:solidFill>
                <a:cs typeface="Aban" pitchFamily="2" charset="-78"/>
              </a:rPr>
              <a:t>) </a:t>
            </a:r>
            <a:r>
              <a:rPr kumimoji="0" lang="en-US" sz="2800" b="1" i="1" smtClean="0">
                <a:solidFill>
                  <a:srgbClr val="FF9900"/>
                </a:solidFill>
                <a:cs typeface="Aban" pitchFamily="2" charset="-78"/>
              </a:rPr>
              <a:t>Koilocyte</a:t>
            </a:r>
            <a:endParaRPr kumimoji="0" lang="en-US" sz="2800" b="1" i="1" smtClean="0">
              <a:solidFill>
                <a:schemeClr val="bg2"/>
              </a:solidFill>
              <a:cs typeface="Aban" pitchFamily="2" charset="-78"/>
            </a:endParaRPr>
          </a:p>
          <a:p>
            <a:pPr eaLnBrk="1" hangingPunct="1"/>
            <a:r>
              <a:rPr lang="fa-IR" sz="2800" b="1" i="1" smtClean="0">
                <a:solidFill>
                  <a:srgbClr val="FF9900"/>
                </a:solidFill>
              </a:rPr>
              <a:t>درمان و پيش آگهي:</a:t>
            </a:r>
          </a:p>
          <a:p>
            <a:pPr eaLnBrk="1" hangingPunct="1"/>
            <a:r>
              <a:rPr lang="fa-IR" sz="2800" b="1" i="1" smtClean="0">
                <a:solidFill>
                  <a:srgbClr val="FF9900"/>
                </a:solidFill>
              </a:rPr>
              <a:t>ضایعات پوستی:کرایوتراپی/ کورتاژ</a:t>
            </a:r>
          </a:p>
          <a:p>
            <a:pPr eaLnBrk="1" hangingPunct="1"/>
            <a:r>
              <a:rPr lang="fa-IR" sz="2800" b="1" i="1" smtClean="0">
                <a:solidFill>
                  <a:srgbClr val="FF9900"/>
                </a:solidFill>
              </a:rPr>
              <a:t>ضایعات دهانی: کرایوتراپی / لیزر درمانی / جراحی</a:t>
            </a:r>
            <a:endParaRPr lang="en-US" sz="2800" b="1" i="1" smtClean="0">
              <a:solidFill>
                <a:srgbClr val="FF99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317"/>
            <a:ext cx="4829696" cy="3199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866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074"/>
                                        </p:tgtEl>
                                      </p:cBhvr>
                                    </p:animEffect>
                                    <p:set>
                                      <p:cBhvr>
                                        <p:cTn id="12"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3200" i="1" smtClean="0">
                <a:solidFill>
                  <a:srgbClr val="CC0000"/>
                </a:solidFill>
                <a:latin typeface="Comic Sans MS" pitchFamily="66" charset="0"/>
              </a:rPr>
              <a:t>Focal epithelial hyper plasy</a:t>
            </a:r>
            <a:br>
              <a:rPr lang="en-US" sz="3200" i="1" smtClean="0">
                <a:solidFill>
                  <a:srgbClr val="CC0000"/>
                </a:solidFill>
                <a:latin typeface="Comic Sans MS" pitchFamily="66" charset="0"/>
              </a:rPr>
            </a:br>
            <a:r>
              <a:rPr lang="en-US" sz="3200" i="1" smtClean="0">
                <a:solidFill>
                  <a:srgbClr val="CC0000"/>
                </a:solidFill>
                <a:latin typeface="Comic Sans MS" pitchFamily="66" charset="0"/>
              </a:rPr>
              <a:t>(Hecks disease)</a:t>
            </a:r>
            <a:br>
              <a:rPr lang="en-US" sz="3200" i="1" smtClean="0">
                <a:solidFill>
                  <a:srgbClr val="CC0000"/>
                </a:solidFill>
                <a:latin typeface="Comic Sans MS" pitchFamily="66" charset="0"/>
              </a:rPr>
            </a:br>
            <a:r>
              <a:rPr lang="en-US" sz="3200" i="1" smtClean="0">
                <a:solidFill>
                  <a:srgbClr val="CC0000"/>
                </a:solidFill>
                <a:latin typeface="Comic Sans MS" pitchFamily="66" charset="0"/>
              </a:rPr>
              <a:t>(multifocal papilloma)</a:t>
            </a:r>
          </a:p>
        </p:txBody>
      </p:sp>
      <p:sp>
        <p:nvSpPr>
          <p:cNvPr id="12291" name="Rectangle 3"/>
          <p:cNvSpPr>
            <a:spLocks noGrp="1" noChangeArrowheads="1"/>
          </p:cNvSpPr>
          <p:nvPr>
            <p:ph type="body" idx="1"/>
          </p:nvPr>
        </p:nvSpPr>
        <p:spPr>
          <a:xfrm>
            <a:off x="468313" y="2781300"/>
            <a:ext cx="8064500" cy="3502025"/>
          </a:xfrm>
        </p:spPr>
        <p:txBody>
          <a:bodyPr/>
          <a:lstStyle/>
          <a:p>
            <a:pPr eaLnBrk="1" hangingPunct="1"/>
            <a:r>
              <a:rPr kumimoji="0" lang="fa-IR" b="1" i="1" smtClean="0"/>
              <a:t>پروليفراسيون لوکالیزه خوش خيم اپيتلوم اسكواموس</a:t>
            </a:r>
            <a:r>
              <a:rPr kumimoji="0" lang="fa-IR" smtClean="0"/>
              <a:t> </a:t>
            </a:r>
            <a:endParaRPr kumimoji="0" lang="fa-IR" b="1" i="1" smtClean="0">
              <a:solidFill>
                <a:srgbClr val="FF9900"/>
              </a:solidFill>
            </a:endParaRPr>
          </a:p>
          <a:p>
            <a:pPr eaLnBrk="1" hangingPunct="1">
              <a:buFont typeface="Wingdings" pitchFamily="2" charset="2"/>
              <a:buChar char="ü"/>
            </a:pPr>
            <a:r>
              <a:rPr kumimoji="0" lang="fa-IR" b="1" i="1" smtClean="0">
                <a:solidFill>
                  <a:srgbClr val="FF9900"/>
                </a:solidFill>
              </a:rPr>
              <a:t>تحریکات ملایم           کمبود ویتامین</a:t>
            </a:r>
          </a:p>
          <a:p>
            <a:pPr eaLnBrk="1" hangingPunct="1">
              <a:buFont typeface="Wingdings" pitchFamily="2" charset="2"/>
              <a:buNone/>
            </a:pPr>
            <a:r>
              <a:rPr kumimoji="0" lang="fa-IR" b="1" i="1" smtClean="0">
                <a:solidFill>
                  <a:srgbClr val="FF9900"/>
                </a:solidFill>
              </a:rPr>
              <a:t> </a:t>
            </a:r>
            <a:r>
              <a:rPr kumimoji="0" lang="fa-IR" sz="2800" b="1" i="1" smtClean="0">
                <a:solidFill>
                  <a:schemeClr val="tx2"/>
                </a:solidFill>
              </a:rPr>
              <a:t>بچه ها / زن = مرد/ مخاط لیبیال . باکال. لینگوال</a:t>
            </a:r>
          </a:p>
          <a:p>
            <a:pPr eaLnBrk="1" hangingPunct="1">
              <a:buFont typeface="Wingdings" pitchFamily="2" charset="2"/>
              <a:buNone/>
            </a:pPr>
            <a:r>
              <a:rPr kumimoji="0" lang="fa-IR" sz="2800" b="1" i="1" smtClean="0">
                <a:solidFill>
                  <a:schemeClr val="tx2"/>
                </a:solidFill>
              </a:rPr>
              <a:t>پاپولهای همرنگ مخاط بصورت متعدد دارای نمای </a:t>
            </a:r>
            <a:r>
              <a:rPr kumimoji="0" lang="en-US" sz="2800" b="1" i="1" smtClean="0">
                <a:solidFill>
                  <a:schemeClr val="tx2"/>
                </a:solidFill>
              </a:rPr>
              <a:t>cobblestone</a:t>
            </a:r>
            <a:r>
              <a:rPr kumimoji="0" lang="fa-IR" b="1" i="1" smtClean="0">
                <a:solidFill>
                  <a:srgbClr val="FF9900"/>
                </a:solidFill>
              </a:rPr>
              <a:t> </a:t>
            </a:r>
            <a:endParaRPr kumimoji="0" lang="en-US" b="1" i="1" smtClean="0">
              <a:solidFill>
                <a:srgbClr val="FF9900"/>
              </a:solidFill>
            </a:endParaRPr>
          </a:p>
        </p:txBody>
      </p:sp>
    </p:spTree>
    <p:extLst>
      <p:ext uri="{BB962C8B-B14F-4D97-AF65-F5344CB8AC3E}">
        <p14:creationId xmlns:p14="http://schemas.microsoft.com/office/powerpoint/2010/main" val="26199926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8594"/>
          <a:stretch/>
        </p:blipFill>
        <p:spPr bwMode="auto">
          <a:xfrm>
            <a:off x="467544" y="1330183"/>
            <a:ext cx="3831109" cy="247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6152"/>
          <a:stretch/>
        </p:blipFill>
        <p:spPr bwMode="auto">
          <a:xfrm>
            <a:off x="4499992" y="3717032"/>
            <a:ext cx="3961380" cy="271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35878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kumimoji="0" lang="fa-IR" sz="4000" b="1" smtClean="0">
                <a:solidFill>
                  <a:srgbClr val="CC0000"/>
                </a:solidFill>
                <a:cs typeface="Aban" pitchFamily="2" charset="-78"/>
              </a:rPr>
              <a:t>هيستوپاتولوژي:</a:t>
            </a:r>
            <a:br>
              <a:rPr kumimoji="0" lang="fa-IR" sz="4000" b="1" smtClean="0">
                <a:solidFill>
                  <a:srgbClr val="CC0000"/>
                </a:solidFill>
                <a:cs typeface="Aban" pitchFamily="2" charset="-78"/>
              </a:rPr>
            </a:br>
            <a:endParaRPr kumimoji="0" lang="en-US" sz="4000" b="1" smtClean="0">
              <a:solidFill>
                <a:srgbClr val="CC0000"/>
              </a:solidFill>
              <a:cs typeface="Aban" pitchFamily="2" charset="-78"/>
            </a:endParaRPr>
          </a:p>
        </p:txBody>
      </p:sp>
      <p:sp>
        <p:nvSpPr>
          <p:cNvPr id="13315" name="Rectangle 3"/>
          <p:cNvSpPr>
            <a:spLocks noGrp="1" noChangeArrowheads="1"/>
          </p:cNvSpPr>
          <p:nvPr>
            <p:ph type="body" idx="1"/>
          </p:nvPr>
        </p:nvSpPr>
        <p:spPr>
          <a:xfrm>
            <a:off x="0" y="2420938"/>
            <a:ext cx="8793163" cy="3502025"/>
          </a:xfrm>
        </p:spPr>
        <p:txBody>
          <a:bodyPr/>
          <a:lstStyle/>
          <a:p>
            <a:pPr eaLnBrk="1" hangingPunct="1"/>
            <a:r>
              <a:rPr lang="fa-IR" sz="2800" b="1" smtClean="0">
                <a:cs typeface="Aban" pitchFamily="2" charset="-78"/>
              </a:rPr>
              <a:t>اکانتوز اپیتلیوم دهان / رت ریج های پهن شده</a:t>
            </a:r>
          </a:p>
          <a:p>
            <a:pPr eaLnBrk="1" hangingPunct="1"/>
            <a:r>
              <a:rPr lang="fa-IR" sz="2800" b="1" smtClean="0">
                <a:cs typeface="Aban" pitchFamily="2" charset="-78"/>
              </a:rPr>
              <a:t>حضور</a:t>
            </a:r>
            <a:r>
              <a:rPr lang="fa-IR" sz="2800" smtClean="0">
                <a:cs typeface="Aban" pitchFamily="2" charset="-78"/>
              </a:rPr>
              <a:t> </a:t>
            </a:r>
            <a:r>
              <a:rPr kumimoji="0" lang="en-US" sz="2800" i="1" smtClean="0">
                <a:cs typeface="Aban" pitchFamily="2" charset="-78"/>
              </a:rPr>
              <a:t>Koilocyte</a:t>
            </a:r>
            <a:r>
              <a:rPr lang="fa-IR" sz="2800" b="1" smtClean="0">
                <a:cs typeface="Aban" pitchFamily="2" charset="-78"/>
              </a:rPr>
              <a:t> در طبقه خار دار / حضور اشکال شبه میتوزی</a:t>
            </a:r>
            <a:endParaRPr lang="en-US" sz="2800" b="1" smtClean="0">
              <a:cs typeface="Aban" pitchFamily="2" charset="-78"/>
            </a:endParaRPr>
          </a:p>
          <a:p>
            <a:pPr eaLnBrk="1" hangingPunct="1"/>
            <a:r>
              <a:rPr lang="en-US" sz="2800" b="1" smtClean="0">
                <a:cs typeface="Aban" pitchFamily="2" charset="-78"/>
              </a:rPr>
              <a:t>(mitosoid cells)                                           </a:t>
            </a:r>
          </a:p>
          <a:p>
            <a:pPr eaLnBrk="1" hangingPunct="1"/>
            <a:r>
              <a:rPr lang="fa-IR" b="1" i="1" smtClean="0">
                <a:solidFill>
                  <a:srgbClr val="FF9900"/>
                </a:solidFill>
              </a:rPr>
              <a:t>درمان و پيش آگهي:</a:t>
            </a:r>
          </a:p>
          <a:p>
            <a:pPr eaLnBrk="1" hangingPunct="1"/>
            <a:r>
              <a:rPr lang="fa-IR" smtClean="0"/>
              <a:t> </a:t>
            </a:r>
            <a:r>
              <a:rPr lang="fa-IR" b="1" smtClean="0"/>
              <a:t>جراحي ضايعه </a:t>
            </a:r>
          </a:p>
          <a:p>
            <a:pPr eaLnBrk="1" hangingPunct="1"/>
            <a:r>
              <a:rPr lang="fa-IR" b="1" smtClean="0"/>
              <a:t>/ عود غير شايع / بدون تغييرات بدخيمي</a:t>
            </a:r>
            <a:endParaRPr lang="en-US" b="1"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4325640" cy="302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08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122"/>
                                        </p:tgtEl>
                                      </p:cBhvr>
                                    </p:animEffect>
                                    <p:set>
                                      <p:cBhvr>
                                        <p:cTn id="12" dur="1" fill="hold">
                                          <p:stCondLst>
                                            <p:cond delay="499"/>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sderftgyh.jpg"/>
          <p:cNvPicPr>
            <a:picLocks noGrp="1" noChangeAspect="1"/>
          </p:cNvPicPr>
          <p:nvPr>
            <p:ph sz="quarter" idx="1"/>
          </p:nvPr>
        </p:nvPicPr>
        <p:blipFill>
          <a:blip r:embed="rId2" cstate="print"/>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787753774"/>
      </p:ext>
    </p:extLst>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endParaRPr lang="en-US" smtClean="0"/>
          </a:p>
        </p:txBody>
      </p:sp>
      <p:sp>
        <p:nvSpPr>
          <p:cNvPr id="14339" name="Rectangle 3"/>
          <p:cNvSpPr>
            <a:spLocks noGrp="1" noChangeArrowheads="1"/>
          </p:cNvSpPr>
          <p:nvPr>
            <p:ph type="body" idx="1"/>
          </p:nvPr>
        </p:nvSpPr>
        <p:spPr>
          <a:xfrm>
            <a:off x="495300" y="1484313"/>
            <a:ext cx="8064500" cy="4459287"/>
          </a:xfrm>
        </p:spPr>
        <p:txBody>
          <a:bodyPr/>
          <a:lstStyle/>
          <a:p>
            <a:pPr eaLnBrk="1" hangingPunct="1">
              <a:lnSpc>
                <a:spcPct val="90000"/>
              </a:lnSpc>
            </a:pPr>
            <a:r>
              <a:rPr lang="en-US" sz="3600" b="1" i="1" dirty="0" err="1" smtClean="0">
                <a:solidFill>
                  <a:srgbClr val="CC0000"/>
                </a:solidFill>
                <a:latin typeface="Comic Sans MS" pitchFamily="66" charset="0"/>
              </a:rPr>
              <a:t>Peremalignant</a:t>
            </a:r>
            <a:r>
              <a:rPr lang="en-US" sz="3600" b="1" i="1" dirty="0" smtClean="0">
                <a:solidFill>
                  <a:srgbClr val="CC0000"/>
                </a:solidFill>
                <a:latin typeface="Comic Sans MS" pitchFamily="66" charset="0"/>
              </a:rPr>
              <a:t> lesions</a:t>
            </a:r>
            <a:endParaRPr lang="en-US" sz="6000" i="1" dirty="0" smtClean="0">
              <a:solidFill>
                <a:srgbClr val="FF9900"/>
              </a:solidFill>
              <a:latin typeface="Comic Sans MS" pitchFamily="66" charset="0"/>
            </a:endParaRPr>
          </a:p>
          <a:p>
            <a:pPr eaLnBrk="1" hangingPunct="1">
              <a:lnSpc>
                <a:spcPct val="90000"/>
              </a:lnSpc>
              <a:buFont typeface="Wingdings" pitchFamily="2" charset="2"/>
              <a:buChar char="ü"/>
            </a:pPr>
            <a:r>
              <a:rPr lang="en-US" sz="3600" i="1" dirty="0" smtClean="0">
                <a:latin typeface="Comic Sans MS" pitchFamily="66" charset="0"/>
              </a:rPr>
              <a:t>Leukoplakia</a:t>
            </a:r>
          </a:p>
          <a:p>
            <a:pPr eaLnBrk="1" hangingPunct="1">
              <a:lnSpc>
                <a:spcPct val="90000"/>
              </a:lnSpc>
              <a:buFont typeface="Wingdings" pitchFamily="2" charset="2"/>
              <a:buChar char="ü"/>
            </a:pPr>
            <a:r>
              <a:rPr lang="en-US" sz="3600" i="1" dirty="0" err="1" smtClean="0">
                <a:latin typeface="Comic Sans MS" pitchFamily="66" charset="0"/>
              </a:rPr>
              <a:t>Erythroplakia</a:t>
            </a:r>
            <a:endParaRPr lang="en-US" sz="3600" i="1" dirty="0" smtClean="0">
              <a:latin typeface="Comic Sans MS" pitchFamily="66" charset="0"/>
            </a:endParaRPr>
          </a:p>
          <a:p>
            <a:pPr eaLnBrk="1" hangingPunct="1">
              <a:lnSpc>
                <a:spcPct val="90000"/>
              </a:lnSpc>
              <a:buFont typeface="Wingdings" pitchFamily="2" charset="2"/>
              <a:buChar char="ü"/>
            </a:pPr>
            <a:r>
              <a:rPr lang="en-US" sz="3600" i="1" dirty="0" smtClean="0">
                <a:latin typeface="Comic Sans MS" pitchFamily="66" charset="0"/>
              </a:rPr>
              <a:t>Nicotinic </a:t>
            </a:r>
            <a:r>
              <a:rPr lang="en-US" sz="3600" i="1" dirty="0" smtClean="0">
                <a:latin typeface="Comic Sans MS" pitchFamily="66" charset="0"/>
              </a:rPr>
              <a:t>stomatitis</a:t>
            </a:r>
          </a:p>
          <a:p>
            <a:pPr eaLnBrk="1" hangingPunct="1">
              <a:lnSpc>
                <a:spcPct val="90000"/>
              </a:lnSpc>
              <a:buFont typeface="Wingdings" pitchFamily="2" charset="2"/>
              <a:buChar char="ü"/>
            </a:pPr>
            <a:r>
              <a:rPr lang="en-US" sz="3600" i="1" dirty="0" smtClean="0">
                <a:latin typeface="Comic Sans MS" pitchFamily="66" charset="0"/>
              </a:rPr>
              <a:t>Oral </a:t>
            </a:r>
            <a:r>
              <a:rPr lang="en-US" sz="3600" i="1" dirty="0" err="1" smtClean="0">
                <a:latin typeface="Comic Sans MS" pitchFamily="66" charset="0"/>
              </a:rPr>
              <a:t>submucosal</a:t>
            </a:r>
            <a:r>
              <a:rPr lang="en-US" sz="3600" i="1" dirty="0" smtClean="0">
                <a:latin typeface="Comic Sans MS" pitchFamily="66" charset="0"/>
              </a:rPr>
              <a:t> </a:t>
            </a:r>
            <a:r>
              <a:rPr lang="en-US" sz="3600" i="1" dirty="0" smtClean="0">
                <a:latin typeface="Comic Sans MS" pitchFamily="66" charset="0"/>
              </a:rPr>
              <a:t>fibrosis</a:t>
            </a:r>
          </a:p>
          <a:p>
            <a:pPr eaLnBrk="1" hangingPunct="1">
              <a:lnSpc>
                <a:spcPct val="90000"/>
              </a:lnSpc>
              <a:buFont typeface="Wingdings" pitchFamily="2" charset="2"/>
              <a:buChar char="ü"/>
            </a:pPr>
            <a:r>
              <a:rPr lang="en-US" sz="3600" i="1" dirty="0" smtClean="0">
                <a:latin typeface="Comic Sans MS" pitchFamily="66" charset="0"/>
              </a:rPr>
              <a:t>Actinic  </a:t>
            </a:r>
            <a:r>
              <a:rPr lang="en-US" sz="3600" i="1" dirty="0" err="1" smtClean="0">
                <a:latin typeface="Comic Sans MS" pitchFamily="66" charset="0"/>
              </a:rPr>
              <a:t>cheilosis</a:t>
            </a:r>
            <a:endParaRPr lang="en-US" sz="3600" i="1" dirty="0" smtClean="0">
              <a:latin typeface="Comic Sans MS" pitchFamily="66" charset="0"/>
            </a:endParaRPr>
          </a:p>
        </p:txBody>
      </p:sp>
    </p:spTree>
    <p:extLst>
      <p:ext uri="{BB962C8B-B14F-4D97-AF65-F5344CB8AC3E}">
        <p14:creationId xmlns:p14="http://schemas.microsoft.com/office/powerpoint/2010/main" val="903883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z="4800" i="1" smtClean="0">
                <a:solidFill>
                  <a:srgbClr val="CC0000"/>
                </a:solidFill>
                <a:latin typeface="Comic Sans MS" pitchFamily="66" charset="0"/>
              </a:rPr>
              <a:t>Oral submucosal fibrosis</a:t>
            </a:r>
          </a:p>
        </p:txBody>
      </p:sp>
      <p:sp>
        <p:nvSpPr>
          <p:cNvPr id="15363" name="Rectangle 3"/>
          <p:cNvSpPr>
            <a:spLocks noGrp="1" noChangeArrowheads="1"/>
          </p:cNvSpPr>
          <p:nvPr>
            <p:ph type="body" idx="1"/>
          </p:nvPr>
        </p:nvSpPr>
        <p:spPr>
          <a:xfrm>
            <a:off x="250825" y="2492375"/>
            <a:ext cx="8569325" cy="4011613"/>
          </a:xfrm>
        </p:spPr>
        <p:txBody>
          <a:bodyPr/>
          <a:lstStyle/>
          <a:p>
            <a:pPr eaLnBrk="1" hangingPunct="1"/>
            <a:r>
              <a:rPr lang="fa-IR" sz="2400" smtClean="0"/>
              <a:t>یک حالت مزمن وپیش رونده  و</a:t>
            </a:r>
            <a:r>
              <a:rPr lang="en-US" sz="2400" smtClean="0"/>
              <a:t>skar</a:t>
            </a:r>
            <a:r>
              <a:rPr lang="fa-IR" sz="2400" smtClean="0"/>
              <a:t> گذار مخاط دهان به دنبال استفاده از</a:t>
            </a:r>
            <a:r>
              <a:rPr lang="en-US" sz="2400" smtClean="0"/>
              <a:t>areca nut</a:t>
            </a:r>
            <a:r>
              <a:rPr lang="fa-IR" sz="2400" smtClean="0"/>
              <a:t> و آزاد شدن الکالوئیدها</a:t>
            </a:r>
          </a:p>
          <a:p>
            <a:pPr eaLnBrk="1" hangingPunct="1"/>
            <a:r>
              <a:rPr lang="fa-IR" sz="2400" smtClean="0"/>
              <a:t>سوء تغذیه  و استعداد ژنتیکی : افزایش شدت بیماری</a:t>
            </a:r>
          </a:p>
          <a:p>
            <a:pPr eaLnBrk="1" hangingPunct="1"/>
            <a:endParaRPr lang="fa-IR" sz="2400" smtClean="0"/>
          </a:p>
          <a:p>
            <a:pPr eaLnBrk="1" hangingPunct="1"/>
            <a:r>
              <a:rPr lang="en-US" sz="2400" smtClean="0"/>
              <a:t>Rigidity</a:t>
            </a:r>
            <a:r>
              <a:rPr lang="fa-IR" sz="2400" smtClean="0"/>
              <a:t> مخاط با قوام متنوع ناشی از هیپرپلازی فیبروالاستیک بافت همبندی</a:t>
            </a:r>
          </a:p>
          <a:p>
            <a:pPr eaLnBrk="1" hangingPunct="1"/>
            <a:endParaRPr lang="fa-IR" sz="2400" smtClean="0"/>
          </a:p>
          <a:p>
            <a:pPr eaLnBrk="1" hangingPunct="1"/>
            <a:r>
              <a:rPr lang="fa-IR" sz="2400" smtClean="0"/>
              <a:t>بزرگسالان جوان / زن</a:t>
            </a:r>
            <a:r>
              <a:rPr lang="en-US" sz="2400" smtClean="0"/>
              <a:t>&lt;</a:t>
            </a:r>
            <a:r>
              <a:rPr lang="fa-IR" sz="2400" smtClean="0"/>
              <a:t> مرد</a:t>
            </a:r>
          </a:p>
          <a:p>
            <a:pPr eaLnBrk="1" hangingPunct="1"/>
            <a:r>
              <a:rPr lang="fa-IR" sz="2400" smtClean="0"/>
              <a:t>تریسموس و درد هنگام غذاخوردن و سوزش دهان</a:t>
            </a:r>
          </a:p>
          <a:p>
            <a:pPr eaLnBrk="1" hangingPunct="1"/>
            <a:r>
              <a:rPr lang="fa-IR" sz="2400" smtClean="0"/>
              <a:t>شایعترین محل درگیری : </a:t>
            </a:r>
            <a:r>
              <a:rPr lang="fa-IR" sz="2400" b="1" smtClean="0">
                <a:solidFill>
                  <a:srgbClr val="FF9900"/>
                </a:solidFill>
              </a:rPr>
              <a:t>مخاط باکال/ ناحیه رترومولر / کام نرم</a:t>
            </a:r>
            <a:endParaRPr lang="en-US" sz="2400" b="1" smtClean="0">
              <a:solidFill>
                <a:srgbClr val="FF9900"/>
              </a:solidFill>
            </a:endParaRPr>
          </a:p>
        </p:txBody>
      </p:sp>
    </p:spTree>
    <p:extLst>
      <p:ext uri="{BB962C8B-B14F-4D97-AF65-F5344CB8AC3E}">
        <p14:creationId xmlns:p14="http://schemas.microsoft.com/office/powerpoint/2010/main" val="4073786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accent6">
              <a:lumMod val="60000"/>
              <a:lumOff val="40000"/>
            </a:schemeClr>
          </a:solidFill>
        </p:spPr>
        <p:txBody>
          <a:bodyPr/>
          <a:lstStyle/>
          <a:p>
            <a:r>
              <a:rPr lang="en-US" dirty="0" smtClean="0">
                <a:solidFill>
                  <a:schemeClr val="tx1">
                    <a:lumMod val="95000"/>
                    <a:lumOff val="5000"/>
                  </a:schemeClr>
                </a:solidFill>
              </a:rPr>
              <a:t>Oral submucous fibrosis</a:t>
            </a:r>
            <a:endParaRPr lang="en-US" dirty="0"/>
          </a:p>
        </p:txBody>
      </p:sp>
      <p:sp>
        <p:nvSpPr>
          <p:cNvPr id="3" name="Content Placeholder 2"/>
          <p:cNvSpPr>
            <a:spLocks noGrp="1"/>
          </p:cNvSpPr>
          <p:nvPr>
            <p:ph sz="quarter" idx="1"/>
          </p:nvPr>
        </p:nvSpPr>
        <p:spPr>
          <a:xfrm>
            <a:off x="0" y="1428736"/>
            <a:ext cx="9144000" cy="5429264"/>
          </a:xfrm>
          <a:solidFill>
            <a:schemeClr val="accent4">
              <a:lumMod val="75000"/>
            </a:schemeClr>
          </a:solidFill>
        </p:spPr>
        <p:txBody>
          <a:bodyPr/>
          <a:lstStyle/>
          <a:p>
            <a:pPr>
              <a:buNone/>
            </a:pPr>
            <a:r>
              <a:rPr lang="fa-IR" sz="4400" dirty="0" smtClean="0"/>
              <a:t>           					خصوصیات بالینی:</a:t>
            </a:r>
            <a:endParaRPr lang="en-US" sz="4400" dirty="0" smtClean="0"/>
          </a:p>
          <a:p>
            <a:r>
              <a:rPr lang="fa-IR" sz="3600" dirty="0" smtClean="0">
                <a:solidFill>
                  <a:srgbClr val="FFFF00"/>
                </a:solidFill>
              </a:rPr>
              <a:t>شکایت اصلی</a:t>
            </a:r>
            <a:r>
              <a:rPr lang="fa-IR" dirty="0" smtClean="0"/>
              <a:t>:عدم توانایی در باز کردن دهان(تریسموس)اغلب به همراه درد </a:t>
            </a:r>
            <a:r>
              <a:rPr lang="en-US" dirty="0" smtClean="0"/>
              <a:t>					</a:t>
            </a:r>
            <a:r>
              <a:rPr lang="fa-IR" dirty="0" smtClean="0"/>
              <a:t>مخاطی به هنگام خوردن غذای تند است.</a:t>
            </a:r>
            <a:endParaRPr lang="en-US" dirty="0" smtClean="0"/>
          </a:p>
          <a:p>
            <a:endParaRPr lang="en-US" dirty="0" smtClean="0"/>
          </a:p>
          <a:p>
            <a:r>
              <a:rPr lang="en-US" dirty="0" smtClean="0"/>
              <a:t> 					   .</a:t>
            </a:r>
            <a:r>
              <a:rPr lang="fa-IR" dirty="0" smtClean="0"/>
              <a:t>20</a:t>
            </a:r>
            <a:r>
              <a:rPr lang="en-US" dirty="0" smtClean="0"/>
              <a:t>mm</a:t>
            </a:r>
            <a:r>
              <a:rPr lang="fa-IR" dirty="0" smtClean="0"/>
              <a:t>کمتر از </a:t>
            </a:r>
            <a:r>
              <a:rPr lang="en-US" dirty="0" smtClean="0"/>
              <a:t> </a:t>
            </a:r>
            <a:r>
              <a:rPr lang="fa-IR" dirty="0" smtClean="0"/>
              <a:t>فاصله اینتراکلوزال</a:t>
            </a:r>
            <a:r>
              <a:rPr lang="en-US" dirty="0" smtClean="0"/>
              <a:t>        </a:t>
            </a:r>
          </a:p>
          <a:p>
            <a:pPr algn="r" rtl="1"/>
            <a:r>
              <a:rPr lang="fa-IR" dirty="0" smtClean="0"/>
              <a:t>      </a:t>
            </a:r>
            <a:r>
              <a:rPr lang="en-US" dirty="0" smtClean="0"/>
              <a:t> </a:t>
            </a:r>
            <a:r>
              <a:rPr lang="fa-IR" dirty="0"/>
              <a:t>اولین علایم</a:t>
            </a:r>
            <a:endParaRPr lang="en-US" dirty="0"/>
          </a:p>
          <a:p>
            <a:pPr algn="r" rtl="1"/>
            <a:r>
              <a:rPr lang="fa-IR" dirty="0" smtClean="0"/>
              <a:t>وزیکل ، پشتی ،ملانوزیس،گزروستومی،احساس سوزش ژنرالیزه دهان </a:t>
            </a:r>
          </a:p>
          <a:p>
            <a:pPr algn="r" rtl="1"/>
            <a:r>
              <a:rPr lang="fa-IR" sz="2800" b="1" dirty="0" smtClean="0">
                <a:solidFill>
                  <a:srgbClr val="FFFF00"/>
                </a:solidFill>
              </a:rPr>
              <a:t>شایعترین مکان درگیری:</a:t>
            </a:r>
            <a:r>
              <a:rPr lang="fa-IR" dirty="0" smtClean="0"/>
              <a:t> </a:t>
            </a:r>
            <a:r>
              <a:rPr lang="en-US" dirty="0" smtClean="0"/>
              <a:t>      </a:t>
            </a:r>
          </a:p>
          <a:p>
            <a:r>
              <a:rPr lang="en-US" dirty="0" smtClean="0"/>
              <a:t>                                              </a:t>
            </a:r>
            <a:r>
              <a:rPr lang="fa-IR" dirty="0" smtClean="0"/>
              <a:t>.</a:t>
            </a:r>
            <a:r>
              <a:rPr lang="en-US" dirty="0" smtClean="0"/>
              <a:t> </a:t>
            </a:r>
            <a:r>
              <a:rPr lang="fa-IR" dirty="0" smtClean="0"/>
              <a:t>مخاط باکال ،ناحیه رترومولار و کام نرم</a:t>
            </a:r>
            <a:endParaRPr lang="en-US" dirty="0" smtClean="0"/>
          </a:p>
          <a:p>
            <a:r>
              <a:rPr lang="fa-IR" dirty="0" smtClean="0"/>
              <a:t>زبان غیر متحرک و عاری از پاپیلا                                                          </a:t>
            </a:r>
            <a:endParaRPr lang="en-US" dirty="0" smtClean="0"/>
          </a:p>
          <a:p>
            <a:endParaRPr lang="en-US" dirty="0"/>
          </a:p>
        </p:txBody>
      </p:sp>
      <p:sp>
        <p:nvSpPr>
          <p:cNvPr id="4" name="Sun 3"/>
          <p:cNvSpPr/>
          <p:nvPr/>
        </p:nvSpPr>
        <p:spPr>
          <a:xfrm>
            <a:off x="8286776" y="4214818"/>
            <a:ext cx="714348" cy="428628"/>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99693369"/>
      </p:ext>
    </p:extLst>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9750" y="2205038"/>
            <a:ext cx="7989888" cy="2908300"/>
          </a:xfrm>
          <a:ln w="9525"/>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eaLnBrk="1" hangingPunct="1"/>
            <a:r>
              <a:rPr lang="en-US" sz="8700" b="1" i="1" smtClean="0">
                <a:solidFill>
                  <a:srgbClr val="CC0000"/>
                </a:solidFill>
                <a:latin typeface="Comic Sans MS" pitchFamily="66" charset="0"/>
                <a:ea typeface="SimSun" pitchFamily="2" charset="-122"/>
              </a:rPr>
              <a:t>Epithelial lesions</a:t>
            </a:r>
            <a:endParaRPr lang="en-US" sz="8800" b="1" i="1" smtClean="0">
              <a:solidFill>
                <a:srgbClr val="CC0000"/>
              </a:solidFill>
              <a:latin typeface="Comic Sans MS" pitchFamily="66" charset="0"/>
              <a:ea typeface="SimSun" pitchFamily="2" charset="-122"/>
            </a:endParaRPr>
          </a:p>
        </p:txBody>
      </p:sp>
    </p:spTree>
    <p:extLst>
      <p:ext uri="{BB962C8B-B14F-4D97-AF65-F5344CB8AC3E}">
        <p14:creationId xmlns:p14="http://schemas.microsoft.com/office/powerpoint/2010/main" val="2346363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bg2">
              <a:lumMod val="50000"/>
            </a:schemeClr>
          </a:solidFill>
        </p:spPr>
        <p:txBody>
          <a:bodyPr/>
          <a:lstStyle/>
          <a:p>
            <a:r>
              <a:rPr lang="en-US" dirty="0" smtClean="0">
                <a:solidFill>
                  <a:schemeClr val="tx1">
                    <a:lumMod val="95000"/>
                    <a:lumOff val="5000"/>
                  </a:schemeClr>
                </a:solidFill>
              </a:rPr>
              <a:t>Oral submucous fibrosis</a:t>
            </a:r>
            <a:endParaRPr lang="en-US" dirty="0">
              <a:solidFill>
                <a:schemeClr val="tx1">
                  <a:lumMod val="95000"/>
                  <a:lumOff val="5000"/>
                </a:schemeClr>
              </a:solidFill>
            </a:endParaRPr>
          </a:p>
        </p:txBody>
      </p:sp>
      <p:sp>
        <p:nvSpPr>
          <p:cNvPr id="3" name="Content Placeholder 2"/>
          <p:cNvSpPr>
            <a:spLocks noGrp="1"/>
          </p:cNvSpPr>
          <p:nvPr>
            <p:ph sz="quarter" idx="1"/>
          </p:nvPr>
        </p:nvSpPr>
        <p:spPr>
          <a:xfrm>
            <a:off x="0" y="1428736"/>
            <a:ext cx="9144000" cy="5429264"/>
          </a:xfrm>
          <a:solidFill>
            <a:schemeClr val="accent1">
              <a:lumMod val="60000"/>
              <a:lumOff val="40000"/>
            </a:schemeClr>
          </a:solidFill>
        </p:spPr>
        <p:txBody>
          <a:bodyPr>
            <a:normAutofit/>
          </a:bodyPr>
          <a:lstStyle/>
          <a:p>
            <a:pPr lvl="0" algn="r">
              <a:buNone/>
            </a:pPr>
            <a:endParaRPr lang="en-US" sz="3200" dirty="0" smtClean="0"/>
          </a:p>
          <a:p>
            <a:pPr lvl="0" algn="r">
              <a:buNone/>
            </a:pPr>
            <a:endParaRPr lang="en-US" sz="3200" dirty="0"/>
          </a:p>
          <a:p>
            <a:pPr lvl="0" algn="r">
              <a:buNone/>
            </a:pPr>
            <a:endParaRPr lang="en-US" sz="3200" dirty="0" smtClean="0"/>
          </a:p>
          <a:p>
            <a:pPr lvl="0" algn="r">
              <a:buNone/>
            </a:pPr>
            <a:endParaRPr lang="en-US" sz="3200" dirty="0" smtClean="0"/>
          </a:p>
          <a:p>
            <a:pPr rtl="1"/>
            <a:r>
              <a:rPr lang="fa-IR" sz="3200" dirty="0" smtClean="0"/>
              <a:t>فوفل شامل:								</a:t>
            </a:r>
            <a:endParaRPr lang="en-US" sz="3200" dirty="0" smtClean="0"/>
          </a:p>
          <a:p>
            <a:pPr algn="r" rtl="1"/>
            <a:r>
              <a:rPr lang="fa-IR" sz="3200" dirty="0" smtClean="0"/>
              <a:t>عصاره لیموترش ته نشین شده،بهمراه تنباکو و گاهی شیرین کننده و ادویجات که در برگ فوفل پیچیده شده است.									</a:t>
            </a:r>
            <a:endParaRPr lang="en-US" sz="3200" dirty="0" smtClean="0"/>
          </a:p>
          <a:p>
            <a:pPr algn="r">
              <a:buNone/>
            </a:pPr>
            <a:endParaRPr lang="en-US" sz="3200" dirty="0"/>
          </a:p>
        </p:txBody>
      </p:sp>
      <p:sp>
        <p:nvSpPr>
          <p:cNvPr id="4" name="Smiley Face 3"/>
          <p:cNvSpPr/>
          <p:nvPr/>
        </p:nvSpPr>
        <p:spPr>
          <a:xfrm>
            <a:off x="8358214" y="3643314"/>
            <a:ext cx="628648" cy="62864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blipFill>
            <a:blip r:embed="rId2" cstate="print"/>
            <a:tile tx="0" ty="0" sx="100000" sy="100000" flip="none" algn="tl"/>
          </a:blipFill>
        </p:spPr>
        <p:txBody>
          <a:bodyPr/>
          <a:lstStyle/>
          <a:p>
            <a:r>
              <a:rPr lang="en-US" dirty="0" smtClean="0">
                <a:solidFill>
                  <a:schemeClr val="tx1">
                    <a:lumMod val="95000"/>
                    <a:lumOff val="5000"/>
                  </a:schemeClr>
                </a:solidFill>
              </a:rPr>
              <a:t>Oral submucous fibrosis</a:t>
            </a:r>
            <a:endParaRPr lang="en-US" dirty="0"/>
          </a:p>
        </p:txBody>
      </p:sp>
      <p:sp>
        <p:nvSpPr>
          <p:cNvPr id="3" name="Content Placeholder 2"/>
          <p:cNvSpPr>
            <a:spLocks noGrp="1"/>
          </p:cNvSpPr>
          <p:nvPr>
            <p:ph sz="quarter" idx="1"/>
          </p:nvPr>
        </p:nvSpPr>
        <p:spPr>
          <a:xfrm>
            <a:off x="0" y="1447800"/>
            <a:ext cx="9144000" cy="5410200"/>
          </a:xfrm>
          <a:blipFill>
            <a:blip r:embed="rId3" cstate="print"/>
            <a:tile tx="0" ty="0" sx="100000" sy="100000" flip="none" algn="tl"/>
          </a:blipFill>
          <a:ln>
            <a:solidFill>
              <a:srgbClr val="00B050"/>
            </a:solidFill>
          </a:ln>
        </p:spPr>
        <p:txBody>
          <a:bodyPr/>
          <a:lstStyle/>
          <a:p>
            <a:pPr algn="r">
              <a:buNone/>
            </a:pPr>
            <a:r>
              <a:rPr lang="fa-IR" dirty="0" smtClean="0"/>
              <a:t>فیبروز ایجادشده در ارتباط با دانه آرکا میباشد.                                		                          	     					</a:t>
            </a:r>
          </a:p>
          <a:p>
            <a:pPr algn="r">
              <a:buNone/>
            </a:pPr>
            <a:r>
              <a:rPr lang="fa-IR" dirty="0" smtClean="0"/>
              <a:t>         سایتوکاینها و فاکتورهای رشدی تولید شده توسط سلول التهابی باعث               	   					              القای فیبروز میشوند.</a:t>
            </a:r>
          </a:p>
          <a:p>
            <a:pPr>
              <a:buNone/>
            </a:pPr>
            <a:r>
              <a:rPr lang="fa-IR" dirty="0" smtClean="0"/>
              <a:t>در دانه آرکا مقدار زیادی مس وجود دارد که باعث افزایش تولید کلاژن میشود.			    </a:t>
            </a:r>
            <a:endParaRPr lang="en-US" dirty="0" smtClean="0"/>
          </a:p>
          <a:p>
            <a:endParaRPr lang="en-US" dirty="0"/>
          </a:p>
        </p:txBody>
      </p:sp>
      <p:sp>
        <p:nvSpPr>
          <p:cNvPr id="4" name="Bevel 3"/>
          <p:cNvSpPr/>
          <p:nvPr/>
        </p:nvSpPr>
        <p:spPr>
          <a:xfrm>
            <a:off x="8501090" y="1571612"/>
            <a:ext cx="428596" cy="428628"/>
          </a:xfrm>
          <a:prstGeom prst="bevel">
            <a:avLst>
              <a:gd name="adj" fmla="val 46945"/>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evel 6"/>
          <p:cNvSpPr/>
          <p:nvPr/>
        </p:nvSpPr>
        <p:spPr>
          <a:xfrm>
            <a:off x="8501090" y="2428868"/>
            <a:ext cx="428596" cy="428628"/>
          </a:xfrm>
          <a:prstGeom prst="bevel">
            <a:avLst>
              <a:gd name="adj" fmla="val 46945"/>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evel 7"/>
          <p:cNvSpPr/>
          <p:nvPr/>
        </p:nvSpPr>
        <p:spPr>
          <a:xfrm>
            <a:off x="8501090" y="3286124"/>
            <a:ext cx="428596" cy="428628"/>
          </a:xfrm>
          <a:prstGeom prst="bevel">
            <a:avLst>
              <a:gd name="adj" fmla="val 46945"/>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2710882"/>
      </p:ext>
    </p:extLst>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chemeClr val="bg2">
              <a:lumMod val="75000"/>
            </a:schemeClr>
          </a:solidFill>
        </p:spPr>
        <p:txBody>
          <a:bodyPr/>
          <a:lstStyle/>
          <a:p>
            <a:r>
              <a:rPr lang="en-US" dirty="0" smtClean="0">
                <a:solidFill>
                  <a:schemeClr val="tx1">
                    <a:lumMod val="95000"/>
                    <a:lumOff val="5000"/>
                  </a:schemeClr>
                </a:solidFill>
              </a:rPr>
              <a:t>Oral submucous fibrosis</a:t>
            </a:r>
            <a:endParaRPr lang="en-US" dirty="0"/>
          </a:p>
        </p:txBody>
      </p:sp>
      <p:sp>
        <p:nvSpPr>
          <p:cNvPr id="3" name="Content Placeholder 2"/>
          <p:cNvSpPr>
            <a:spLocks noGrp="1"/>
          </p:cNvSpPr>
          <p:nvPr>
            <p:ph sz="quarter" idx="1"/>
          </p:nvPr>
        </p:nvSpPr>
        <p:spPr>
          <a:xfrm>
            <a:off x="0" y="1447800"/>
            <a:ext cx="9144000" cy="5410200"/>
          </a:xfrm>
          <a:solidFill>
            <a:schemeClr val="bg2">
              <a:lumMod val="50000"/>
            </a:schemeClr>
          </a:solidFill>
        </p:spPr>
        <p:txBody>
          <a:bodyPr/>
          <a:lstStyle/>
          <a:p>
            <a:pPr>
              <a:buNone/>
            </a:pPr>
            <a:r>
              <a:rPr lang="fa-IR" dirty="0" smtClean="0"/>
              <a:t>                    			  نکته:زبان غیر متحرک و عاری از پاپیلا         </a:t>
            </a:r>
            <a:endParaRPr lang="en-US" dirty="0" smtClean="0"/>
          </a:p>
          <a:p>
            <a:pPr>
              <a:buNone/>
            </a:pPr>
            <a:r>
              <a:rPr lang="fa-IR" dirty="0" smtClean="0"/>
              <a:t>     				    نکته:اغلب لکوپلاکیا در سطح مخاط دیده میشود					</a:t>
            </a:r>
            <a:endParaRPr lang="en-US" dirty="0" smtClean="0"/>
          </a:p>
          <a:p>
            <a:pPr lvl="8" algn="r">
              <a:buNone/>
            </a:pPr>
            <a:r>
              <a:rPr lang="en-US" sz="2800" dirty="0" smtClean="0">
                <a:solidFill>
                  <a:srgbClr val="FFFF00"/>
                </a:solidFill>
              </a:rPr>
              <a:t>Betel chewers mucosa</a:t>
            </a:r>
            <a:r>
              <a:rPr lang="en-US" dirty="0" smtClean="0"/>
              <a:t> </a:t>
            </a:r>
            <a:endParaRPr lang="fa-IR" dirty="0" smtClean="0"/>
          </a:p>
          <a:p>
            <a:pPr lvl="7" algn="r">
              <a:buNone/>
            </a:pPr>
            <a:r>
              <a:rPr lang="fa-IR" dirty="0" smtClean="0"/>
              <a:t>:</a:t>
            </a:r>
            <a:r>
              <a:rPr lang="fa-IR" sz="2400" dirty="0" smtClean="0"/>
              <a:t>تغییررنگ</a:t>
            </a:r>
            <a:r>
              <a:rPr lang="fa-IR" sz="2400" dirty="0" smtClean="0">
                <a:solidFill>
                  <a:srgbClr val="FF0000"/>
                </a:solidFill>
              </a:rPr>
              <a:t> قرمز </a:t>
            </a:r>
            <a:r>
              <a:rPr lang="fa-IR" sz="2400" dirty="0" smtClean="0">
                <a:solidFill>
                  <a:schemeClr val="accent4">
                    <a:lumMod val="50000"/>
                  </a:schemeClr>
                </a:solidFill>
              </a:rPr>
              <a:t>قهوه ای </a:t>
            </a:r>
            <a:r>
              <a:rPr lang="fa-IR" sz="2400" dirty="0" smtClean="0"/>
              <a:t>در مخاط ،همراه با پوسته پوسته شدن در افرادی که مخلوط فوفل را میجوند دیده میشوند که پیش سرطانی   نیست.</a:t>
            </a:r>
          </a:p>
          <a:p>
            <a:pPr lvl="7" algn="r">
              <a:buNone/>
            </a:pPr>
            <a:r>
              <a:rPr lang="fa-IR" sz="2400" dirty="0" smtClean="0"/>
              <a:t>بعلاوه ضایعه ای شبیه لیکن  پلان        </a:t>
            </a:r>
          </a:p>
          <a:p>
            <a:pPr lvl="7" algn="r">
              <a:buNone/>
            </a:pPr>
            <a:r>
              <a:rPr lang="fa-IR" sz="2400" dirty="0" smtClean="0"/>
              <a:t>در مخاط این افراد دیده میشود. </a:t>
            </a:r>
            <a:r>
              <a:rPr lang="en-US" sz="2400" dirty="0" smtClean="0">
                <a:solidFill>
                  <a:srgbClr val="FFFF00"/>
                </a:solidFill>
              </a:rPr>
              <a:t>Betel quid lichenoid lesion</a:t>
            </a:r>
            <a:r>
              <a:rPr lang="fa-IR" sz="2400" dirty="0" smtClean="0"/>
              <a:t> بنام</a:t>
            </a:r>
            <a:endParaRPr lang="en-US" sz="2400" dirty="0" smtClean="0"/>
          </a:p>
          <a:p>
            <a:r>
              <a:rPr lang="fa-IR" dirty="0" smtClean="0"/>
              <a:t>.</a:t>
            </a:r>
            <a:endParaRPr lang="en-US" dirty="0" smtClean="0"/>
          </a:p>
          <a:p>
            <a:endParaRPr lang="en-US" dirty="0"/>
          </a:p>
        </p:txBody>
      </p:sp>
      <p:sp>
        <p:nvSpPr>
          <p:cNvPr id="4" name="Sun 3"/>
          <p:cNvSpPr/>
          <p:nvPr/>
        </p:nvSpPr>
        <p:spPr>
          <a:xfrm>
            <a:off x="4714876" y="2714620"/>
            <a:ext cx="785818" cy="628648"/>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pg"/>
          <p:cNvPicPr>
            <a:picLocks noGrp="1" noChangeAspect="1"/>
          </p:cNvPicPr>
          <p:nvPr>
            <p:ph sz="quarter" idx="1"/>
          </p:nvPr>
        </p:nvPicPr>
        <p:blipFill>
          <a:blip r:embed="rId3" cstate="print"/>
          <a:stretch>
            <a:fillRect/>
          </a:stretch>
        </p:blipFill>
        <p:spPr>
          <a:xfrm>
            <a:off x="0" y="0"/>
            <a:ext cx="3000396" cy="2571792"/>
          </a:xfrm>
        </p:spPr>
      </p:pic>
      <p:pic>
        <p:nvPicPr>
          <p:cNvPr id="5" name="Picture 4" descr="...llo.jpg"/>
          <p:cNvPicPr>
            <a:picLocks noChangeAspect="1"/>
          </p:cNvPicPr>
          <p:nvPr/>
        </p:nvPicPr>
        <p:blipFill>
          <a:blip r:embed="rId4" cstate="print"/>
          <a:stretch>
            <a:fillRect/>
          </a:stretch>
        </p:blipFill>
        <p:spPr>
          <a:xfrm>
            <a:off x="3071802" y="142852"/>
            <a:ext cx="2714644" cy="2286016"/>
          </a:xfrm>
          <a:prstGeom prst="rect">
            <a:avLst/>
          </a:prstGeom>
        </p:spPr>
      </p:pic>
      <p:pic>
        <p:nvPicPr>
          <p:cNvPr id="7" name="Picture 6" descr=";[].jpg"/>
          <p:cNvPicPr>
            <a:picLocks noChangeAspect="1"/>
          </p:cNvPicPr>
          <p:nvPr/>
        </p:nvPicPr>
        <p:blipFill>
          <a:blip r:embed="rId5" cstate="print"/>
          <a:stretch>
            <a:fillRect/>
          </a:stretch>
        </p:blipFill>
        <p:spPr>
          <a:xfrm>
            <a:off x="3143240" y="2571744"/>
            <a:ext cx="2714644" cy="2000264"/>
          </a:xfrm>
          <a:prstGeom prst="rect">
            <a:avLst/>
          </a:prstGeom>
        </p:spPr>
      </p:pic>
      <p:pic>
        <p:nvPicPr>
          <p:cNvPr id="8" name="Picture 7" descr="][[.jpg"/>
          <p:cNvPicPr>
            <a:picLocks noChangeAspect="1"/>
          </p:cNvPicPr>
          <p:nvPr/>
        </p:nvPicPr>
        <p:blipFill>
          <a:blip r:embed="rId6" cstate="print"/>
          <a:stretch>
            <a:fillRect/>
          </a:stretch>
        </p:blipFill>
        <p:spPr>
          <a:xfrm>
            <a:off x="5929322" y="2357430"/>
            <a:ext cx="3214678" cy="2357454"/>
          </a:xfrm>
          <a:prstGeom prst="rect">
            <a:avLst/>
          </a:prstGeom>
        </p:spPr>
      </p:pic>
      <p:pic>
        <p:nvPicPr>
          <p:cNvPr id="9" name="Picture 8" descr="9g.jpg"/>
          <p:cNvPicPr>
            <a:picLocks noChangeAspect="1"/>
          </p:cNvPicPr>
          <p:nvPr/>
        </p:nvPicPr>
        <p:blipFill>
          <a:blip r:embed="rId7" cstate="print"/>
          <a:stretch>
            <a:fillRect/>
          </a:stretch>
        </p:blipFill>
        <p:spPr>
          <a:xfrm>
            <a:off x="142844" y="2500306"/>
            <a:ext cx="2928958" cy="2143140"/>
          </a:xfrm>
          <a:prstGeom prst="rect">
            <a:avLst/>
          </a:prstGeom>
        </p:spPr>
      </p:pic>
      <p:pic>
        <p:nvPicPr>
          <p:cNvPr id="10" name="Picture 9" descr="gg.jpg"/>
          <p:cNvPicPr>
            <a:picLocks noChangeAspect="1"/>
          </p:cNvPicPr>
          <p:nvPr/>
        </p:nvPicPr>
        <p:blipFill>
          <a:blip r:embed="rId8" cstate="print"/>
          <a:stretch>
            <a:fillRect/>
          </a:stretch>
        </p:blipFill>
        <p:spPr>
          <a:xfrm>
            <a:off x="5929322" y="142852"/>
            <a:ext cx="3071834" cy="2286016"/>
          </a:xfrm>
          <a:prstGeom prst="rect">
            <a:avLst/>
          </a:prstGeom>
        </p:spPr>
      </p:pic>
      <p:pic>
        <p:nvPicPr>
          <p:cNvPr id="11" name="Picture 10" descr="yyyyy.jpg"/>
          <p:cNvPicPr>
            <a:picLocks noChangeAspect="1"/>
          </p:cNvPicPr>
          <p:nvPr/>
        </p:nvPicPr>
        <p:blipFill>
          <a:blip r:embed="rId9" cstate="print"/>
          <a:stretch>
            <a:fillRect/>
          </a:stretch>
        </p:blipFill>
        <p:spPr>
          <a:xfrm>
            <a:off x="0" y="4572008"/>
            <a:ext cx="3071802" cy="2285992"/>
          </a:xfrm>
          <a:prstGeom prst="rect">
            <a:avLst/>
          </a:prstGeom>
        </p:spPr>
      </p:pic>
      <p:pic>
        <p:nvPicPr>
          <p:cNvPr id="13" name="Picture 12" descr="yyyy.jpg"/>
          <p:cNvPicPr>
            <a:picLocks noChangeAspect="1"/>
          </p:cNvPicPr>
          <p:nvPr/>
        </p:nvPicPr>
        <p:blipFill>
          <a:blip r:embed="rId10" cstate="print"/>
          <a:stretch>
            <a:fillRect/>
          </a:stretch>
        </p:blipFill>
        <p:spPr>
          <a:xfrm>
            <a:off x="3143240" y="4643446"/>
            <a:ext cx="2714644" cy="2214554"/>
          </a:xfrm>
          <a:prstGeom prst="rect">
            <a:avLst/>
          </a:prstGeom>
        </p:spPr>
      </p:pic>
      <p:pic>
        <p:nvPicPr>
          <p:cNvPr id="14" name="Picture 13" descr="=['.jpg"/>
          <p:cNvPicPr>
            <a:picLocks noChangeAspect="1"/>
          </p:cNvPicPr>
          <p:nvPr/>
        </p:nvPicPr>
        <p:blipFill>
          <a:blip r:embed="rId11" cstate="print"/>
          <a:stretch>
            <a:fillRect/>
          </a:stretch>
        </p:blipFill>
        <p:spPr>
          <a:xfrm>
            <a:off x="6000760" y="4643446"/>
            <a:ext cx="3143240" cy="2214554"/>
          </a:xfrm>
          <a:prstGeom prst="rect">
            <a:avLst/>
          </a:prstGeom>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blipFill>
            <a:blip r:embed="rId2" cstate="print"/>
            <a:tile tx="0" ty="0" sx="100000" sy="100000" flip="none" algn="tl"/>
          </a:blipFill>
        </p:spPr>
        <p:txBody>
          <a:bodyPr/>
          <a:lstStyle/>
          <a:p>
            <a:r>
              <a:rPr lang="en-US" dirty="0" smtClean="0">
                <a:solidFill>
                  <a:schemeClr val="tx1">
                    <a:lumMod val="95000"/>
                    <a:lumOff val="5000"/>
                  </a:schemeClr>
                </a:solidFill>
              </a:rPr>
              <a:t>Oral submucous fibrosis</a:t>
            </a:r>
            <a:endParaRPr lang="en-US" dirty="0"/>
          </a:p>
        </p:txBody>
      </p:sp>
      <p:sp>
        <p:nvSpPr>
          <p:cNvPr id="3" name="Content Placeholder 2"/>
          <p:cNvSpPr>
            <a:spLocks noGrp="1"/>
          </p:cNvSpPr>
          <p:nvPr>
            <p:ph sz="quarter" idx="1"/>
          </p:nvPr>
        </p:nvSpPr>
        <p:spPr>
          <a:xfrm>
            <a:off x="0" y="1428736"/>
            <a:ext cx="9144000" cy="5429264"/>
          </a:xfrm>
          <a:blipFill>
            <a:blip r:embed="rId3" cstate="print"/>
            <a:tile tx="0" ty="0" sx="100000" sy="100000" flip="none" algn="tl"/>
          </a:blipFill>
        </p:spPr>
        <p:txBody>
          <a:bodyPr/>
          <a:lstStyle/>
          <a:p>
            <a:r>
              <a:rPr lang="fa-IR" sz="3600" dirty="0" smtClean="0"/>
              <a:t>    						       میکروسکوپی:</a:t>
            </a:r>
            <a:endParaRPr lang="en-US" sz="3600" dirty="0" smtClean="0"/>
          </a:p>
          <a:p>
            <a:pPr lvl="1">
              <a:buNone/>
            </a:pPr>
            <a:r>
              <a:rPr lang="fa-IR" dirty="0" smtClean="0"/>
              <a:t>رسوب بافت همبندی کلاژن ،بدون عروق وشدیدا فشرده که دارای سلول التهابی مزمن     									است .</a:t>
            </a:r>
            <a:endParaRPr lang="en-US" dirty="0" smtClean="0"/>
          </a:p>
          <a:p>
            <a:r>
              <a:rPr lang="fa-IR" dirty="0" smtClean="0"/>
              <a:t>تغییرات اپیتلیالی شامل وزیکولهای ساب اپیتلیالی در ضایعات جدید وهایپرکراتوز 			به همراه آتروفی مشخص اپیتلیال در ضایعات قدیمی تر</a:t>
            </a:r>
            <a:endParaRPr lang="en-US" dirty="0" smtClean="0"/>
          </a:p>
          <a:p>
            <a:endParaRPr lang="fa-IR" dirty="0" smtClean="0"/>
          </a:p>
          <a:p>
            <a:r>
              <a:rPr lang="fa-IR" dirty="0" smtClean="0"/>
              <a:t>   							نمای میکروسکوپی</a:t>
            </a:r>
          </a:p>
          <a:p>
            <a:endParaRPr lang="fa-IR" dirty="0" smtClean="0"/>
          </a:p>
          <a:p>
            <a:r>
              <a:rPr lang="fa-IR" dirty="0" smtClean="0"/>
              <a:t> شبیه به                                </a:t>
            </a:r>
            <a:r>
              <a:rPr lang="en-US" b="1" dirty="0" smtClean="0">
                <a:solidFill>
                  <a:srgbClr val="002060"/>
                </a:solidFill>
              </a:rPr>
              <a:t>Betel chewers mucosa</a:t>
            </a:r>
            <a:r>
              <a:rPr lang="fa-IR" dirty="0" smtClean="0">
                <a:solidFill>
                  <a:srgbClr val="002060"/>
                </a:solidFill>
              </a:rPr>
              <a:t>      </a:t>
            </a:r>
          </a:p>
          <a:p>
            <a:r>
              <a:rPr lang="fa-IR" dirty="0" smtClean="0"/>
              <a:t>	 میباشد.</a:t>
            </a:r>
            <a:r>
              <a:rPr lang="en-US" dirty="0" smtClean="0"/>
              <a:t> </a:t>
            </a:r>
            <a:r>
              <a:rPr lang="en-US" b="1" dirty="0" smtClean="0">
                <a:solidFill>
                  <a:srgbClr val="7030A0"/>
                </a:solidFill>
              </a:rPr>
              <a:t>morsicatio buccarum</a:t>
            </a:r>
            <a:r>
              <a:rPr lang="fa-IR" dirty="0" smtClean="0"/>
              <a:t>	</a:t>
            </a:r>
            <a:endParaRPr lang="en-US" dirty="0" smtClean="0"/>
          </a:p>
        </p:txBody>
      </p:sp>
      <p:sp>
        <p:nvSpPr>
          <p:cNvPr id="4" name="Quad Arrow Callout 3"/>
          <p:cNvSpPr/>
          <p:nvPr/>
        </p:nvSpPr>
        <p:spPr>
          <a:xfrm>
            <a:off x="7858148" y="1428736"/>
            <a:ext cx="1285852" cy="785818"/>
          </a:xfrm>
          <a:prstGeom prst="quadArrow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p:txBody>
      </p:sp>
      <p:sp>
        <p:nvSpPr>
          <p:cNvPr id="5" name="Donut 4"/>
          <p:cNvSpPr/>
          <p:nvPr/>
        </p:nvSpPr>
        <p:spPr>
          <a:xfrm>
            <a:off x="8286776" y="1643050"/>
            <a:ext cx="414366" cy="357190"/>
          </a:xfrm>
          <a:prstGeom prst="donut">
            <a:avLst>
              <a:gd name="adj" fmla="val 272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urved Right Arrow 9"/>
          <p:cNvSpPr/>
          <p:nvPr/>
        </p:nvSpPr>
        <p:spPr>
          <a:xfrm>
            <a:off x="5143504" y="4357694"/>
            <a:ext cx="1285884" cy="928694"/>
          </a:xfrm>
          <a:prstGeom prst="curvedRightArrow">
            <a:avLst>
              <a:gd name="adj1" fmla="val 18288"/>
              <a:gd name="adj2" fmla="val 50000"/>
              <a:gd name="adj3" fmla="val 224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endParaRPr lang="en-US" dirty="0"/>
          </a:p>
        </p:txBody>
      </p:sp>
      <p:pic>
        <p:nvPicPr>
          <p:cNvPr id="6" name="Content Placeholder 5" descr="o-=0mu9j-.jpg"/>
          <p:cNvPicPr>
            <a:picLocks noGrp="1" noChangeAspect="1"/>
          </p:cNvPicPr>
          <p:nvPr>
            <p:ph sz="quarter" idx="1"/>
          </p:nvPr>
        </p:nvPicPr>
        <p:blipFill>
          <a:blip r:embed="rId2" cstate="print"/>
          <a:stretch>
            <a:fillRect/>
          </a:stretch>
        </p:blipFill>
        <p:spPr>
          <a:xfrm>
            <a:off x="642910" y="142852"/>
            <a:ext cx="7286676" cy="2786082"/>
          </a:xfrm>
        </p:spPr>
      </p:pic>
      <p:pic>
        <p:nvPicPr>
          <p:cNvPr id="7" name="Picture 6" descr="imagesCAA5PSOI.jpg"/>
          <p:cNvPicPr>
            <a:picLocks noChangeAspect="1"/>
          </p:cNvPicPr>
          <p:nvPr/>
        </p:nvPicPr>
        <p:blipFill>
          <a:blip r:embed="rId3" cstate="print"/>
          <a:stretch>
            <a:fillRect/>
          </a:stretch>
        </p:blipFill>
        <p:spPr>
          <a:xfrm>
            <a:off x="785786" y="3643314"/>
            <a:ext cx="7143800" cy="3000396"/>
          </a:xfrm>
          <a:prstGeom prst="rect">
            <a:avLst/>
          </a:prstGeom>
        </p:spPr>
      </p:pic>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843213" y="1341438"/>
            <a:ext cx="8077200" cy="1143000"/>
          </a:xfrm>
        </p:spPr>
        <p:txBody>
          <a:bodyPr/>
          <a:lstStyle/>
          <a:p>
            <a:pPr eaLnBrk="1" hangingPunct="1"/>
            <a:r>
              <a:rPr lang="fa-IR" sz="3600" smtClean="0">
                <a:solidFill>
                  <a:srgbClr val="FF9933"/>
                </a:solidFill>
                <a:latin typeface="Comic Sans MS" pitchFamily="66" charset="0"/>
                <a:cs typeface="Aban" pitchFamily="2" charset="-78"/>
              </a:rPr>
              <a:t>هيستوپاتولوژي</a:t>
            </a:r>
            <a:endParaRPr lang="en-US" sz="3600" smtClean="0">
              <a:solidFill>
                <a:srgbClr val="FF9933"/>
              </a:solidFill>
              <a:latin typeface="Comic Sans MS" pitchFamily="66" charset="0"/>
              <a:cs typeface="Aban" pitchFamily="2" charset="-78"/>
            </a:endParaRPr>
          </a:p>
        </p:txBody>
      </p:sp>
      <p:sp>
        <p:nvSpPr>
          <p:cNvPr id="16387" name="Rectangle 3"/>
          <p:cNvSpPr>
            <a:spLocks noGrp="1" noChangeArrowheads="1"/>
          </p:cNvSpPr>
          <p:nvPr>
            <p:ph type="body" idx="1"/>
          </p:nvPr>
        </p:nvSpPr>
        <p:spPr/>
        <p:txBody>
          <a:bodyPr/>
          <a:lstStyle/>
          <a:p>
            <a:pPr eaLnBrk="1" hangingPunct="1">
              <a:lnSpc>
                <a:spcPct val="90000"/>
              </a:lnSpc>
            </a:pPr>
            <a:r>
              <a:rPr lang="fa-IR" sz="2000" b="1" dirty="0" smtClean="0">
                <a:solidFill>
                  <a:srgbClr val="FF9900"/>
                </a:solidFill>
              </a:rPr>
              <a:t>تغییرات اپیتلیالی</a:t>
            </a:r>
            <a:r>
              <a:rPr lang="fa-IR" sz="2000" dirty="0" smtClean="0"/>
              <a:t> :</a:t>
            </a:r>
          </a:p>
          <a:p>
            <a:pPr eaLnBrk="1" hangingPunct="1">
              <a:lnSpc>
                <a:spcPct val="90000"/>
              </a:lnSpc>
              <a:buFont typeface="Wingdings" pitchFamily="2" charset="2"/>
              <a:buChar char="ü"/>
            </a:pPr>
            <a:r>
              <a:rPr lang="fa-IR" sz="2000" dirty="0" smtClean="0"/>
              <a:t>ضایعات جدید:وزیکول ساب اپیتلیالی</a:t>
            </a:r>
          </a:p>
          <a:p>
            <a:pPr eaLnBrk="1" hangingPunct="1">
              <a:lnSpc>
                <a:spcPct val="90000"/>
              </a:lnSpc>
              <a:buFont typeface="Wingdings" pitchFamily="2" charset="2"/>
              <a:buChar char="ü"/>
            </a:pPr>
            <a:r>
              <a:rPr lang="fa-IR" sz="2000" dirty="0" smtClean="0"/>
              <a:t>ضایعات قدیمی : آتروفی اپیتلیوم</a:t>
            </a:r>
          </a:p>
          <a:p>
            <a:pPr eaLnBrk="1" hangingPunct="1">
              <a:lnSpc>
                <a:spcPct val="90000"/>
              </a:lnSpc>
            </a:pPr>
            <a:r>
              <a:rPr lang="fa-IR" sz="2000" b="1" dirty="0" smtClean="0">
                <a:solidFill>
                  <a:srgbClr val="FF9900"/>
                </a:solidFill>
              </a:rPr>
              <a:t>تغییرات بافت همبندی</a:t>
            </a:r>
          </a:p>
          <a:p>
            <a:pPr eaLnBrk="1" hangingPunct="1">
              <a:lnSpc>
                <a:spcPct val="90000"/>
              </a:lnSpc>
            </a:pPr>
            <a:r>
              <a:rPr lang="fa-IR" sz="2000" dirty="0" smtClean="0"/>
              <a:t>رسوب متراکم کلاژن  و بدون عروق همراه با حضور سلولهای </a:t>
            </a:r>
            <a:r>
              <a:rPr lang="fa-IR" sz="2000" dirty="0" smtClean="0"/>
              <a:t>التهابی</a:t>
            </a:r>
            <a:endParaRPr lang="en-US" sz="2000" dirty="0" smtClean="0"/>
          </a:p>
          <a:p>
            <a:pPr marL="0" lvl="0" indent="0" eaLnBrk="1" hangingPunct="1">
              <a:lnSpc>
                <a:spcPct val="90000"/>
              </a:lnSpc>
              <a:buNone/>
            </a:pPr>
            <a:r>
              <a:rPr lang="fa-IR" sz="2800" dirty="0" smtClean="0">
                <a:solidFill>
                  <a:srgbClr val="FF9900"/>
                </a:solidFill>
                <a:cs typeface="Aban" pitchFamily="2" charset="-78"/>
              </a:rPr>
              <a:t>درمان و پيش آگهي</a:t>
            </a:r>
          </a:p>
          <a:p>
            <a:pPr eaLnBrk="1" hangingPunct="1">
              <a:lnSpc>
                <a:spcPct val="90000"/>
              </a:lnSpc>
            </a:pPr>
            <a:endParaRPr lang="fa-IR" sz="2000" dirty="0" smtClean="0"/>
          </a:p>
          <a:p>
            <a:pPr marL="274320" indent="-274320" rtl="0" eaLnBrk="1" fontAlgn="auto" hangingPunct="1">
              <a:spcBef>
                <a:spcPts val="580"/>
              </a:spcBef>
              <a:spcAft>
                <a:spcPts val="0"/>
              </a:spcAft>
              <a:buClr>
                <a:srgbClr val="D34817"/>
              </a:buClr>
              <a:buSzPct val="85000"/>
              <a:buNone/>
            </a:pPr>
            <a:r>
              <a:rPr kumimoji="0" lang="fa-IR" sz="2000" b="0" i="0" u="none" strike="noStrike" kern="1200" cap="none" spc="0" normalizeH="0" baseline="0" noProof="0" dirty="0" smtClean="0">
                <a:ln>
                  <a:noFill/>
                </a:ln>
                <a:solidFill>
                  <a:prstClr val="black"/>
                </a:solidFill>
                <a:effectLst/>
                <a:uLnTx/>
                <a:uFillTx/>
                <a:latin typeface="Perpetua"/>
                <a:ea typeface="+mn-ea"/>
                <a:cs typeface="Times New Roman"/>
              </a:rPr>
              <a:t>با ترک اعتیاد قابل برگشت نیست</a:t>
            </a:r>
          </a:p>
          <a:p>
            <a:pPr eaLnBrk="1" hangingPunct="1">
              <a:lnSpc>
                <a:spcPct val="90000"/>
              </a:lnSpc>
            </a:pPr>
            <a:r>
              <a:rPr lang="fa-IR" sz="2400" dirty="0" smtClean="0">
                <a:cs typeface="Aban" pitchFamily="2" charset="-78"/>
              </a:rPr>
              <a:t>حضور </a:t>
            </a:r>
            <a:r>
              <a:rPr lang="fa-IR" sz="2400" dirty="0" smtClean="0">
                <a:cs typeface="Aban" pitchFamily="2" charset="-78"/>
              </a:rPr>
              <a:t>دیس پلازی :10%-15%      </a:t>
            </a:r>
          </a:p>
          <a:p>
            <a:pPr eaLnBrk="1" hangingPunct="1">
              <a:lnSpc>
                <a:spcPct val="90000"/>
              </a:lnSpc>
            </a:pPr>
            <a:r>
              <a:rPr lang="fa-IR" sz="2400" dirty="0" smtClean="0">
                <a:cs typeface="Aban" pitchFamily="2" charset="-78"/>
              </a:rPr>
              <a:t>جراحی ضایعه / کورتیکواستروئید تراپی</a:t>
            </a:r>
          </a:p>
          <a:p>
            <a:pPr eaLnBrk="1" hangingPunct="1">
              <a:lnSpc>
                <a:spcPct val="90000"/>
              </a:lnSpc>
            </a:pPr>
            <a:endParaRPr lang="en-US" sz="2400" dirty="0" smtClean="0">
              <a:cs typeface="Aban" pitchFamily="2" charset="-78"/>
            </a:endParaRPr>
          </a:p>
        </p:txBody>
      </p:sp>
    </p:spTree>
    <p:extLst>
      <p:ext uri="{BB962C8B-B14F-4D97-AF65-F5344CB8AC3E}">
        <p14:creationId xmlns:p14="http://schemas.microsoft.com/office/powerpoint/2010/main" val="29224635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sderftgyh.jpg"/>
          <p:cNvPicPr>
            <a:picLocks noGrp="1" noChangeAspect="1"/>
          </p:cNvPicPr>
          <p:nvPr>
            <p:ph sz="quarter" idx="1"/>
          </p:nvPr>
        </p:nvPicPr>
        <p:blipFill>
          <a:blip r:embed="rId2" cstate="print"/>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338"/>
            <a:ext cx="9144000" cy="1357322"/>
          </a:xfrm>
          <a:blipFill>
            <a:blip r:embed="rId2" cstate="print"/>
            <a:tile tx="0" ty="0" sx="100000" sy="100000" flip="none" algn="tl"/>
          </a:blipFill>
        </p:spPr>
        <p:txBody>
          <a:bodyPr>
            <a:normAutofit/>
          </a:bodyPr>
          <a:lstStyle/>
          <a:p>
            <a:r>
              <a:rPr lang="en-US" dirty="0" smtClean="0">
                <a:solidFill>
                  <a:schemeClr val="tx1"/>
                </a:solidFill>
              </a:rPr>
              <a:t>Nicotinic Stomatitis(Smoker`s palat):</a:t>
            </a:r>
            <a:r>
              <a:rPr lang="en-US" dirty="0" smtClean="0"/>
              <a:t/>
            </a:r>
            <a:br>
              <a:rPr lang="en-US" dirty="0" smtClean="0"/>
            </a:br>
            <a:endParaRPr lang="en-US" dirty="0"/>
          </a:p>
        </p:txBody>
      </p:sp>
      <p:sp>
        <p:nvSpPr>
          <p:cNvPr id="3" name="Content Placeholder 2"/>
          <p:cNvSpPr>
            <a:spLocks noGrp="1"/>
          </p:cNvSpPr>
          <p:nvPr>
            <p:ph sz="quarter" idx="1"/>
          </p:nvPr>
        </p:nvSpPr>
        <p:spPr>
          <a:xfrm>
            <a:off x="0" y="1142984"/>
            <a:ext cx="9144000" cy="5715016"/>
          </a:xfrm>
          <a:blipFill>
            <a:blip r:embed="rId3" cstate="print"/>
            <a:tile tx="0" ty="0" sx="100000" sy="100000" flip="none" algn="tl"/>
          </a:blipFill>
        </p:spPr>
        <p:txBody>
          <a:bodyPr>
            <a:normAutofit/>
          </a:bodyPr>
          <a:lstStyle/>
          <a:p>
            <a:pPr algn="r">
              <a:buNone/>
            </a:pPr>
            <a:r>
              <a:rPr lang="fa-IR" dirty="0" smtClean="0"/>
              <a:t>تغیییر کراتوتیک سفید در مخاط کام سخت در اثر گرمای حاصل از کشیدن سیگار یا  				پیپ ونه مواد شیمیایی تنباکو که ماهیت پیش بدخیم ندارد.   </a:t>
            </a:r>
          </a:p>
          <a:p>
            <a:pPr algn="r">
              <a:buNone/>
            </a:pPr>
            <a:endParaRPr lang="fa-IR" dirty="0" smtClean="0"/>
          </a:p>
          <a:p>
            <a:pPr algn="r">
              <a:buNone/>
            </a:pPr>
            <a:r>
              <a:rPr lang="fa-IR" dirty="0" smtClean="0"/>
              <a:t> سیگار کشیدن برعکس یک کراتوز مشخص در کام ایجاد میکند به نام</a:t>
            </a:r>
          </a:p>
          <a:p>
            <a:pPr algn="r">
              <a:buNone/>
            </a:pPr>
            <a:r>
              <a:rPr lang="fa-IR" dirty="0" smtClean="0"/>
              <a:t>که </a:t>
            </a:r>
            <a:r>
              <a:rPr lang="fa-IR" dirty="0" smtClean="0"/>
              <a:t>مستعد بروز دیسپلازی یا کارسینوم میباشد.</a:t>
            </a:r>
            <a:r>
              <a:rPr lang="en-US" b="1" dirty="0" smtClean="0">
                <a:solidFill>
                  <a:srgbClr val="FF0000"/>
                </a:solidFill>
              </a:rPr>
              <a:t>Reverse smoker`s  palat</a:t>
            </a:r>
            <a:r>
              <a:rPr lang="fa-IR" dirty="0" smtClean="0"/>
              <a:t>.</a:t>
            </a:r>
          </a:p>
          <a:p>
            <a:pPr algn="r" rtl="1">
              <a:lnSpc>
                <a:spcPct val="90000"/>
              </a:lnSpc>
            </a:pPr>
            <a:r>
              <a:rPr lang="fa-IR" sz="2800" dirty="0"/>
              <a:t>مردان بالای 40 سال / پاپولهای برجسته سفید با فرورفتگی قرمز </a:t>
            </a:r>
            <a:r>
              <a:rPr lang="fa-IR" sz="2800" dirty="0" smtClean="0"/>
              <a:t>مرکزی</a:t>
            </a:r>
            <a:endParaRPr lang="fa-IR" dirty="0" smtClean="0"/>
          </a:p>
          <a:p>
            <a:pPr algn="r">
              <a:buNone/>
            </a:pPr>
            <a:r>
              <a:rPr lang="fa-IR" dirty="0" smtClean="0"/>
              <a:t>تعداد زیادی پاپول یا برآمدگی اندک  که معمولا در وسط آن ها نقطه قرمزی وجود </a:t>
            </a:r>
          </a:p>
          <a:p>
            <a:pPr algn="r">
              <a:buNone/>
            </a:pPr>
            <a:r>
              <a:rPr lang="fa-IR" dirty="0" smtClean="0"/>
              <a:t>			دارد در کام دیده میشود. </a:t>
            </a:r>
            <a:endParaRPr lang="en-US" dirty="0" smtClean="0"/>
          </a:p>
          <a:p>
            <a:pPr algn="r">
              <a:buNone/>
            </a:pPr>
            <a:r>
              <a:rPr lang="fa-IR" dirty="0" smtClean="0"/>
              <a:t>این پاپول ها اوریفیس مجرای غدد بزاقی فرعی ملتهب میباشند.</a:t>
            </a:r>
            <a:endParaRPr lang="en-US" dirty="0" smtClean="0"/>
          </a:p>
          <a:p>
            <a:pPr algn="r">
              <a:buNone/>
            </a:pPr>
            <a:endParaRPr lang="fa-IR" dirty="0" smtClean="0"/>
          </a:p>
        </p:txBody>
      </p:sp>
      <p:pic>
        <p:nvPicPr>
          <p:cNvPr id="4" name="Picture 3" descr="imagesCAA35LET.jpg"/>
          <p:cNvPicPr>
            <a:picLocks noChangeAspect="1"/>
          </p:cNvPicPr>
          <p:nvPr/>
        </p:nvPicPr>
        <p:blipFill>
          <a:blip r:embed="rId4" cstate="print"/>
          <a:stretch>
            <a:fillRect/>
          </a:stretch>
        </p:blipFill>
        <p:spPr>
          <a:xfrm>
            <a:off x="142844" y="4929198"/>
            <a:ext cx="2357454" cy="1928802"/>
          </a:xfrm>
          <a:prstGeom prst="rect">
            <a:avLst/>
          </a:prstGeom>
        </p:spPr>
      </p:pic>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agesCARLXMHB.jpg"/>
          <p:cNvPicPr>
            <a:picLocks noGrp="1" noChangeAspect="1"/>
          </p:cNvPicPr>
          <p:nvPr>
            <p:ph sz="quarter" idx="1"/>
          </p:nvPr>
        </p:nvPicPr>
        <p:blipFill>
          <a:blip r:embed="rId2" cstate="print"/>
          <a:stretch>
            <a:fillRect/>
          </a:stretch>
        </p:blipFill>
        <p:spPr>
          <a:xfrm>
            <a:off x="0" y="0"/>
            <a:ext cx="4357686" cy="3286148"/>
          </a:xfrm>
        </p:spPr>
      </p:pic>
      <p:pic>
        <p:nvPicPr>
          <p:cNvPr id="8" name="Picture 7" descr="gggggg.jpg"/>
          <p:cNvPicPr>
            <a:picLocks noChangeAspect="1"/>
          </p:cNvPicPr>
          <p:nvPr/>
        </p:nvPicPr>
        <p:blipFill>
          <a:blip r:embed="rId3" cstate="print"/>
          <a:stretch>
            <a:fillRect/>
          </a:stretch>
        </p:blipFill>
        <p:spPr>
          <a:xfrm>
            <a:off x="4357686" y="0"/>
            <a:ext cx="4786314" cy="3286124"/>
          </a:xfrm>
          <a:prstGeom prst="rect">
            <a:avLst/>
          </a:prstGeom>
        </p:spPr>
      </p:pic>
      <p:pic>
        <p:nvPicPr>
          <p:cNvPr id="10" name="Picture 9" descr="yyyi.jpg"/>
          <p:cNvPicPr>
            <a:picLocks noChangeAspect="1"/>
          </p:cNvPicPr>
          <p:nvPr/>
        </p:nvPicPr>
        <p:blipFill>
          <a:blip r:embed="rId4" cstate="print"/>
          <a:stretch>
            <a:fillRect/>
          </a:stretch>
        </p:blipFill>
        <p:spPr>
          <a:xfrm>
            <a:off x="0" y="3429000"/>
            <a:ext cx="4357686" cy="3429000"/>
          </a:xfrm>
          <a:prstGeom prst="rect">
            <a:avLst/>
          </a:prstGeom>
        </p:spPr>
      </p:pic>
      <p:pic>
        <p:nvPicPr>
          <p:cNvPr id="12" name="Picture 11" descr="p[.jpg"/>
          <p:cNvPicPr>
            <a:picLocks noChangeAspect="1"/>
          </p:cNvPicPr>
          <p:nvPr/>
        </p:nvPicPr>
        <p:blipFill>
          <a:blip r:embed="rId5" cstate="print"/>
          <a:stretch>
            <a:fillRect/>
          </a:stretch>
        </p:blipFill>
        <p:spPr>
          <a:xfrm>
            <a:off x="4643438" y="3357562"/>
            <a:ext cx="4500562" cy="3643338"/>
          </a:xfrm>
          <a:prstGeom prst="rect">
            <a:avLst/>
          </a:prstGeom>
        </p:spPr>
      </p:pic>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11188" y="836613"/>
            <a:ext cx="8077200" cy="1143000"/>
          </a:xfrm>
        </p:spPr>
        <p:txBody>
          <a:bodyPr/>
          <a:lstStyle/>
          <a:p>
            <a:pPr eaLnBrk="1" hangingPunct="1"/>
            <a:r>
              <a:rPr lang="en-US" b="1" i="1" smtClean="0">
                <a:solidFill>
                  <a:srgbClr val="CC0000"/>
                </a:solidFill>
                <a:latin typeface="Comic Sans MS" pitchFamily="66" charset="0"/>
                <a:ea typeface="SimSun" pitchFamily="2" charset="-122"/>
              </a:rPr>
              <a:t>Epithelial lesions</a:t>
            </a:r>
          </a:p>
        </p:txBody>
      </p:sp>
      <p:sp>
        <p:nvSpPr>
          <p:cNvPr id="4099" name="Rectangle 3"/>
          <p:cNvSpPr>
            <a:spLocks noGrp="1" noChangeArrowheads="1"/>
          </p:cNvSpPr>
          <p:nvPr>
            <p:ph type="body" sz="half" idx="1"/>
          </p:nvPr>
        </p:nvSpPr>
        <p:spPr>
          <a:xfrm>
            <a:off x="-468313" y="2133600"/>
            <a:ext cx="4824413" cy="3502025"/>
          </a:xfrm>
        </p:spPr>
        <p:txBody>
          <a:bodyPr/>
          <a:lstStyle/>
          <a:p>
            <a:pPr eaLnBrk="1" hangingPunct="1">
              <a:lnSpc>
                <a:spcPct val="80000"/>
              </a:lnSpc>
            </a:pPr>
            <a:endParaRPr lang="en-US" sz="1600" i="1" smtClean="0">
              <a:latin typeface="Comic Sans MS" pitchFamily="66" charset="0"/>
            </a:endParaRPr>
          </a:p>
          <a:p>
            <a:pPr eaLnBrk="1" hangingPunct="1">
              <a:lnSpc>
                <a:spcPct val="80000"/>
              </a:lnSpc>
            </a:pPr>
            <a:r>
              <a:rPr lang="en-US" b="1" i="1" smtClean="0">
                <a:solidFill>
                  <a:srgbClr val="FF9900"/>
                </a:solidFill>
                <a:latin typeface="Comic Sans MS" pitchFamily="66" charset="0"/>
              </a:rPr>
              <a:t>Peremalignant lesions</a:t>
            </a:r>
            <a:endParaRPr lang="en-US" sz="4000" i="1" smtClean="0">
              <a:solidFill>
                <a:srgbClr val="FF9900"/>
              </a:solidFill>
              <a:latin typeface="Comic Sans MS" pitchFamily="66" charset="0"/>
            </a:endParaRPr>
          </a:p>
          <a:p>
            <a:pPr eaLnBrk="1" hangingPunct="1">
              <a:lnSpc>
                <a:spcPct val="80000"/>
              </a:lnSpc>
              <a:buFont typeface="Wingdings" pitchFamily="2" charset="2"/>
              <a:buChar char="ü"/>
            </a:pPr>
            <a:r>
              <a:rPr lang="en-US" sz="2400" i="1" smtClean="0">
                <a:latin typeface="Comic Sans MS" pitchFamily="66" charset="0"/>
              </a:rPr>
              <a:t>Leukoplakia</a:t>
            </a:r>
          </a:p>
          <a:p>
            <a:pPr eaLnBrk="1" hangingPunct="1">
              <a:lnSpc>
                <a:spcPct val="80000"/>
              </a:lnSpc>
              <a:buFont typeface="Wingdings" pitchFamily="2" charset="2"/>
              <a:buChar char="ü"/>
            </a:pPr>
            <a:r>
              <a:rPr lang="en-US" sz="2400" i="1" smtClean="0">
                <a:latin typeface="Comic Sans MS" pitchFamily="66" charset="0"/>
              </a:rPr>
              <a:t>Erythroplakia</a:t>
            </a:r>
          </a:p>
          <a:p>
            <a:pPr eaLnBrk="1" hangingPunct="1">
              <a:lnSpc>
                <a:spcPct val="80000"/>
              </a:lnSpc>
              <a:buFont typeface="Wingdings" pitchFamily="2" charset="2"/>
              <a:buChar char="ü"/>
            </a:pPr>
            <a:r>
              <a:rPr lang="en-US" sz="2400" i="1" smtClean="0">
                <a:latin typeface="Comic Sans MS" pitchFamily="66" charset="0"/>
              </a:rPr>
              <a:t>Smokless tobacco use</a:t>
            </a:r>
          </a:p>
          <a:p>
            <a:pPr eaLnBrk="1" hangingPunct="1">
              <a:lnSpc>
                <a:spcPct val="80000"/>
              </a:lnSpc>
              <a:buFont typeface="Wingdings" pitchFamily="2" charset="2"/>
              <a:buChar char="ü"/>
            </a:pPr>
            <a:r>
              <a:rPr lang="en-US" sz="2400" i="1" smtClean="0">
                <a:latin typeface="Comic Sans MS" pitchFamily="66" charset="0"/>
              </a:rPr>
              <a:t>Nicotinic stomatitis</a:t>
            </a:r>
          </a:p>
          <a:p>
            <a:pPr eaLnBrk="1" hangingPunct="1">
              <a:lnSpc>
                <a:spcPct val="80000"/>
              </a:lnSpc>
              <a:buFont typeface="Wingdings" pitchFamily="2" charset="2"/>
              <a:buChar char="ü"/>
            </a:pPr>
            <a:r>
              <a:rPr lang="en-US" sz="2400" i="1" smtClean="0">
                <a:latin typeface="Comic Sans MS" pitchFamily="66" charset="0"/>
              </a:rPr>
              <a:t>Oral submucosal fibrosis</a:t>
            </a:r>
          </a:p>
          <a:p>
            <a:pPr eaLnBrk="1" hangingPunct="1">
              <a:lnSpc>
                <a:spcPct val="80000"/>
              </a:lnSpc>
              <a:buFont typeface="Wingdings" pitchFamily="2" charset="2"/>
              <a:buChar char="ü"/>
            </a:pPr>
            <a:r>
              <a:rPr lang="en-US" sz="2400" i="1" smtClean="0">
                <a:latin typeface="Comic Sans MS" pitchFamily="66" charset="0"/>
              </a:rPr>
              <a:t>Keratoacanthoma</a:t>
            </a:r>
          </a:p>
          <a:p>
            <a:pPr eaLnBrk="1" hangingPunct="1">
              <a:lnSpc>
                <a:spcPct val="80000"/>
              </a:lnSpc>
            </a:pPr>
            <a:endParaRPr lang="en-US" sz="1800" b="1" i="1" smtClean="0">
              <a:solidFill>
                <a:srgbClr val="CC0000"/>
              </a:solidFill>
              <a:latin typeface="Comic Sans MS" pitchFamily="66" charset="0"/>
            </a:endParaRPr>
          </a:p>
          <a:p>
            <a:pPr eaLnBrk="1" hangingPunct="1">
              <a:lnSpc>
                <a:spcPct val="80000"/>
              </a:lnSpc>
            </a:pPr>
            <a:endParaRPr lang="en-US" sz="1600" i="1" smtClean="0">
              <a:latin typeface="Comic Sans MS" pitchFamily="66" charset="0"/>
            </a:endParaRPr>
          </a:p>
          <a:p>
            <a:pPr eaLnBrk="1" hangingPunct="1">
              <a:lnSpc>
                <a:spcPct val="80000"/>
              </a:lnSpc>
            </a:pPr>
            <a:endParaRPr lang="en-US" sz="1600" i="1" smtClean="0">
              <a:latin typeface="Comic Sans MS" pitchFamily="66" charset="0"/>
            </a:endParaRPr>
          </a:p>
          <a:p>
            <a:pPr eaLnBrk="1" hangingPunct="1">
              <a:lnSpc>
                <a:spcPct val="80000"/>
              </a:lnSpc>
              <a:buFontTx/>
              <a:buNone/>
            </a:pPr>
            <a:r>
              <a:rPr lang="en-US" sz="800" b="1" i="1" smtClean="0">
                <a:solidFill>
                  <a:srgbClr val="CC0000"/>
                </a:solidFill>
                <a:latin typeface="Comic Sans MS" pitchFamily="66" charset="0"/>
              </a:rPr>
              <a:t>                              </a:t>
            </a:r>
          </a:p>
          <a:p>
            <a:pPr eaLnBrk="1" hangingPunct="1">
              <a:lnSpc>
                <a:spcPct val="80000"/>
              </a:lnSpc>
            </a:pPr>
            <a:endParaRPr lang="en-US" sz="800" b="1" i="1" smtClean="0">
              <a:solidFill>
                <a:srgbClr val="CC0000"/>
              </a:solidFill>
              <a:latin typeface="Comic Sans MS" pitchFamily="66" charset="0"/>
            </a:endParaRPr>
          </a:p>
        </p:txBody>
      </p:sp>
      <p:sp>
        <p:nvSpPr>
          <p:cNvPr id="4100" name="Rectangle 5"/>
          <p:cNvSpPr>
            <a:spLocks noGrp="1" noChangeArrowheads="1"/>
          </p:cNvSpPr>
          <p:nvPr>
            <p:ph type="body" sz="half" idx="2"/>
          </p:nvPr>
        </p:nvSpPr>
        <p:spPr>
          <a:xfrm>
            <a:off x="3924300" y="2441575"/>
            <a:ext cx="4824413" cy="3502025"/>
          </a:xfrm>
        </p:spPr>
        <p:txBody>
          <a:bodyPr/>
          <a:lstStyle/>
          <a:p>
            <a:pPr eaLnBrk="1" hangingPunct="1">
              <a:lnSpc>
                <a:spcPct val="80000"/>
              </a:lnSpc>
            </a:pPr>
            <a:r>
              <a:rPr lang="en-US" b="1" i="1" smtClean="0">
                <a:solidFill>
                  <a:srgbClr val="FF9900"/>
                </a:solidFill>
                <a:latin typeface="Comic Sans MS" pitchFamily="66" charset="0"/>
              </a:rPr>
              <a:t>Benign lesions</a:t>
            </a:r>
          </a:p>
          <a:p>
            <a:pPr eaLnBrk="1" hangingPunct="1">
              <a:lnSpc>
                <a:spcPct val="80000"/>
              </a:lnSpc>
              <a:buFont typeface="Wingdings" pitchFamily="2" charset="2"/>
              <a:buChar char="ü"/>
            </a:pPr>
            <a:r>
              <a:rPr lang="en-US" sz="2400" i="1" smtClean="0">
                <a:latin typeface="Comic Sans MS" pitchFamily="66" charset="0"/>
              </a:rPr>
              <a:t>Papilloma</a:t>
            </a:r>
          </a:p>
          <a:p>
            <a:pPr eaLnBrk="1" hangingPunct="1">
              <a:lnSpc>
                <a:spcPct val="80000"/>
              </a:lnSpc>
              <a:buFont typeface="Wingdings" pitchFamily="2" charset="2"/>
              <a:buChar char="ü"/>
            </a:pPr>
            <a:r>
              <a:rPr lang="en-US" sz="2400" i="1" smtClean="0">
                <a:latin typeface="Comic Sans MS" pitchFamily="66" charset="0"/>
              </a:rPr>
              <a:t>Verruca vulgaris</a:t>
            </a:r>
          </a:p>
          <a:p>
            <a:pPr eaLnBrk="1" hangingPunct="1">
              <a:lnSpc>
                <a:spcPct val="80000"/>
              </a:lnSpc>
              <a:buFont typeface="Wingdings" pitchFamily="2" charset="2"/>
              <a:buChar char="ü"/>
            </a:pPr>
            <a:r>
              <a:rPr lang="en-US" sz="2400" i="1" smtClean="0">
                <a:latin typeface="Comic Sans MS" pitchFamily="66" charset="0"/>
              </a:rPr>
              <a:t>Focal epithelial hyperplasy</a:t>
            </a:r>
          </a:p>
          <a:p>
            <a:pPr eaLnBrk="1" hangingPunct="1">
              <a:lnSpc>
                <a:spcPct val="80000"/>
              </a:lnSpc>
              <a:buFont typeface="Wingdings" pitchFamily="2" charset="2"/>
              <a:buChar char="ü"/>
            </a:pPr>
            <a:endParaRPr lang="en-US" sz="2400" b="1" i="1" smtClean="0">
              <a:latin typeface="Comic Sans MS" pitchFamily="66" charset="0"/>
            </a:endParaRPr>
          </a:p>
          <a:p>
            <a:pPr eaLnBrk="1" hangingPunct="1">
              <a:lnSpc>
                <a:spcPct val="80000"/>
              </a:lnSpc>
              <a:buFont typeface="Wingdings" pitchFamily="2" charset="2"/>
              <a:buChar char="ü"/>
            </a:pPr>
            <a:endParaRPr lang="en-US" sz="1600" i="1" smtClean="0">
              <a:latin typeface="Comic Sans MS" pitchFamily="66" charset="0"/>
            </a:endParaRPr>
          </a:p>
          <a:p>
            <a:pPr eaLnBrk="1" hangingPunct="1">
              <a:lnSpc>
                <a:spcPct val="80000"/>
              </a:lnSpc>
              <a:buFont typeface="Wingdings" pitchFamily="2" charset="2"/>
              <a:buChar char="§"/>
            </a:pPr>
            <a:r>
              <a:rPr lang="en-US" b="1" i="1" smtClean="0">
                <a:solidFill>
                  <a:srgbClr val="FF9900"/>
                </a:solidFill>
                <a:latin typeface="Comic Sans MS" pitchFamily="66" charset="0"/>
              </a:rPr>
              <a:t>malignant lesions</a:t>
            </a:r>
          </a:p>
          <a:p>
            <a:pPr eaLnBrk="1" hangingPunct="1">
              <a:lnSpc>
                <a:spcPct val="80000"/>
              </a:lnSpc>
              <a:buFont typeface="Wingdings" pitchFamily="2" charset="2"/>
              <a:buChar char="ü"/>
            </a:pPr>
            <a:r>
              <a:rPr lang="en-US" sz="2400" i="1" smtClean="0">
                <a:latin typeface="Comic Sans MS" pitchFamily="66" charset="0"/>
              </a:rPr>
              <a:t>SCC</a:t>
            </a:r>
          </a:p>
          <a:p>
            <a:pPr eaLnBrk="1" hangingPunct="1">
              <a:lnSpc>
                <a:spcPct val="80000"/>
              </a:lnSpc>
              <a:buFont typeface="Wingdings" pitchFamily="2" charset="2"/>
              <a:buChar char="ü"/>
            </a:pPr>
            <a:r>
              <a:rPr lang="en-US" sz="2400" i="1" smtClean="0">
                <a:latin typeface="Comic Sans MS" pitchFamily="66" charset="0"/>
              </a:rPr>
              <a:t>Verrucos carcinioma</a:t>
            </a:r>
          </a:p>
          <a:p>
            <a:pPr eaLnBrk="1" hangingPunct="1">
              <a:lnSpc>
                <a:spcPct val="80000"/>
              </a:lnSpc>
              <a:buFont typeface="Wingdings" pitchFamily="2" charset="2"/>
              <a:buChar char="ü"/>
            </a:pPr>
            <a:r>
              <a:rPr lang="en-US" sz="2400" i="1" smtClean="0">
                <a:latin typeface="Comic Sans MS" pitchFamily="66" charset="0"/>
              </a:rPr>
              <a:t>BCC</a:t>
            </a:r>
          </a:p>
        </p:txBody>
      </p:sp>
    </p:spTree>
    <p:extLst>
      <p:ext uri="{BB962C8B-B14F-4D97-AF65-F5344CB8AC3E}">
        <p14:creationId xmlns:p14="http://schemas.microsoft.com/office/powerpoint/2010/main" val="1480850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blipFill>
            <a:blip r:embed="rId2" cstate="print"/>
            <a:tile tx="0" ty="0" sx="100000" sy="100000" flip="none" algn="tl"/>
          </a:blipFill>
        </p:spPr>
        <p:txBody>
          <a:bodyPr>
            <a:normAutofit/>
          </a:bodyPr>
          <a:lstStyle/>
          <a:p>
            <a:r>
              <a:rPr lang="en-US" dirty="0" smtClean="0">
                <a:solidFill>
                  <a:schemeClr val="tx1"/>
                </a:solidFill>
              </a:rPr>
              <a:t>Nicotinic Stomatitis(Smoker`s palat):</a:t>
            </a:r>
            <a:endParaRPr lang="en-US" dirty="0"/>
          </a:p>
        </p:txBody>
      </p:sp>
      <p:sp>
        <p:nvSpPr>
          <p:cNvPr id="3" name="Content Placeholder 2"/>
          <p:cNvSpPr>
            <a:spLocks noGrp="1"/>
          </p:cNvSpPr>
          <p:nvPr>
            <p:ph sz="quarter" idx="1"/>
          </p:nvPr>
        </p:nvSpPr>
        <p:spPr>
          <a:xfrm>
            <a:off x="0" y="1447800"/>
            <a:ext cx="9144000" cy="5410200"/>
          </a:xfrm>
          <a:blipFill>
            <a:blip r:embed="rId3" cstate="print"/>
            <a:tile tx="0" ty="0" sx="100000" sy="100000" flip="none" algn="tl"/>
          </a:blipFill>
        </p:spPr>
        <p:txBody>
          <a:bodyPr/>
          <a:lstStyle/>
          <a:p>
            <a:pPr algn="r">
              <a:buNone/>
            </a:pPr>
            <a:r>
              <a:rPr lang="fa-IR" dirty="0" smtClean="0"/>
              <a:t>مخاط پوشاننده پاپول ها همواره از اپیتلیوم اطراف سفیدتر است.</a:t>
            </a:r>
            <a:endParaRPr lang="en-US" dirty="0" smtClean="0"/>
          </a:p>
          <a:p>
            <a:pPr algn="r">
              <a:buNone/>
            </a:pPr>
            <a:r>
              <a:rPr lang="fa-IR" dirty="0" smtClean="0"/>
              <a:t>						 کراتین کامی ممکن است </a:t>
            </a:r>
          </a:p>
          <a:p>
            <a:pPr algn="r">
              <a:buNone/>
            </a:pPr>
            <a:r>
              <a:rPr lang="en-US" b="1" dirty="0" smtClean="0">
                <a:solidFill>
                  <a:srgbClr val="FF0000"/>
                </a:solidFill>
              </a:rPr>
              <a:t>Dried mud </a:t>
            </a:r>
            <a:r>
              <a:rPr lang="fa-IR" dirty="0" smtClean="0"/>
              <a:t>آنقدر ضخیم شود که </a:t>
            </a:r>
            <a:r>
              <a:rPr lang="fa-IR" i="1" dirty="0" smtClean="0"/>
              <a:t>نمایی </a:t>
            </a:r>
            <a:r>
              <a:rPr lang="fa-IR" dirty="0" smtClean="0"/>
              <a:t>شبیه</a:t>
            </a:r>
          </a:p>
          <a:p>
            <a:pPr algn="r">
              <a:buNone/>
            </a:pPr>
            <a:r>
              <a:rPr lang="fa-IR" sz="2400" smtClean="0"/>
              <a:t>.ایجاد </a:t>
            </a:r>
            <a:r>
              <a:rPr lang="fa-IR" sz="2400" dirty="0" smtClean="0"/>
              <a:t>کند</a:t>
            </a:r>
          </a:p>
          <a:p>
            <a:pPr algn="r">
              <a:buNone/>
            </a:pPr>
            <a:r>
              <a:rPr lang="fa-IR" dirty="0" smtClean="0"/>
              <a:t>لثه مارژینال وپاپیلای بین دندانی معمولا سفید می گردد ولکوپلاکیای  باکال دیده میشود.</a:t>
            </a:r>
            <a:endParaRPr lang="en-US" dirty="0" smtClean="0"/>
          </a:p>
          <a:p>
            <a:pPr algn="r">
              <a:buNone/>
            </a:pPr>
            <a:endParaRPr lang="fa-IR" dirty="0" smtClean="0"/>
          </a:p>
        </p:txBody>
      </p:sp>
    </p:spTree>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FFC000"/>
          </a:solidFill>
        </p:spPr>
        <p:txBody>
          <a:bodyPr>
            <a:normAutofit fontScale="90000"/>
          </a:bodyPr>
          <a:lstStyle/>
          <a:p>
            <a:r>
              <a:rPr lang="fa-IR" dirty="0" smtClean="0">
                <a:solidFill>
                  <a:schemeClr val="tx1"/>
                </a:solidFill>
              </a:rPr>
              <a:t/>
            </a:r>
            <a:br>
              <a:rPr lang="fa-IR" dirty="0" smtClean="0">
                <a:solidFill>
                  <a:schemeClr val="tx1"/>
                </a:solidFill>
              </a:rPr>
            </a:br>
            <a:r>
              <a:rPr lang="fa-IR" dirty="0" smtClean="0">
                <a:solidFill>
                  <a:schemeClr val="tx1"/>
                </a:solidFill>
              </a:rPr>
              <a:t/>
            </a:r>
            <a:br>
              <a:rPr lang="fa-IR" dirty="0" smtClean="0">
                <a:solidFill>
                  <a:schemeClr val="tx1"/>
                </a:solidFill>
              </a:rPr>
            </a:br>
            <a:r>
              <a:rPr lang="en-US" dirty="0" smtClean="0">
                <a:solidFill>
                  <a:schemeClr val="tx1"/>
                </a:solidFill>
              </a:rPr>
              <a:t> Nicotinic Stomatitis(Smoker`s palat): </a:t>
            </a:r>
            <a:r>
              <a:rPr lang="fa-IR" dirty="0" smtClean="0">
                <a:solidFill>
                  <a:schemeClr val="tx1"/>
                </a:solidFill>
              </a:rPr>
              <a:t/>
            </a:r>
            <a:br>
              <a:rPr lang="fa-IR" dirty="0" smtClean="0">
                <a:solidFill>
                  <a:schemeClr val="tx1"/>
                </a:solidFill>
              </a:rPr>
            </a:br>
            <a:endParaRPr lang="en-US" dirty="0"/>
          </a:p>
        </p:txBody>
      </p:sp>
      <p:sp>
        <p:nvSpPr>
          <p:cNvPr id="3" name="Content Placeholder 2"/>
          <p:cNvSpPr>
            <a:spLocks noGrp="1"/>
          </p:cNvSpPr>
          <p:nvPr>
            <p:ph sz="quarter" idx="1"/>
          </p:nvPr>
        </p:nvSpPr>
        <p:spPr>
          <a:xfrm>
            <a:off x="0" y="1447800"/>
            <a:ext cx="9144000" cy="5410200"/>
          </a:xfrm>
          <a:blipFill>
            <a:blip r:embed="rId2" cstate="print"/>
            <a:tile tx="0" ty="0" sx="100000" sy="100000" flip="none" algn="tl"/>
          </a:blipFill>
        </p:spPr>
        <p:txBody>
          <a:bodyPr/>
          <a:lstStyle/>
          <a:p>
            <a:pPr algn="r">
              <a:buNone/>
            </a:pPr>
            <a:r>
              <a:rPr lang="fa-IR" sz="3600" dirty="0" smtClean="0"/>
              <a:t>میکروسکوپی : </a:t>
            </a:r>
            <a:endParaRPr lang="en-US" sz="3600" dirty="0" smtClean="0"/>
          </a:p>
          <a:p>
            <a:pPr algn="r">
              <a:buNone/>
            </a:pPr>
            <a:r>
              <a:rPr lang="fa-IR" dirty="0" smtClean="0"/>
              <a:t>هایپرکراتوز وآکانتوز اپیتلیوم کام و التهاب مزمن خفیف  بافت همبند وغدد مخاطی</a:t>
            </a:r>
            <a:endParaRPr lang="en-US" dirty="0" smtClean="0"/>
          </a:p>
          <a:p>
            <a:pPr algn="r" rtl="1">
              <a:buFont typeface="Wingdings" pitchFamily="2" charset="2"/>
              <a:buChar char="Ø"/>
            </a:pPr>
            <a:endParaRPr lang="fa-IR" dirty="0" smtClean="0"/>
          </a:p>
          <a:p>
            <a:pPr algn="r" rtl="1">
              <a:buFont typeface="Wingdings" pitchFamily="2" charset="2"/>
              <a:buChar char="Ø"/>
            </a:pPr>
            <a:r>
              <a:rPr lang="fa-IR" dirty="0" smtClean="0"/>
              <a:t>متاپلازی اسکواموس مجاری ترشحی معمولا دیده میشود و اگزودای آماسی ممکن است در لومن مجرا حضور داشته باشد.</a:t>
            </a:r>
            <a:endParaRPr lang="en-US" dirty="0" smtClean="0"/>
          </a:p>
          <a:p>
            <a:pPr algn="r" rtl="1">
              <a:buFont typeface="Wingdings" pitchFamily="2" charset="2"/>
              <a:buChar char="Ø"/>
            </a:pPr>
            <a:endParaRPr lang="fa-IR" dirty="0" smtClean="0"/>
          </a:p>
          <a:p>
            <a:pPr algn="r" rtl="1">
              <a:buFont typeface="Wingdings" pitchFamily="2" charset="2"/>
              <a:buChar char="Ø"/>
            </a:pPr>
            <a:r>
              <a:rPr lang="fa-IR" dirty="0" smtClean="0"/>
              <a:t>دیسپلازی بندرت دیده میشود. </a:t>
            </a:r>
            <a:endParaRPr lang="en-US" dirty="0" smtClean="0"/>
          </a:p>
          <a:p>
            <a:pPr algn="r">
              <a:buFont typeface="Wingdings" pitchFamily="2" charset="2"/>
              <a:buChar char="Ø"/>
            </a:pPr>
            <a:endParaRPr lang="en-US" dirty="0"/>
          </a:p>
        </p:txBody>
      </p:sp>
    </p:spTree>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00B0F0"/>
          </a:solidFill>
        </p:spPr>
        <p:txBody>
          <a:bodyPr>
            <a:normAutofit/>
          </a:bodyPr>
          <a:lstStyle/>
          <a:p>
            <a:r>
              <a:rPr lang="en-US" dirty="0" smtClean="0">
                <a:solidFill>
                  <a:schemeClr val="tx1"/>
                </a:solidFill>
              </a:rPr>
              <a:t>Nicotinic Stomatitis(Smoker`s palat):</a:t>
            </a:r>
            <a:endParaRPr lang="en-US" dirty="0"/>
          </a:p>
        </p:txBody>
      </p:sp>
      <p:sp>
        <p:nvSpPr>
          <p:cNvPr id="3" name="Content Placeholder 2"/>
          <p:cNvSpPr>
            <a:spLocks noGrp="1"/>
          </p:cNvSpPr>
          <p:nvPr>
            <p:ph sz="quarter" idx="1"/>
          </p:nvPr>
        </p:nvSpPr>
        <p:spPr>
          <a:xfrm>
            <a:off x="0" y="1447800"/>
            <a:ext cx="9144000" cy="5410200"/>
          </a:xfrm>
          <a:blipFill>
            <a:blip r:embed="rId2" cstate="print"/>
            <a:tile tx="0" ty="0" sx="100000" sy="100000" flip="none" algn="tl"/>
          </a:blipFill>
        </p:spPr>
        <p:txBody>
          <a:bodyPr/>
          <a:lstStyle/>
          <a:p>
            <a:pPr algn="r">
              <a:buNone/>
            </a:pPr>
            <a:r>
              <a:rPr lang="fa-IR" sz="4400" dirty="0" smtClean="0"/>
              <a:t>درمان :</a:t>
            </a:r>
            <a:endParaRPr lang="en-US" sz="4400" dirty="0" smtClean="0"/>
          </a:p>
          <a:p>
            <a:pPr algn="r">
              <a:buFont typeface="Wingdings" pitchFamily="2" charset="2"/>
              <a:buChar char="v"/>
            </a:pPr>
            <a:r>
              <a:rPr lang="fa-IR" dirty="0" smtClean="0"/>
              <a:t>درطول 2هفته پس از ترک عادت بهبود می یابد. </a:t>
            </a:r>
          </a:p>
          <a:p>
            <a:pPr algn="r">
              <a:buFont typeface="Wingdings" pitchFamily="2" charset="2"/>
              <a:buChar char="v"/>
            </a:pPr>
            <a:endParaRPr lang="fa-IR" dirty="0" smtClean="0"/>
          </a:p>
          <a:p>
            <a:pPr algn="r">
              <a:buFont typeface="Wingdings" pitchFamily="2" charset="2"/>
              <a:buChar char="v"/>
            </a:pPr>
            <a:endParaRPr lang="en-US" dirty="0" smtClean="0"/>
          </a:p>
          <a:p>
            <a:pPr algn="r">
              <a:buFont typeface="Wingdings" pitchFamily="2" charset="2"/>
              <a:buChar char="v"/>
            </a:pPr>
            <a:r>
              <a:rPr lang="fa-IR" dirty="0" smtClean="0"/>
              <a:t>ضایعه پیش سرطانی نست و نیاز به درمان ندارد.</a:t>
            </a:r>
          </a:p>
          <a:p>
            <a:pPr algn="r">
              <a:buFont typeface="Wingdings" pitchFamily="2" charset="2"/>
              <a:buChar char="v"/>
            </a:pPr>
            <a:endParaRPr lang="fa-IR" dirty="0" smtClean="0"/>
          </a:p>
          <a:p>
            <a:pPr algn="r">
              <a:buFont typeface="Wingdings" pitchFamily="2" charset="2"/>
              <a:buChar char="v"/>
            </a:pPr>
            <a:endParaRPr lang="en-US" dirty="0" smtClean="0"/>
          </a:p>
          <a:p>
            <a:pPr algn="r">
              <a:buNone/>
            </a:pPr>
            <a:r>
              <a:rPr lang="fa-IR" dirty="0" smtClean="0"/>
              <a:t>هر ضایعه سفید در کام که پس از یک ماه قطع عادت پس رفت نکند لکوپلاکیا محسوب میشود.          </a:t>
            </a:r>
            <a:endParaRPr lang="en-US" dirty="0" smtClean="0"/>
          </a:p>
          <a:p>
            <a:pPr algn="r">
              <a:buFont typeface="Wingdings" pitchFamily="2" charset="2"/>
              <a:buChar char="v"/>
            </a:pPr>
            <a:endParaRPr lang="en-US" dirty="0"/>
          </a:p>
        </p:txBody>
      </p:sp>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agesCAMNSAGN.jpg"/>
          <p:cNvPicPr>
            <a:picLocks noGrp="1" noChangeAspect="1"/>
          </p:cNvPicPr>
          <p:nvPr>
            <p:ph sz="quarter" idx="1"/>
          </p:nvPr>
        </p:nvPicPr>
        <p:blipFill>
          <a:blip r:embed="rId2" cstate="print"/>
          <a:stretch>
            <a:fillRect/>
          </a:stretch>
        </p:blipFill>
        <p:spPr>
          <a:xfrm>
            <a:off x="0" y="0"/>
            <a:ext cx="6000760" cy="6858000"/>
          </a:xfrm>
          <a:prstGeom prst="rect">
            <a:avLst/>
          </a:prstGeom>
          <a:ln>
            <a:noFill/>
          </a:ln>
          <a:effectLst>
            <a:outerShdw blurRad="292100" dist="139700" dir="2700000" algn="tl" rotWithShape="0">
              <a:srgbClr val="333333">
                <a:alpha val="65000"/>
              </a:srgbClr>
            </a:outerShdw>
          </a:effectLst>
        </p:spPr>
      </p:pic>
      <p:pic>
        <p:nvPicPr>
          <p:cNvPr id="7" name="Picture 6" descr="imagesCAL8KX4D.jpg"/>
          <p:cNvPicPr>
            <a:picLocks noChangeAspect="1"/>
          </p:cNvPicPr>
          <p:nvPr/>
        </p:nvPicPr>
        <p:blipFill>
          <a:blip r:embed="rId3" cstate="print"/>
          <a:stretch>
            <a:fillRect/>
          </a:stretch>
        </p:blipFill>
        <p:spPr>
          <a:xfrm>
            <a:off x="6000760" y="0"/>
            <a:ext cx="3143240" cy="6858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19" y="1854558"/>
            <a:ext cx="7266792" cy="1841678"/>
          </a:xfrm>
        </p:spPr>
        <p:txBody>
          <a:bodyPr/>
          <a:lstStyle/>
          <a:p>
            <a:r>
              <a:rPr lang="en-US" sz="9600" dirty="0" smtClean="0"/>
              <a:t>Actinic </a:t>
            </a:r>
            <a:r>
              <a:rPr lang="en-US" sz="9600" dirty="0" err="1" smtClean="0"/>
              <a:t>cheilitis</a:t>
            </a:r>
            <a:endParaRPr lang="en-US" sz="9600" dirty="0"/>
          </a:p>
        </p:txBody>
      </p:sp>
    </p:spTree>
    <p:extLst>
      <p:ext uri="{BB962C8B-B14F-4D97-AF65-F5344CB8AC3E}">
        <p14:creationId xmlns:p14="http://schemas.microsoft.com/office/powerpoint/2010/main" val="14166977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8167" y="468816"/>
            <a:ext cx="6709906" cy="5403950"/>
          </a:xfrm>
        </p:spPr>
        <p:txBody>
          <a:bodyPr>
            <a:noAutofit/>
          </a:bodyPr>
          <a:lstStyle/>
          <a:p>
            <a:pPr marL="0" indent="0" algn="r">
              <a:buNone/>
            </a:pPr>
            <a:endParaRPr lang="fa-IR" sz="2400" dirty="0">
              <a:latin typeface="Arial Black" panose="020B0A04020102020204" pitchFamily="34" charset="0"/>
            </a:endParaRPr>
          </a:p>
          <a:p>
            <a:pPr marL="0" indent="0" algn="just">
              <a:buNone/>
            </a:pPr>
            <a:r>
              <a:rPr lang="en-US" sz="2400" dirty="0">
                <a:latin typeface="Arial Black" panose="020B0A04020102020204" pitchFamily="34" charset="0"/>
              </a:rPr>
              <a:t> </a:t>
            </a:r>
            <a:endParaRPr lang="fa-IR" sz="2400" dirty="0">
              <a:latin typeface="Arial Black" panose="020B0A04020102020204" pitchFamily="34" charset="0"/>
            </a:endParaRPr>
          </a:p>
          <a:p>
            <a:pPr marL="0" indent="0" algn="just">
              <a:buNone/>
            </a:pPr>
            <a:r>
              <a:rPr lang="en-US" sz="2400" dirty="0" err="1" smtClean="0">
                <a:latin typeface="Arial Black" panose="020B0A04020102020204" pitchFamily="34" charset="0"/>
              </a:rPr>
              <a:t>uv</a:t>
            </a:r>
            <a:r>
              <a:rPr lang="fa-IR" sz="2400" dirty="0" smtClean="0">
                <a:latin typeface="Arial Black" panose="020B0A04020102020204" pitchFamily="34" charset="0"/>
              </a:rPr>
              <a:t>تغییر </a:t>
            </a:r>
            <a:r>
              <a:rPr lang="fa-IR" sz="2400" dirty="0">
                <a:latin typeface="Arial Black" panose="020B0A04020102020204" pitchFamily="34" charset="0"/>
              </a:rPr>
              <a:t>شایع پیش بدخیمی در ورمیلیون لب پایین که در اثر تابش طولانی </a:t>
            </a:r>
            <a:endParaRPr lang="fa-IR" sz="2400" dirty="0" smtClean="0">
              <a:latin typeface="Arial Black" panose="020B0A04020102020204" pitchFamily="34" charset="0"/>
            </a:endParaRPr>
          </a:p>
          <a:p>
            <a:pPr marL="0" indent="0" algn="just">
              <a:buNone/>
            </a:pPr>
            <a:endParaRPr lang="fa-IR" sz="2400" dirty="0" smtClean="0"/>
          </a:p>
          <a:p>
            <a:pPr marL="0" indent="0" algn="r">
              <a:buNone/>
            </a:pPr>
            <a:r>
              <a:rPr lang="fa-IR" sz="2400" dirty="0" smtClean="0"/>
              <a:t>این بیماری غالبا در افراد سفید پوستی که مستعد آفتاب سوختگی هستند دیده میشود </a:t>
            </a:r>
          </a:p>
          <a:p>
            <a:pPr marL="0" indent="0" algn="r">
              <a:buNone/>
            </a:pPr>
            <a:r>
              <a:rPr lang="fa-IR" sz="2400" dirty="0" smtClean="0"/>
              <a:t>به این ضایعه </a:t>
            </a:r>
            <a:r>
              <a:rPr lang="fa-IR" sz="2400" dirty="0" smtClean="0">
                <a:solidFill>
                  <a:srgbClr val="FF0000"/>
                </a:solidFill>
              </a:rPr>
              <a:t>لب ملوانان ولب کشاورزان </a:t>
            </a:r>
            <a:r>
              <a:rPr lang="fa-IR" sz="2400" dirty="0" smtClean="0"/>
              <a:t>گفته میشود</a:t>
            </a:r>
          </a:p>
          <a:p>
            <a:pPr marL="0" indent="0" algn="r">
              <a:buNone/>
            </a:pPr>
            <a:r>
              <a:rPr lang="fa-IR" sz="2400" dirty="0" smtClean="0"/>
              <a:t>فردی که در معرض نور زیاد قرارگیرد ودچار نقص سیستم ایمنی باشد(بخصوص در افرادی که اعضای پیوندی دارد)خطر بروز سرطان ورمیلیون لب پایین در این فرد بالا میباشد.</a:t>
            </a:r>
          </a:p>
          <a:p>
            <a:pPr marL="0" indent="0" algn="r">
              <a:buNone/>
            </a:pPr>
            <a:r>
              <a:rPr lang="fa-IR" sz="2400" dirty="0" smtClean="0"/>
              <a:t>این ضایعه از لحاظ رفتار پاتوفیزیولوژی وبیولوژیک شبیه اکتینیک کراتوزپوست میباشد.</a:t>
            </a:r>
          </a:p>
          <a:p>
            <a:pPr marL="0" indent="0" algn="r">
              <a:buNone/>
            </a:pPr>
            <a:endParaRPr lang="fa-IR" sz="2400" dirty="0" smtClean="0"/>
          </a:p>
          <a:p>
            <a:pPr marL="0" indent="0" algn="r">
              <a:buNone/>
            </a:pPr>
            <a:r>
              <a:rPr lang="fa-IR" sz="2400" dirty="0" smtClean="0"/>
              <a:t> </a:t>
            </a:r>
          </a:p>
        </p:txBody>
      </p:sp>
    </p:spTree>
    <p:extLst>
      <p:ext uri="{BB962C8B-B14F-4D97-AF65-F5344CB8AC3E}">
        <p14:creationId xmlns:p14="http://schemas.microsoft.com/office/powerpoint/2010/main" val="1869344238"/>
      </p:ext>
    </p:extLst>
  </p:cSld>
  <p:clrMapOvr>
    <a:masterClrMapping/>
  </p:clrMapOvr>
  <p:transition spd="slow">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
            </a:r>
            <a:br>
              <a:rPr lang="fa-IR" dirty="0" smtClean="0"/>
            </a:br>
            <a:r>
              <a:rPr lang="en-US" dirty="0" smtClean="0"/>
              <a:t>clinical features</a:t>
            </a:r>
            <a:endParaRPr lang="en-US" dirty="0"/>
          </a:p>
        </p:txBody>
      </p:sp>
      <p:sp>
        <p:nvSpPr>
          <p:cNvPr id="3" name="Content Placeholder 2"/>
          <p:cNvSpPr>
            <a:spLocks noGrp="1"/>
          </p:cNvSpPr>
          <p:nvPr>
            <p:ph idx="1"/>
          </p:nvPr>
        </p:nvSpPr>
        <p:spPr>
          <a:xfrm>
            <a:off x="484585" y="1853250"/>
            <a:ext cx="7052807" cy="4395151"/>
          </a:xfrm>
        </p:spPr>
        <p:txBody>
          <a:bodyPr/>
          <a:lstStyle/>
          <a:p>
            <a:pPr marL="0" indent="0" algn="r">
              <a:buNone/>
            </a:pPr>
            <a:r>
              <a:rPr lang="fa-IR" dirty="0" smtClean="0"/>
              <a:t>در افراد زیر 45 سال به ندرت دیده میشود</a:t>
            </a:r>
          </a:p>
          <a:p>
            <a:pPr marL="0" indent="0" algn="r">
              <a:buNone/>
            </a:pPr>
            <a:r>
              <a:rPr lang="fa-IR" dirty="0" smtClean="0"/>
              <a:t>تمایل شدیدی به جنس مذکر دارد(10 به 1)</a:t>
            </a:r>
          </a:p>
          <a:p>
            <a:pPr marL="0" indent="0" algn="r">
              <a:buNone/>
            </a:pPr>
            <a:r>
              <a:rPr lang="fa-IR" dirty="0" smtClean="0"/>
              <a:t>سرعت رشد خیلی آهسته دارد(عدم توجه)</a:t>
            </a:r>
          </a:p>
          <a:p>
            <a:pPr marL="0" indent="0" algn="r">
              <a:buNone/>
            </a:pPr>
            <a:r>
              <a:rPr lang="fa-IR" dirty="0" smtClean="0"/>
              <a:t>تغییرات اولیه:آتروفی مرز ورمیلیون لب پایین است که توسط سطحی صاف  و نواحی رنگ پریده مشخص است.</a:t>
            </a:r>
          </a:p>
          <a:p>
            <a:pPr marL="0" indent="0" algn="r">
              <a:buNone/>
            </a:pPr>
            <a:r>
              <a:rPr lang="fa-IR" dirty="0" smtClean="0"/>
              <a:t>معمولا محو شدن مرز بین ورمیلیون وپوست لب دیده می شود.  </a:t>
            </a:r>
          </a:p>
        </p:txBody>
      </p:sp>
    </p:spTree>
    <p:extLst>
      <p:ext uri="{BB962C8B-B14F-4D97-AF65-F5344CB8AC3E}">
        <p14:creationId xmlns:p14="http://schemas.microsoft.com/office/powerpoint/2010/main" val="21922781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5916" y="0"/>
            <a:ext cx="6867659" cy="6867660"/>
          </a:xfrm>
        </p:spPr>
      </p:pic>
    </p:spTree>
    <p:extLst>
      <p:ext uri="{BB962C8B-B14F-4D97-AF65-F5344CB8AC3E}">
        <p14:creationId xmlns:p14="http://schemas.microsoft.com/office/powerpoint/2010/main" val="289059360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7826" y="734097"/>
            <a:ext cx="6709906" cy="5540061"/>
          </a:xfrm>
        </p:spPr>
        <p:txBody>
          <a:bodyPr>
            <a:normAutofit/>
          </a:bodyPr>
          <a:lstStyle/>
          <a:p>
            <a:pPr marL="0" indent="0" algn="r">
              <a:buNone/>
            </a:pPr>
            <a:r>
              <a:rPr lang="fa-IR" sz="2400" dirty="0" smtClean="0"/>
              <a:t>پیشرفت ضایعه باعث ایجاد نواحی زبر با نمایی شبیه فلس در بخش های خشک تر ورملیون می شود.</a:t>
            </a:r>
          </a:p>
          <a:p>
            <a:pPr marL="0" indent="0" algn="r">
              <a:buNone/>
            </a:pPr>
            <a:r>
              <a:rPr lang="fa-IR" sz="2400" dirty="0" smtClean="0"/>
              <a:t>این نواحی ضخیم می شود و ممکن است به صورت ضایعات لکوپلاکیایی دیده می شود.</a:t>
            </a:r>
          </a:p>
          <a:p>
            <a:pPr marL="0" indent="0" algn="r">
              <a:buNone/>
            </a:pPr>
            <a:r>
              <a:rPr lang="fa-IR" sz="2400" dirty="0" smtClean="0"/>
              <a:t>این حالت وقتی بیش تر رخ می دهد که به ناحیه ی خیس لب گسترش یابد.</a:t>
            </a:r>
          </a:p>
          <a:p>
            <a:pPr marL="0" indent="0" algn="r">
              <a:buNone/>
            </a:pPr>
            <a:r>
              <a:rPr lang="fa-IR" sz="2400" dirty="0" smtClean="0"/>
              <a:t>ضایعات فلس مانند می تواند کنده شده و طی چند روز مجددا شکل می گیرد.</a:t>
            </a:r>
          </a:p>
          <a:p>
            <a:pPr marL="0" indent="0" algn="r">
              <a:buNone/>
            </a:pPr>
            <a:r>
              <a:rPr lang="fa-IR" sz="2400" dirty="0" smtClean="0"/>
              <a:t>با پیشرفت بیشتر این ضایعه زخمهای کانونی مزمن در یک یا چند نقطه(بخصوص در محل هایی که دسته پیپ یا سیگار ضربه میزند)ظاهر میشوند. این زخم ها ممکن است تا ماهها باقی بماند </a:t>
            </a:r>
            <a:r>
              <a:rPr lang="fa-IR" sz="2400" dirty="0" smtClean="0"/>
              <a:t>پیشرفت نماید</a:t>
            </a:r>
            <a:r>
              <a:rPr lang="en-US" sz="2400" dirty="0" err="1" smtClean="0"/>
              <a:t>scc</a:t>
            </a:r>
            <a:r>
              <a:rPr lang="fa-IR" sz="2400" dirty="0" smtClean="0"/>
              <a:t> </a:t>
            </a:r>
            <a:r>
              <a:rPr lang="fa-IR" sz="2400" dirty="0" smtClean="0"/>
              <a:t>به سمت</a:t>
            </a:r>
            <a:endParaRPr lang="en-US" sz="2400" dirty="0"/>
          </a:p>
        </p:txBody>
      </p:sp>
    </p:spTree>
    <p:extLst>
      <p:ext uri="{BB962C8B-B14F-4D97-AF65-F5344CB8AC3E}">
        <p14:creationId xmlns:p14="http://schemas.microsoft.com/office/powerpoint/2010/main" val="41896785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4673" y="0"/>
            <a:ext cx="6858000" cy="6858000"/>
          </a:xfrm>
        </p:spPr>
      </p:pic>
    </p:spTree>
    <p:extLst>
      <p:ext uri="{BB962C8B-B14F-4D97-AF65-F5344CB8AC3E}">
        <p14:creationId xmlns:p14="http://schemas.microsoft.com/office/powerpoint/2010/main" val="1989987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95288" y="836613"/>
            <a:ext cx="8077200" cy="1143000"/>
          </a:xfrm>
        </p:spPr>
        <p:txBody>
          <a:bodyPr/>
          <a:lstStyle/>
          <a:p>
            <a:pPr eaLnBrk="1" hangingPunct="1"/>
            <a:r>
              <a:rPr lang="en-US" sz="4800" b="1" i="1" smtClean="0">
                <a:solidFill>
                  <a:srgbClr val="CC0000"/>
                </a:solidFill>
                <a:latin typeface="Comic Sans MS" pitchFamily="66" charset="0"/>
              </a:rPr>
              <a:t>Benign lesions</a:t>
            </a:r>
            <a:r>
              <a:rPr lang="en-US" smtClean="0"/>
              <a:t> :</a:t>
            </a:r>
          </a:p>
        </p:txBody>
      </p:sp>
      <p:sp>
        <p:nvSpPr>
          <p:cNvPr id="5123" name="Rectangle 3"/>
          <p:cNvSpPr>
            <a:spLocks noGrp="1" noChangeArrowheads="1"/>
          </p:cNvSpPr>
          <p:nvPr>
            <p:ph type="body" idx="1"/>
          </p:nvPr>
        </p:nvSpPr>
        <p:spPr/>
        <p:txBody>
          <a:bodyPr/>
          <a:lstStyle/>
          <a:p>
            <a:pPr eaLnBrk="1" hangingPunct="1"/>
            <a:endParaRPr lang="en-US" smtClean="0"/>
          </a:p>
        </p:txBody>
      </p:sp>
      <p:sp>
        <p:nvSpPr>
          <p:cNvPr id="5124" name="Rectangle 4"/>
          <p:cNvSpPr>
            <a:spLocks noChangeArrowheads="1"/>
          </p:cNvSpPr>
          <p:nvPr/>
        </p:nvSpPr>
        <p:spPr bwMode="auto">
          <a:xfrm>
            <a:off x="0" y="1989138"/>
            <a:ext cx="88931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3200" b="1" i="1" smtClean="0">
                <a:solidFill>
                  <a:srgbClr val="FF9900"/>
                </a:solidFill>
                <a:latin typeface="Comic Sans MS" pitchFamily="66" charset="0"/>
              </a:rPr>
              <a:t>   </a:t>
            </a:r>
            <a:r>
              <a:rPr lang="en-US" sz="3600" b="1" i="1" u="sng" smtClean="0">
                <a:solidFill>
                  <a:srgbClr val="CC0000"/>
                </a:solidFill>
                <a:latin typeface="Comic Sans MS" pitchFamily="66" charset="0"/>
              </a:rPr>
              <a:t>Papilloma</a:t>
            </a:r>
            <a:r>
              <a:rPr lang="fa-IR" sz="3600" b="1" i="1" u="sng" smtClean="0">
                <a:solidFill>
                  <a:srgbClr val="CC0000"/>
                </a:solidFill>
                <a:latin typeface="Comic Sans MS" pitchFamily="66" charset="0"/>
              </a:rPr>
              <a:t> : </a:t>
            </a:r>
          </a:p>
          <a:p>
            <a:pPr algn="r" rtl="1" fontAlgn="base">
              <a:spcBef>
                <a:spcPct val="0"/>
              </a:spcBef>
              <a:spcAft>
                <a:spcPct val="0"/>
              </a:spcAft>
            </a:pPr>
            <a:r>
              <a:rPr lang="fa-IR" sz="3200" b="1" i="1" smtClean="0">
                <a:solidFill>
                  <a:srgbClr val="FF9900"/>
                </a:solidFill>
                <a:cs typeface="Aban" pitchFamily="2" charset="-78"/>
              </a:rPr>
              <a:t>                     </a:t>
            </a:r>
          </a:p>
          <a:p>
            <a:pPr algn="r" rtl="1" fontAlgn="base">
              <a:spcBef>
                <a:spcPct val="0"/>
              </a:spcBef>
              <a:spcAft>
                <a:spcPct val="0"/>
              </a:spcAft>
            </a:pPr>
            <a:r>
              <a:rPr lang="fa-IR" sz="3200" b="1" i="1" smtClean="0">
                <a:solidFill>
                  <a:srgbClr val="FF9900"/>
                </a:solidFill>
                <a:cs typeface="Aban" pitchFamily="2" charset="-78"/>
              </a:rPr>
              <a:t> </a:t>
            </a:r>
            <a:r>
              <a:rPr lang="fa-IR" sz="3200" b="1" i="1" smtClean="0">
                <a:solidFill>
                  <a:srgbClr val="000000"/>
                </a:solidFill>
                <a:cs typeface="Aban" pitchFamily="2" charset="-78"/>
              </a:rPr>
              <a:t>پروليفراسيون خوش خيم اپيتلوم اسكواموس </a:t>
            </a:r>
          </a:p>
          <a:p>
            <a:pPr algn="r" rtl="1" fontAlgn="base">
              <a:spcBef>
                <a:spcPct val="0"/>
              </a:spcBef>
              <a:spcAft>
                <a:spcPct val="0"/>
              </a:spcAft>
            </a:pPr>
            <a:endParaRPr lang="fa-IR" sz="3200" b="1" i="1" smtClean="0">
              <a:solidFill>
                <a:srgbClr val="000000"/>
              </a:solidFill>
              <a:cs typeface="Aban" pitchFamily="2" charset="-78"/>
            </a:endParaRPr>
          </a:p>
          <a:p>
            <a:pPr algn="r" rtl="1" fontAlgn="base">
              <a:spcBef>
                <a:spcPct val="0"/>
              </a:spcBef>
              <a:spcAft>
                <a:spcPct val="0"/>
              </a:spcAft>
            </a:pPr>
            <a:r>
              <a:rPr lang="fa-IR" sz="2800" b="1" i="1" smtClean="0">
                <a:solidFill>
                  <a:srgbClr val="FF9900"/>
                </a:solidFill>
                <a:cs typeface="Aban" pitchFamily="2" charset="-78"/>
              </a:rPr>
              <a:t>   </a:t>
            </a:r>
            <a:r>
              <a:rPr lang="fa-IR" sz="2800" b="1" i="1" smtClean="0">
                <a:solidFill>
                  <a:srgbClr val="663300"/>
                </a:solidFill>
                <a:cs typeface="Aban" pitchFamily="2" charset="-78"/>
              </a:rPr>
              <a:t>توده گل كلمي يا وروركي فرم</a:t>
            </a:r>
          </a:p>
          <a:p>
            <a:pPr algn="r" rtl="1" fontAlgn="base">
              <a:spcBef>
                <a:spcPct val="0"/>
              </a:spcBef>
              <a:spcAft>
                <a:spcPct val="0"/>
              </a:spcAft>
            </a:pPr>
            <a:r>
              <a:rPr lang="fa-IR" sz="2800" b="1" i="1" smtClean="0">
                <a:solidFill>
                  <a:srgbClr val="FF9900"/>
                </a:solidFill>
                <a:cs typeface="Aban" pitchFamily="2" charset="-78"/>
              </a:rPr>
              <a:t>   </a:t>
            </a:r>
            <a:r>
              <a:rPr lang="fa-IR" sz="2800" b="1" i="1" smtClean="0">
                <a:solidFill>
                  <a:srgbClr val="663300"/>
                </a:solidFill>
                <a:cs typeface="Aban" pitchFamily="2" charset="-78"/>
              </a:rPr>
              <a:t>زن=مرد / هر سني</a:t>
            </a:r>
            <a:r>
              <a:rPr lang="fa-IR" sz="2800" b="1" i="1" smtClean="0">
                <a:solidFill>
                  <a:srgbClr val="FF9900"/>
                </a:solidFill>
                <a:cs typeface="Aban" pitchFamily="2" charset="-78"/>
              </a:rPr>
              <a:t> / </a:t>
            </a:r>
            <a:r>
              <a:rPr lang="fa-IR" sz="2800" b="1" i="1" smtClean="0">
                <a:solidFill>
                  <a:srgbClr val="CC0000"/>
                </a:solidFill>
                <a:cs typeface="Aban" pitchFamily="2" charset="-78"/>
              </a:rPr>
              <a:t>شايعترين مكان:</a:t>
            </a:r>
            <a:r>
              <a:rPr lang="fa-IR" sz="2800" b="1" i="1" smtClean="0">
                <a:solidFill>
                  <a:srgbClr val="FF9900"/>
                </a:solidFill>
                <a:cs typeface="Aban" pitchFamily="2" charset="-78"/>
              </a:rPr>
              <a:t> </a:t>
            </a:r>
            <a:r>
              <a:rPr lang="fa-IR" sz="2800" b="1" i="1" u="sng" smtClean="0">
                <a:solidFill>
                  <a:srgbClr val="663300"/>
                </a:solidFill>
                <a:cs typeface="Aban" pitchFamily="2" charset="-78"/>
              </a:rPr>
              <a:t>زبان.لب.كام نرم</a:t>
            </a:r>
          </a:p>
          <a:p>
            <a:pPr algn="r" rtl="1" fontAlgn="base">
              <a:spcBef>
                <a:spcPct val="0"/>
              </a:spcBef>
              <a:spcAft>
                <a:spcPct val="0"/>
              </a:spcAft>
            </a:pPr>
            <a:r>
              <a:rPr lang="fa-IR" sz="2800" b="1" i="1" smtClean="0">
                <a:solidFill>
                  <a:srgbClr val="663300"/>
                </a:solidFill>
                <a:cs typeface="Aban" pitchFamily="2" charset="-78"/>
              </a:rPr>
              <a:t>   معمولا منفرد / ارتباط با</a:t>
            </a:r>
            <a:r>
              <a:rPr lang="fa-IR" sz="2800" b="1" i="1" smtClean="0">
                <a:solidFill>
                  <a:srgbClr val="FF9900"/>
                </a:solidFill>
                <a:cs typeface="Aban" pitchFamily="2" charset="-78"/>
              </a:rPr>
              <a:t> </a:t>
            </a:r>
            <a:r>
              <a:rPr lang="en-US" sz="2800" b="1" i="1" smtClean="0">
                <a:solidFill>
                  <a:srgbClr val="663300"/>
                </a:solidFill>
                <a:cs typeface="Aban" pitchFamily="2" charset="-78"/>
              </a:rPr>
              <a:t>HPV</a:t>
            </a:r>
            <a:endParaRPr lang="fa-IR" sz="2800" b="1" i="1" smtClean="0">
              <a:solidFill>
                <a:srgbClr val="663300"/>
              </a:solidFill>
              <a:cs typeface="Aban" pitchFamily="2" charset="-78"/>
            </a:endParaRPr>
          </a:p>
        </p:txBody>
      </p:sp>
    </p:spTree>
    <p:extLst>
      <p:ext uri="{BB962C8B-B14F-4D97-AF65-F5344CB8AC3E}">
        <p14:creationId xmlns:p14="http://schemas.microsoft.com/office/powerpoint/2010/main" val="18482710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Histopathology</a:t>
            </a:r>
            <a:br>
              <a:rPr lang="en-US" dirty="0" smtClean="0"/>
            </a:br>
            <a:endParaRPr lang="en-US" dirty="0"/>
          </a:p>
        </p:txBody>
      </p:sp>
      <p:sp>
        <p:nvSpPr>
          <p:cNvPr id="3" name="Content Placeholder 2"/>
          <p:cNvSpPr>
            <a:spLocks noGrp="1"/>
          </p:cNvSpPr>
          <p:nvPr>
            <p:ph idx="1"/>
          </p:nvPr>
        </p:nvSpPr>
        <p:spPr>
          <a:xfrm>
            <a:off x="347731" y="1532586"/>
            <a:ext cx="7190396" cy="4715813"/>
          </a:xfrm>
        </p:spPr>
        <p:txBody>
          <a:bodyPr>
            <a:normAutofit/>
          </a:bodyPr>
          <a:lstStyle/>
          <a:p>
            <a:pPr marL="0" indent="0" algn="r" rtl="1">
              <a:buNone/>
            </a:pPr>
            <a:r>
              <a:rPr lang="fa-IR" sz="2800" dirty="0"/>
              <a:t>اپی تلیوم سنگفرشی مطبق </a:t>
            </a:r>
            <a:r>
              <a:rPr lang="fa-IR" sz="2800" dirty="0" smtClean="0"/>
              <a:t>آتروفیک که اغلب مقادیر قابل توجهی از کراتین را نشان میدهد</a:t>
            </a:r>
            <a:r>
              <a:rPr lang="en-US" sz="2800" dirty="0" smtClean="0"/>
              <a:t> </a:t>
            </a:r>
            <a:endParaRPr lang="fa-IR" sz="2800" dirty="0"/>
          </a:p>
          <a:p>
            <a:pPr marL="0" indent="0" algn="r" rtl="1">
              <a:buNone/>
            </a:pPr>
            <a:r>
              <a:rPr lang="fa-IR" sz="2800" dirty="0" smtClean="0"/>
              <a:t>ممکن است درجات مختلفی از دیسپلازی اپی تلیال دیده شود که در مجاورت آن ارتشاح خفیف سلولهای آماسی مزمن مشاهده میشود.</a:t>
            </a:r>
          </a:p>
          <a:p>
            <a:pPr marL="0" indent="0" algn="r" rtl="1">
              <a:buNone/>
            </a:pPr>
            <a:r>
              <a:rPr lang="fa-IR" sz="2800" dirty="0" smtClean="0"/>
              <a:t>الاستوز خورشیدی:بافت همبندی زیرین به طور یکنواخت یک ناحیه نوار مانند بازوفیلیک/بدون سلول و آمورف  ایجاد میگردد.</a:t>
            </a:r>
            <a:r>
              <a:rPr lang="en-US" sz="2800" dirty="0" smtClean="0"/>
              <a:t> </a:t>
            </a:r>
            <a:r>
              <a:rPr lang="fa-IR" sz="2800" dirty="0" smtClean="0"/>
              <a:t>که این حالت یک تغییر در کلاژن و فیبرهای الاستیک است که در اثر تحریکات</a:t>
            </a:r>
            <a:r>
              <a:rPr lang="en-US" sz="2800" dirty="0" err="1"/>
              <a:t>uv</a:t>
            </a:r>
            <a:r>
              <a:rPr lang="fa-IR" sz="2800" dirty="0"/>
              <a:t>بوجود </a:t>
            </a:r>
            <a:r>
              <a:rPr lang="fa-IR" sz="2800" dirty="0" smtClean="0"/>
              <a:t>میآید </a:t>
            </a:r>
          </a:p>
          <a:p>
            <a:pPr marL="0" indent="0" algn="l" rtl="1">
              <a:buNone/>
            </a:pPr>
            <a:endParaRPr lang="en-US" sz="2800" dirty="0"/>
          </a:p>
        </p:txBody>
      </p:sp>
    </p:spTree>
    <p:extLst>
      <p:ext uri="{BB962C8B-B14F-4D97-AF65-F5344CB8AC3E}">
        <p14:creationId xmlns:p14="http://schemas.microsoft.com/office/powerpoint/2010/main" val="15693699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765" y="175608"/>
            <a:ext cx="4476636" cy="6682392"/>
          </a:xfrm>
          <a:prstGeom prst="rect">
            <a:avLst/>
          </a:prstGeom>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12781782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5131" y="566670"/>
            <a:ext cx="5052347" cy="6163146"/>
          </a:xfrm>
        </p:spPr>
      </p:pic>
    </p:spTree>
    <p:extLst>
      <p:ext uri="{BB962C8B-B14F-4D97-AF65-F5344CB8AC3E}">
        <p14:creationId xmlns:p14="http://schemas.microsoft.com/office/powerpoint/2010/main" val="205238001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2886" y="7360"/>
            <a:ext cx="6769289" cy="6850640"/>
          </a:xfrm>
        </p:spPr>
      </p:pic>
    </p:spTree>
    <p:extLst>
      <p:ext uri="{BB962C8B-B14F-4D97-AF65-F5344CB8AC3E}">
        <p14:creationId xmlns:p14="http://schemas.microsoft.com/office/powerpoint/2010/main" val="33853602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and prognosis</a:t>
            </a:r>
            <a:endParaRPr lang="en-US" dirty="0"/>
          </a:p>
        </p:txBody>
      </p:sp>
      <p:sp>
        <p:nvSpPr>
          <p:cNvPr id="3" name="Content Placeholder 2"/>
          <p:cNvSpPr>
            <a:spLocks noGrp="1"/>
          </p:cNvSpPr>
          <p:nvPr>
            <p:ph idx="1"/>
          </p:nvPr>
        </p:nvSpPr>
        <p:spPr>
          <a:xfrm>
            <a:off x="827584" y="1340768"/>
            <a:ext cx="6709906" cy="4780207"/>
          </a:xfrm>
        </p:spPr>
        <p:txBody>
          <a:bodyPr>
            <a:noAutofit/>
          </a:bodyPr>
          <a:lstStyle/>
          <a:p>
            <a:pPr marL="0" indent="0" algn="r">
              <a:buNone/>
            </a:pPr>
            <a:r>
              <a:rPr lang="fa-IR" sz="2400" dirty="0" smtClean="0"/>
              <a:t>بسیاری از تغییرات همراه احتمالا برگشت ناپذیر است و باید برای پیشگیری از آسیب های بیشتر بیماران را به استفاده </a:t>
            </a:r>
            <a:r>
              <a:rPr lang="fa-IR" sz="2400" dirty="0" smtClean="0">
                <a:solidFill>
                  <a:srgbClr val="C00000"/>
                </a:solidFill>
              </a:rPr>
              <a:t>از کرم های ضد آفتاب </a:t>
            </a:r>
            <a:r>
              <a:rPr lang="fa-IR" sz="2400" dirty="0" smtClean="0"/>
              <a:t>برای لب تشویق نمود.</a:t>
            </a:r>
          </a:p>
          <a:p>
            <a:pPr marL="0" indent="0" algn="r">
              <a:buNone/>
            </a:pPr>
            <a:r>
              <a:rPr lang="fa-IR" sz="2400" dirty="0" smtClean="0"/>
              <a:t>نواحی سفت و ضخیم شده باید بیوپسی شده تا احتمال کارسینوما رد شود.</a:t>
            </a:r>
          </a:p>
          <a:p>
            <a:pPr marL="0" indent="0" algn="r">
              <a:buNone/>
            </a:pPr>
            <a:r>
              <a:rPr lang="en-US" sz="2400" dirty="0" smtClean="0"/>
              <a:t> </a:t>
            </a:r>
            <a:r>
              <a:rPr lang="fa-IR" sz="2400" dirty="0" smtClean="0"/>
              <a:t>صورت گیرد.</a:t>
            </a:r>
            <a:r>
              <a:rPr lang="en-US" sz="2400" dirty="0" err="1" smtClean="0"/>
              <a:t>vermilionectomy</a:t>
            </a:r>
            <a:r>
              <a:rPr lang="fa-IR" sz="2400" dirty="0" smtClean="0"/>
              <a:t>در موارد شدید غیربدخیمی </a:t>
            </a:r>
          </a:p>
        </p:txBody>
      </p:sp>
    </p:spTree>
    <p:extLst>
      <p:ext uri="{BB962C8B-B14F-4D97-AF65-F5344CB8AC3E}">
        <p14:creationId xmlns:p14="http://schemas.microsoft.com/office/powerpoint/2010/main" val="3355762387"/>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CA26196A.jpg"/>
          <p:cNvPicPr>
            <a:picLocks noChangeAspect="1"/>
          </p:cNvPicPr>
          <p:nvPr/>
        </p:nvPicPr>
        <p:blipFill>
          <a:blip r:embed="rId2" cstate="print"/>
          <a:stretch>
            <a:fillRect/>
          </a:stretch>
        </p:blipFill>
        <p:spPr>
          <a:xfrm>
            <a:off x="0" y="1142984"/>
            <a:ext cx="3214710" cy="2500330"/>
          </a:xfrm>
          <a:prstGeom prst="rect">
            <a:avLst/>
          </a:prstGeom>
        </p:spPr>
      </p:pic>
      <p:sp>
        <p:nvSpPr>
          <p:cNvPr id="2" name="Title 1"/>
          <p:cNvSpPr>
            <a:spLocks noGrp="1"/>
          </p:cNvSpPr>
          <p:nvPr>
            <p:ph type="ctrTitle"/>
          </p:nvPr>
        </p:nvSpPr>
        <p:spPr>
          <a:xfrm>
            <a:off x="685800" y="214291"/>
            <a:ext cx="8029604" cy="1714511"/>
          </a:xfrm>
        </p:spPr>
        <p:txBody>
          <a:bodyPr/>
          <a:lstStyle/>
          <a:p>
            <a:r>
              <a:rPr lang="en-US" dirty="0" err="1" smtClean="0"/>
              <a:t>Scc</a:t>
            </a:r>
            <a:r>
              <a:rPr lang="en-US" dirty="0" smtClean="0"/>
              <a:t>(</a:t>
            </a:r>
            <a:r>
              <a:rPr lang="en-US" dirty="0" err="1" smtClean="0"/>
              <a:t>squamous</a:t>
            </a:r>
            <a:r>
              <a:rPr lang="en-US" dirty="0" smtClean="0"/>
              <a:t> </a:t>
            </a:r>
            <a:r>
              <a:rPr lang="en-US" dirty="0" err="1" smtClean="0"/>
              <a:t>ceii</a:t>
            </a:r>
            <a:r>
              <a:rPr lang="en-US" dirty="0" smtClean="0"/>
              <a:t> carcinoma):</a:t>
            </a:r>
            <a:br>
              <a:rPr lang="en-US" dirty="0" smtClean="0"/>
            </a:br>
            <a:endParaRPr lang="fa-IR" dirty="0"/>
          </a:p>
        </p:txBody>
      </p:sp>
      <p:sp>
        <p:nvSpPr>
          <p:cNvPr id="3" name="Subtitle 2"/>
          <p:cNvSpPr>
            <a:spLocks noGrp="1"/>
          </p:cNvSpPr>
          <p:nvPr>
            <p:ph type="subTitle" idx="1"/>
          </p:nvPr>
        </p:nvSpPr>
        <p:spPr>
          <a:xfrm>
            <a:off x="428596" y="2071678"/>
            <a:ext cx="8501122" cy="4500594"/>
          </a:xfrm>
        </p:spPr>
        <p:txBody>
          <a:bodyPr/>
          <a:lstStyle/>
          <a:p>
            <a:pPr algn="r"/>
            <a:r>
              <a:rPr lang="fa-IR" dirty="0" smtClean="0"/>
              <a:t>سرطان دهان 8مین سرطان در مردان و15مین در زنان</a:t>
            </a:r>
            <a:endParaRPr lang="en-US" dirty="0" smtClean="0"/>
          </a:p>
          <a:p>
            <a:pPr algn="r"/>
            <a:r>
              <a:rPr lang="fa-IR" dirty="0" smtClean="0"/>
              <a:t>حدود94%بدخیمی های دهان </a:t>
            </a:r>
            <a:r>
              <a:rPr lang="en-US" dirty="0" err="1" smtClean="0"/>
              <a:t>Scc</a:t>
            </a:r>
            <a:endParaRPr lang="en-US" dirty="0" smtClean="0"/>
          </a:p>
          <a:p>
            <a:pPr algn="r"/>
            <a:r>
              <a:rPr lang="fa-IR" dirty="0" smtClean="0"/>
              <a:t>نسبت</a:t>
            </a:r>
            <a:r>
              <a:rPr lang="en-US" dirty="0" smtClean="0"/>
              <a:t>m </a:t>
            </a:r>
            <a:r>
              <a:rPr lang="fa-IR" dirty="0" smtClean="0"/>
              <a:t>به</a:t>
            </a:r>
            <a:r>
              <a:rPr lang="en-US" dirty="0" smtClean="0"/>
              <a:t>f</a:t>
            </a:r>
            <a:r>
              <a:rPr lang="fa-IR" dirty="0" smtClean="0"/>
              <a:t>:3</a:t>
            </a:r>
            <a:endParaRPr lang="en-US" dirty="0" smtClean="0"/>
          </a:p>
          <a:p>
            <a:pPr algn="r"/>
            <a:r>
              <a:rPr lang="fa-IR" dirty="0" smtClean="0"/>
              <a:t>پاتوژنز:چند عاملی</a:t>
            </a:r>
            <a:r>
              <a:rPr lang="en-US" dirty="0" smtClean="0"/>
              <a:t>(</a:t>
            </a:r>
            <a:r>
              <a:rPr lang="en-US" dirty="0" err="1" smtClean="0"/>
              <a:t>cocarcinogenesis</a:t>
            </a:r>
            <a:r>
              <a:rPr lang="en-US" dirty="0" smtClean="0"/>
              <a:t>)</a:t>
            </a:r>
            <a:r>
              <a:rPr lang="fa-IR" dirty="0" smtClean="0"/>
              <a:t>     .تنباکو-الکل-سیفلیس-</a:t>
            </a:r>
            <a:r>
              <a:rPr lang="en-US" dirty="0" err="1" smtClean="0"/>
              <a:t>uv</a:t>
            </a:r>
            <a:r>
              <a:rPr lang="fa-IR" dirty="0" smtClean="0"/>
              <a:t>-سوتغذیه-آنمی فقر آهن</a:t>
            </a:r>
            <a:endParaRPr lang="en-US" dirty="0" smtClean="0"/>
          </a:p>
          <a:p>
            <a:pPr algn="r"/>
            <a:endParaRPr lang="fa-IR" dirty="0" smtClean="0"/>
          </a:p>
          <a:p>
            <a:pPr algn="r"/>
            <a:endParaRPr lang="fa-IR" dirty="0" smtClean="0"/>
          </a:p>
          <a:p>
            <a:pPr algn="r"/>
            <a:r>
              <a:rPr lang="fa-IR" dirty="0" smtClean="0"/>
              <a:t>توارث نقش موثری ندارد</a:t>
            </a:r>
            <a:endParaRPr lang="en-US" dirty="0" smtClean="0"/>
          </a:p>
          <a:p>
            <a:pPr algn="r"/>
            <a:endParaRPr lang="fa-IR" dirty="0"/>
          </a:p>
        </p:txBody>
      </p:sp>
      <p:pic>
        <p:nvPicPr>
          <p:cNvPr id="1026" name="Picture 2" descr="F:\scc\imagesCAO2BBD7.jpg"/>
          <p:cNvPicPr>
            <a:picLocks noChangeAspect="1" noChangeArrowheads="1"/>
          </p:cNvPicPr>
          <p:nvPr/>
        </p:nvPicPr>
        <p:blipFill>
          <a:blip r:embed="rId3" cstate="print"/>
          <a:srcRect/>
          <a:stretch>
            <a:fillRect/>
          </a:stretch>
        </p:blipFill>
        <p:spPr bwMode="auto">
          <a:xfrm>
            <a:off x="1643042" y="4071942"/>
            <a:ext cx="4071966" cy="2786058"/>
          </a:xfrm>
          <a:prstGeom prst="rect">
            <a:avLst/>
          </a:prstGeom>
          <a:noFill/>
        </p:spPr>
      </p:pic>
      <p:sp>
        <p:nvSpPr>
          <p:cNvPr id="6" name="Right Arrow 5"/>
          <p:cNvSpPr/>
          <p:nvPr/>
        </p:nvSpPr>
        <p:spPr>
          <a:xfrm rot="10800000">
            <a:off x="3929058" y="3643314"/>
            <a:ext cx="428628"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spTree>
    <p:extLst>
      <p:ext uri="{BB962C8B-B14F-4D97-AF65-F5344CB8AC3E}">
        <p14:creationId xmlns:p14="http://schemas.microsoft.com/office/powerpoint/2010/main" val="8919415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1538" y="214290"/>
            <a:ext cx="7858180" cy="6643710"/>
          </a:xfrm>
        </p:spPr>
        <p:txBody>
          <a:bodyPr>
            <a:normAutofit fontScale="92500" lnSpcReduction="10000"/>
          </a:bodyPr>
          <a:lstStyle/>
          <a:p>
            <a:pPr>
              <a:buNone/>
            </a:pPr>
            <a:r>
              <a:rPr lang="fa-IR" dirty="0" smtClean="0"/>
              <a:t>بسیاری از آنها بهمراه یا بعد از یک ضایعه پیش سرطانی(لکوپلاکیا)</a:t>
            </a:r>
            <a:endParaRPr lang="en-US" dirty="0" smtClean="0"/>
          </a:p>
          <a:p>
            <a:pPr>
              <a:buNone/>
            </a:pPr>
            <a:r>
              <a:rPr lang="fa-IR" dirty="0" smtClean="0"/>
              <a:t>ضایعات پیش سرطانی بترتیب پتانسیل بدخیمی:</a:t>
            </a:r>
            <a:endParaRPr lang="en-US" dirty="0" smtClean="0"/>
          </a:p>
          <a:p>
            <a:pPr>
              <a:buNone/>
            </a:pPr>
            <a:r>
              <a:rPr lang="fa-IR" dirty="0" smtClean="0"/>
              <a:t>1.</a:t>
            </a:r>
            <a:r>
              <a:rPr lang="en-US" dirty="0" err="1" smtClean="0"/>
              <a:t>pvl</a:t>
            </a:r>
            <a:endParaRPr lang="en-US" dirty="0" smtClean="0"/>
          </a:p>
          <a:p>
            <a:pPr>
              <a:buNone/>
            </a:pPr>
            <a:r>
              <a:rPr lang="en-US" dirty="0" smtClean="0"/>
              <a:t>2.</a:t>
            </a:r>
            <a:r>
              <a:rPr lang="fa-IR" dirty="0" smtClean="0"/>
              <a:t>نیکوتینیک پالاتینوس در </a:t>
            </a:r>
            <a:r>
              <a:rPr lang="en-US" dirty="0" err="1" smtClean="0"/>
              <a:t>revers</a:t>
            </a:r>
            <a:r>
              <a:rPr lang="en-US" dirty="0" smtClean="0"/>
              <a:t> smokers</a:t>
            </a:r>
            <a:r>
              <a:rPr lang="fa-IR" dirty="0" smtClean="0"/>
              <a:t>(در بیش از50%موارد روی کام سخت ایجاد میشود)-اریتروپلاکیا-فیبروز زیر مخاطی</a:t>
            </a:r>
            <a:endParaRPr lang="en-US" dirty="0" smtClean="0"/>
          </a:p>
          <a:p>
            <a:pPr>
              <a:buNone/>
            </a:pPr>
            <a:r>
              <a:rPr lang="fa-IR" dirty="0" smtClean="0"/>
              <a:t>3.اریتروپلاکی-لکوپلاکیای گرانولار</a:t>
            </a:r>
            <a:endParaRPr lang="en-US" dirty="0" smtClean="0"/>
          </a:p>
          <a:p>
            <a:pPr>
              <a:buNone/>
            </a:pPr>
            <a:r>
              <a:rPr lang="fa-IR" dirty="0" smtClean="0"/>
              <a:t>4.کراتوز حنجره ای –اکتینیک کلوزیس</a:t>
            </a:r>
            <a:endParaRPr lang="en-US" dirty="0" smtClean="0"/>
          </a:p>
          <a:p>
            <a:pPr>
              <a:buNone/>
            </a:pPr>
            <a:r>
              <a:rPr lang="fa-IR" dirty="0" smtClean="0"/>
              <a:t>5.لکوپلاکیای ضخیم صاف-زبان صاف درپلامروینسون</a:t>
            </a:r>
            <a:endParaRPr lang="en-US" dirty="0" smtClean="0"/>
          </a:p>
          <a:p>
            <a:pPr>
              <a:buNone/>
            </a:pPr>
            <a:r>
              <a:rPr lang="fa-IR" dirty="0" smtClean="0"/>
              <a:t>6.کراتوز تنباکوی غ تدخینی-لیکن پلان</a:t>
            </a:r>
            <a:endParaRPr lang="en-US" dirty="0" smtClean="0"/>
          </a:p>
          <a:p>
            <a:pPr>
              <a:buNone/>
            </a:pPr>
            <a:r>
              <a:rPr lang="fa-IR" dirty="0" smtClean="0"/>
              <a:t>7.لکوپلاکیای نازک صاف(مورد شک)</a:t>
            </a:r>
            <a:endParaRPr lang="en-US" dirty="0" smtClean="0"/>
          </a:p>
          <a:p>
            <a:pPr>
              <a:buNone/>
            </a:pPr>
            <a:r>
              <a:rPr lang="fa-IR" dirty="0" smtClean="0"/>
              <a:t>  </a:t>
            </a:r>
            <a:endParaRPr lang="en-US" dirty="0" smtClean="0"/>
          </a:p>
          <a:p>
            <a:pPr>
              <a:buNone/>
            </a:pPr>
            <a:endParaRPr lang="fa-IR" dirty="0"/>
          </a:p>
        </p:txBody>
      </p:sp>
      <p:pic>
        <p:nvPicPr>
          <p:cNvPr id="2050" name="Picture 2" descr="F:\scc\xxx.jpg"/>
          <p:cNvPicPr>
            <a:picLocks noChangeAspect="1" noChangeArrowheads="1"/>
          </p:cNvPicPr>
          <p:nvPr/>
        </p:nvPicPr>
        <p:blipFill>
          <a:blip r:embed="rId2" cstate="print"/>
          <a:srcRect/>
          <a:stretch>
            <a:fillRect/>
          </a:stretch>
        </p:blipFill>
        <p:spPr bwMode="auto">
          <a:xfrm>
            <a:off x="0" y="2928934"/>
            <a:ext cx="1842108" cy="3500462"/>
          </a:xfrm>
          <a:prstGeom prst="rect">
            <a:avLst/>
          </a:prstGeom>
          <a:noFill/>
        </p:spPr>
      </p:pic>
    </p:spTree>
    <p:extLst>
      <p:ext uri="{BB962C8B-B14F-4D97-AF65-F5344CB8AC3E}">
        <p14:creationId xmlns:p14="http://schemas.microsoft.com/office/powerpoint/2010/main" val="24080521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1000125" y="214313"/>
            <a:ext cx="7858125" cy="6429375"/>
          </a:xfrm>
        </p:spPr>
        <p:txBody>
          <a:bodyPr/>
          <a:lstStyle/>
          <a:p>
            <a:r>
              <a:rPr lang="fa-IR" dirty="0" smtClean="0"/>
              <a:t>مبتلایان در 80%موارد سیگاریند</a:t>
            </a:r>
            <a:endParaRPr lang="en-US" dirty="0" smtClean="0"/>
          </a:p>
          <a:p>
            <a:r>
              <a:rPr lang="fa-IR" dirty="0" smtClean="0"/>
              <a:t>اگر اینها ترک سیگار نکنند    2-6برابراحتمال ابتلا به یک کارسینوم اولیه دیگر در لوله تنفسی دارند</a:t>
            </a:r>
            <a:endParaRPr lang="en-US" dirty="0" smtClean="0"/>
          </a:p>
          <a:p>
            <a:r>
              <a:rPr lang="fa-IR" dirty="0" smtClean="0"/>
              <a:t>بیماران غیر سیگاری بیشتر خانم وجوان.واحتمال </a:t>
            </a:r>
            <a:r>
              <a:rPr lang="en-US" dirty="0" err="1" smtClean="0"/>
              <a:t>scc</a:t>
            </a:r>
            <a:r>
              <a:rPr lang="fa-IR" dirty="0" smtClean="0"/>
              <a:t>دهان(زبان)بیشتر از حلق وحنجره </a:t>
            </a:r>
            <a:endParaRPr lang="en-US" dirty="0" smtClean="0"/>
          </a:p>
          <a:p>
            <a:pPr marL="82296" indent="0">
              <a:buNone/>
            </a:pPr>
            <a:r>
              <a:rPr lang="fa-IR" dirty="0" smtClean="0"/>
              <a:t>	</a:t>
            </a:r>
            <a:endParaRPr lang="en-US" dirty="0" smtClean="0"/>
          </a:p>
          <a:p>
            <a:pPr>
              <a:buNone/>
            </a:pPr>
            <a:endParaRPr lang="fa-IR" dirty="0"/>
          </a:p>
        </p:txBody>
      </p:sp>
      <p:pic>
        <p:nvPicPr>
          <p:cNvPr id="3074" name="Picture 2" descr="F:\scc\imagesCAPOJQWT.jpg"/>
          <p:cNvPicPr>
            <a:picLocks noChangeAspect="1" noChangeArrowheads="1"/>
          </p:cNvPicPr>
          <p:nvPr/>
        </p:nvPicPr>
        <p:blipFill>
          <a:blip r:embed="rId2" cstate="print"/>
          <a:srcRect/>
          <a:stretch>
            <a:fillRect/>
          </a:stretch>
        </p:blipFill>
        <p:spPr bwMode="auto">
          <a:xfrm>
            <a:off x="1000100" y="3036570"/>
            <a:ext cx="4093870" cy="3464264"/>
          </a:xfrm>
          <a:prstGeom prst="ellipse">
            <a:avLst/>
          </a:prstGeom>
          <a:ln>
            <a:noFill/>
          </a:ln>
          <a:effectLst>
            <a:softEdge rad="112500"/>
          </a:effectLst>
        </p:spPr>
      </p:pic>
      <p:sp>
        <p:nvSpPr>
          <p:cNvPr id="8" name="Right Arrow 7"/>
          <p:cNvSpPr/>
          <p:nvPr/>
        </p:nvSpPr>
        <p:spPr>
          <a:xfrm rot="10800000">
            <a:off x="4429124" y="1000108"/>
            <a:ext cx="500066"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spTree>
    <p:extLst>
      <p:ext uri="{BB962C8B-B14F-4D97-AF65-F5344CB8AC3E}">
        <p14:creationId xmlns:p14="http://schemas.microsoft.com/office/powerpoint/2010/main" val="39056745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8662" y="0"/>
            <a:ext cx="8215338" cy="6858000"/>
          </a:xfrm>
        </p:spPr>
        <p:txBody>
          <a:bodyPr/>
          <a:lstStyle/>
          <a:p>
            <a:pPr>
              <a:buNone/>
            </a:pPr>
            <a:r>
              <a:rPr lang="fa-IR" dirty="0" smtClean="0"/>
              <a:t>نمای بالینی </a:t>
            </a:r>
            <a:r>
              <a:rPr lang="en-US" dirty="0" err="1" smtClean="0"/>
              <a:t>scc</a:t>
            </a:r>
            <a:r>
              <a:rPr lang="fa-IR" dirty="0" smtClean="0"/>
              <a:t>:</a:t>
            </a:r>
            <a:endParaRPr lang="en-US" dirty="0" smtClean="0"/>
          </a:p>
          <a:p>
            <a:pPr>
              <a:buNone/>
            </a:pPr>
            <a:r>
              <a:rPr lang="fa-IR" dirty="0" smtClean="0"/>
              <a:t>1.اگزوفیتیک:معمولا سطح نامنظم.قارچی شکل.پاپیلاری یا وروسی فرم.</a:t>
            </a:r>
            <a:endParaRPr lang="en-US" dirty="0" smtClean="0"/>
          </a:p>
          <a:p>
            <a:r>
              <a:rPr lang="fa-IR" dirty="0" smtClean="0"/>
              <a:t>رنگ ازسفید تا قرمز متغیر</a:t>
            </a:r>
            <a:endParaRPr lang="en-US" dirty="0" smtClean="0"/>
          </a:p>
          <a:p>
            <a:r>
              <a:rPr lang="fa-IR" dirty="0" smtClean="0"/>
              <a:t>سطح آن اغلب زخمی با لمس سخت و</a:t>
            </a:r>
            <a:r>
              <a:rPr lang="en-US" dirty="0" err="1" smtClean="0"/>
              <a:t>indurted</a:t>
            </a:r>
            <a:endParaRPr lang="en-US" dirty="0" smtClean="0"/>
          </a:p>
          <a:p>
            <a:pPr>
              <a:buNone/>
            </a:pPr>
            <a:r>
              <a:rPr lang="fa-IR" dirty="0" smtClean="0"/>
              <a:t>2.اندوفیتیک:یک ناحیه مرکزی فرورفته با شکل نامنظم و زخمی.{شباهت ایت نما به نمای ضایعات کرانولوماتوز:</a:t>
            </a:r>
            <a:r>
              <a:rPr lang="en-US" dirty="0" smtClean="0"/>
              <a:t>TB</a:t>
            </a:r>
            <a:r>
              <a:rPr lang="fa-IR" dirty="0" smtClean="0"/>
              <a:t>/عمیق قارچی /سیفلیس مرحله سوم/ضایعات گرانولوماتوز وگنر یل بیماری</a:t>
            </a:r>
            <a:r>
              <a:rPr lang="en-US" dirty="0" err="1" smtClean="0"/>
              <a:t>Crohn</a:t>
            </a:r>
            <a:r>
              <a:rPr lang="fa-IR" dirty="0" smtClean="0"/>
              <a:t>}</a:t>
            </a:r>
            <a:endParaRPr lang="en-US" dirty="0" smtClean="0"/>
          </a:p>
          <a:p>
            <a:pPr>
              <a:buNone/>
            </a:pPr>
            <a:r>
              <a:rPr lang="fa-IR" dirty="0" smtClean="0"/>
              <a:t>3.لکوپلاکیا</a:t>
            </a:r>
            <a:endParaRPr lang="en-US" dirty="0" smtClean="0"/>
          </a:p>
          <a:p>
            <a:pPr>
              <a:buNone/>
            </a:pPr>
            <a:r>
              <a:rPr lang="fa-IR" dirty="0" smtClean="0"/>
              <a:t>4.اریتروپلاکیا</a:t>
            </a:r>
            <a:endParaRPr lang="en-US" dirty="0" smtClean="0"/>
          </a:p>
          <a:p>
            <a:pPr>
              <a:buNone/>
            </a:pPr>
            <a:r>
              <a:rPr lang="fa-IR" dirty="0" smtClean="0"/>
              <a:t>5.اریترولکوپلاکیا</a:t>
            </a:r>
            <a:endParaRPr lang="en-US" dirty="0" smtClean="0"/>
          </a:p>
          <a:p>
            <a:endParaRPr lang="fa-IR" dirty="0"/>
          </a:p>
        </p:txBody>
      </p:sp>
    </p:spTree>
    <p:extLst>
      <p:ext uri="{BB962C8B-B14F-4D97-AF65-F5344CB8AC3E}">
        <p14:creationId xmlns:p14="http://schemas.microsoft.com/office/powerpoint/2010/main" val="27212711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p:cNvSpPr>
            <a:spLocks noGrp="1"/>
          </p:cNvSpPr>
          <p:nvPr>
            <p:ph idx="1"/>
          </p:nvPr>
        </p:nvSpPr>
        <p:spPr>
          <a:xfrm>
            <a:off x="1142976" y="214290"/>
            <a:ext cx="7715304" cy="6643710"/>
          </a:xfrm>
        </p:spPr>
        <p:txBody>
          <a:bodyPr/>
          <a:lstStyle/>
          <a:p>
            <a:r>
              <a:rPr lang="fa-IR" dirty="0" smtClean="0"/>
              <a:t>*تخریب استخوان زیرین؛با یا بدون درد</a:t>
            </a:r>
          </a:p>
          <a:p>
            <a:endParaRPr lang="en-US" dirty="0" smtClean="0"/>
          </a:p>
          <a:p>
            <a:r>
              <a:rPr lang="fa-IR" dirty="0" smtClean="0"/>
              <a:t>نمای رادیوگرافی:نمای بید خورده باحدودنامشخص و حاشیه نامنظم شبیه استئومیلیت</a:t>
            </a:r>
          </a:p>
          <a:p>
            <a:endParaRPr lang="en-US" dirty="0" smtClean="0"/>
          </a:p>
          <a:p>
            <a:r>
              <a:rPr lang="fa-IR" dirty="0" smtClean="0"/>
              <a:t>کارسینوم قادر به تهاجم به اطراف عصب است اما تهاجمی بمنظور متاستاز واقعی وجود ندارد.</a:t>
            </a:r>
            <a:endParaRPr lang="en-US" dirty="0" smtClean="0"/>
          </a:p>
          <a:p>
            <a:endParaRPr lang="fa-IR" dirty="0"/>
          </a:p>
        </p:txBody>
      </p:sp>
    </p:spTree>
    <p:extLst>
      <p:ext uri="{BB962C8B-B14F-4D97-AF65-F5344CB8AC3E}">
        <p14:creationId xmlns:p14="http://schemas.microsoft.com/office/powerpoint/2010/main" val="2386050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044" y="1427840"/>
            <a:ext cx="6564283" cy="4449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18044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endParaRPr lang="en-US" smtClean="0"/>
          </a:p>
        </p:txBody>
      </p:sp>
      <p:pic>
        <p:nvPicPr>
          <p:cNvPr id="41987" name="Picture 4" descr="~AUT0010"/>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116013" y="1196975"/>
            <a:ext cx="7056437" cy="5322888"/>
          </a:xfrm>
          <a:noFill/>
        </p:spPr>
      </p:pic>
    </p:spTree>
    <p:extLst>
      <p:ext uri="{BB962C8B-B14F-4D97-AF65-F5344CB8AC3E}">
        <p14:creationId xmlns:p14="http://schemas.microsoft.com/office/powerpoint/2010/main" val="8428556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endParaRPr lang="en-US" smtClean="0"/>
          </a:p>
        </p:txBody>
      </p:sp>
      <p:pic>
        <p:nvPicPr>
          <p:cNvPr id="37891" name="Picture 4" descr="~AUT0004"/>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827088" y="1196975"/>
            <a:ext cx="7705725" cy="5184775"/>
          </a:xfrm>
          <a:noFill/>
        </p:spPr>
      </p:pic>
    </p:spTree>
    <p:extLst>
      <p:ext uri="{BB962C8B-B14F-4D97-AF65-F5344CB8AC3E}">
        <p14:creationId xmlns:p14="http://schemas.microsoft.com/office/powerpoint/2010/main" val="20520486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p:txBody>
          <a:bodyPr/>
          <a:lstStyle/>
          <a:p>
            <a:pPr eaLnBrk="1" hangingPunct="1"/>
            <a:endParaRPr lang="en-US" smtClean="0"/>
          </a:p>
        </p:txBody>
      </p:sp>
      <p:pic>
        <p:nvPicPr>
          <p:cNvPr id="38915" name="Picture 4" descr="~AUT0008"/>
          <p:cNvPicPr>
            <a:picLocks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900113" y="1268413"/>
            <a:ext cx="7775575" cy="5221287"/>
          </a:xfrm>
          <a:noFill/>
        </p:spPr>
      </p:pic>
    </p:spTree>
    <p:extLst>
      <p:ext uri="{BB962C8B-B14F-4D97-AF65-F5344CB8AC3E}">
        <p14:creationId xmlns:p14="http://schemas.microsoft.com/office/powerpoint/2010/main" val="15218719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endParaRPr lang="en-US" smtClean="0"/>
          </a:p>
        </p:txBody>
      </p:sp>
      <p:pic>
        <p:nvPicPr>
          <p:cNvPr id="39939" name="Picture 4" descr="~AUT0014"/>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42988" y="1185863"/>
            <a:ext cx="7416800" cy="5283200"/>
          </a:xfrm>
          <a:noFill/>
        </p:spPr>
      </p:pic>
    </p:spTree>
    <p:extLst>
      <p:ext uri="{BB962C8B-B14F-4D97-AF65-F5344CB8AC3E}">
        <p14:creationId xmlns:p14="http://schemas.microsoft.com/office/powerpoint/2010/main" val="17560127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i="1" smtClean="0">
                <a:solidFill>
                  <a:srgbClr val="CC0000"/>
                </a:solidFill>
                <a:latin typeface="Comic Sans MS" pitchFamily="66" charset="0"/>
              </a:rPr>
              <a:t>Intraoral carcinoma</a:t>
            </a:r>
          </a:p>
        </p:txBody>
      </p:sp>
      <p:sp>
        <p:nvSpPr>
          <p:cNvPr id="40963" name="Rectangle 3"/>
          <p:cNvSpPr>
            <a:spLocks noGrp="1" noChangeArrowheads="1"/>
          </p:cNvSpPr>
          <p:nvPr>
            <p:ph type="body" idx="1"/>
          </p:nvPr>
        </p:nvSpPr>
        <p:spPr>
          <a:xfrm>
            <a:off x="539750" y="2039938"/>
            <a:ext cx="8064500" cy="4818062"/>
          </a:xfrm>
        </p:spPr>
        <p:txBody>
          <a:bodyPr/>
          <a:lstStyle/>
          <a:p>
            <a:pPr eaLnBrk="1" hangingPunct="1">
              <a:lnSpc>
                <a:spcPct val="90000"/>
              </a:lnSpc>
              <a:buFontTx/>
              <a:buNone/>
            </a:pPr>
            <a:r>
              <a:rPr lang="fa-IR" sz="2800" i="1" smtClean="0">
                <a:solidFill>
                  <a:srgbClr val="CC0000"/>
                </a:solidFill>
                <a:cs typeface="Aban" pitchFamily="2" charset="-78"/>
              </a:rPr>
              <a:t>کارسینوم زبان:</a:t>
            </a:r>
          </a:p>
          <a:p>
            <a:pPr eaLnBrk="1" hangingPunct="1">
              <a:lnSpc>
                <a:spcPct val="90000"/>
              </a:lnSpc>
              <a:buFontTx/>
              <a:buNone/>
            </a:pPr>
            <a:r>
              <a:rPr lang="fa-IR" sz="2400" i="1" smtClean="0">
                <a:solidFill>
                  <a:schemeClr val="tx2"/>
                </a:solidFill>
                <a:cs typeface="Aban" pitchFamily="2" charset="-78"/>
              </a:rPr>
              <a:t>شایعترین محل کارسینوم داخل دهان / سطح </a:t>
            </a:r>
            <a:r>
              <a:rPr lang="en-US" sz="2400" i="1" smtClean="0">
                <a:solidFill>
                  <a:schemeClr val="tx2"/>
                </a:solidFill>
                <a:cs typeface="Aban" pitchFamily="2" charset="-78"/>
              </a:rPr>
              <a:t>postero lateral</a:t>
            </a:r>
          </a:p>
          <a:p>
            <a:pPr eaLnBrk="1" hangingPunct="1">
              <a:lnSpc>
                <a:spcPct val="90000"/>
              </a:lnSpc>
              <a:buFontTx/>
              <a:buNone/>
            </a:pPr>
            <a:r>
              <a:rPr lang="fa-IR" sz="2400" i="1" smtClean="0">
                <a:solidFill>
                  <a:schemeClr val="tx2"/>
                </a:solidFill>
                <a:cs typeface="Aban" pitchFamily="2" charset="-78"/>
              </a:rPr>
              <a:t>توده یا زخم بدون درد دارای </a:t>
            </a:r>
            <a:r>
              <a:rPr lang="en-US" sz="2400" i="1" smtClean="0">
                <a:solidFill>
                  <a:schemeClr val="tx2"/>
                </a:solidFill>
                <a:cs typeface="Aban" pitchFamily="2" charset="-78"/>
              </a:rPr>
              <a:t>induration</a:t>
            </a:r>
            <a:r>
              <a:rPr lang="fa-IR" sz="2400" i="1" smtClean="0">
                <a:solidFill>
                  <a:schemeClr val="tx2"/>
                </a:solidFill>
                <a:cs typeface="Aban" pitchFamily="2" charset="-78"/>
              </a:rPr>
              <a:t>/ افراد جوانتر</a:t>
            </a:r>
            <a:endParaRPr lang="en-US" sz="2400" i="1" smtClean="0">
              <a:solidFill>
                <a:schemeClr val="tx2"/>
              </a:solidFill>
              <a:cs typeface="Aban" pitchFamily="2" charset="-78"/>
            </a:endParaRPr>
          </a:p>
          <a:p>
            <a:pPr eaLnBrk="1" hangingPunct="1">
              <a:lnSpc>
                <a:spcPct val="90000"/>
              </a:lnSpc>
            </a:pPr>
            <a:endParaRPr lang="fa-IR" smtClean="0">
              <a:solidFill>
                <a:srgbClr val="CC0000"/>
              </a:solidFill>
              <a:cs typeface="Aban" pitchFamily="2" charset="-78"/>
            </a:endParaRPr>
          </a:p>
          <a:p>
            <a:pPr eaLnBrk="1" hangingPunct="1">
              <a:lnSpc>
                <a:spcPct val="90000"/>
              </a:lnSpc>
            </a:pPr>
            <a:r>
              <a:rPr lang="fa-IR" smtClean="0">
                <a:solidFill>
                  <a:srgbClr val="CC0000"/>
                </a:solidFill>
                <a:cs typeface="Aban" pitchFamily="2" charset="-78"/>
              </a:rPr>
              <a:t>کارسینوم کف دهان:</a:t>
            </a:r>
            <a:r>
              <a:rPr lang="fa-IR" smtClean="0">
                <a:cs typeface="Aban" pitchFamily="2" charset="-78"/>
              </a:rPr>
              <a:t> </a:t>
            </a:r>
          </a:p>
          <a:p>
            <a:pPr eaLnBrk="1" hangingPunct="1">
              <a:lnSpc>
                <a:spcPct val="90000"/>
              </a:lnSpc>
              <a:buFontTx/>
              <a:buNone/>
            </a:pPr>
            <a:r>
              <a:rPr lang="fa-IR" sz="2800" smtClean="0">
                <a:cs typeface="Aban" pitchFamily="2" charset="-78"/>
              </a:rPr>
              <a:t> </a:t>
            </a:r>
            <a:r>
              <a:rPr lang="fa-IR" sz="2400" smtClean="0">
                <a:cs typeface="Aban" pitchFamily="2" charset="-78"/>
              </a:rPr>
              <a:t>میدلاین نزدیک فرنوم / بیشتر در محل لوکوپلاکیا یا ارتروپلاکیا قبلی</a:t>
            </a:r>
          </a:p>
          <a:p>
            <a:pPr eaLnBrk="1" hangingPunct="1">
              <a:lnSpc>
                <a:spcPct val="90000"/>
              </a:lnSpc>
              <a:buFontTx/>
              <a:buNone/>
            </a:pPr>
            <a:endParaRPr lang="fa-IR" sz="2800" smtClean="0">
              <a:cs typeface="Aban" pitchFamily="2" charset="-78"/>
            </a:endParaRPr>
          </a:p>
          <a:p>
            <a:pPr eaLnBrk="1" hangingPunct="1">
              <a:lnSpc>
                <a:spcPct val="90000"/>
              </a:lnSpc>
              <a:buFontTx/>
              <a:buNone/>
            </a:pPr>
            <a:r>
              <a:rPr lang="fa-IR" smtClean="0">
                <a:solidFill>
                  <a:srgbClr val="CC0000"/>
                </a:solidFill>
                <a:cs typeface="Aban" pitchFamily="2" charset="-78"/>
              </a:rPr>
              <a:t>کارسینوم لثه و آلوئول:</a:t>
            </a:r>
          </a:p>
          <a:p>
            <a:pPr eaLnBrk="1" hangingPunct="1">
              <a:lnSpc>
                <a:spcPct val="90000"/>
              </a:lnSpc>
              <a:buFontTx/>
              <a:buNone/>
            </a:pPr>
            <a:r>
              <a:rPr lang="fa-IR" sz="2400" smtClean="0">
                <a:cs typeface="Aban" pitchFamily="2" charset="-78"/>
              </a:rPr>
              <a:t>معمولا“ در مخاط کراتینیزه در قسمتهای خلفی مندیبل</a:t>
            </a:r>
          </a:p>
          <a:p>
            <a:pPr eaLnBrk="1" hangingPunct="1">
              <a:lnSpc>
                <a:spcPct val="90000"/>
              </a:lnSpc>
              <a:buFontTx/>
              <a:buNone/>
            </a:pPr>
            <a:r>
              <a:rPr lang="fa-IR" sz="2400" smtClean="0">
                <a:cs typeface="Aban" pitchFamily="2" charset="-78"/>
              </a:rPr>
              <a:t>کارسینوم لثه باعث تخریب استخوان زیرین و لقی دندان میشود</a:t>
            </a:r>
            <a:endParaRPr lang="en-US" sz="2400" smtClean="0">
              <a:cs typeface="Aban" pitchFamily="2" charset="-78"/>
            </a:endParaRPr>
          </a:p>
        </p:txBody>
      </p:sp>
    </p:spTree>
    <p:extLst>
      <p:ext uri="{BB962C8B-B14F-4D97-AF65-F5344CB8AC3E}">
        <p14:creationId xmlns:p14="http://schemas.microsoft.com/office/powerpoint/2010/main" val="59451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00" y="0"/>
            <a:ext cx="7929618" cy="6643710"/>
          </a:xfrm>
        </p:spPr>
        <p:txBody>
          <a:bodyPr/>
          <a:lstStyle/>
          <a:p>
            <a:r>
              <a:rPr lang="fa-IR" dirty="0" smtClean="0"/>
              <a:t>کارسینوم لب:90%لب پایین.معمولا همراه اکتینیک کلوزیس.زخم تراوش دار،دلمه بسته،غ حساس وسفت</a:t>
            </a:r>
            <a:endParaRPr lang="en-US" dirty="0" smtClean="0"/>
          </a:p>
          <a:p>
            <a:r>
              <a:rPr lang="fa-IR" dirty="0" smtClean="0"/>
              <a:t>رشد کند ومتاستاز دیر</a:t>
            </a:r>
            <a:endParaRPr lang="en-US" dirty="0" smtClean="0"/>
          </a:p>
          <a:p>
            <a:r>
              <a:rPr lang="fa-IR" dirty="0" smtClean="0"/>
              <a:t>ممکنه با تهاجم اطراف عصب از راه سوراخ منتال بره داخل مندیبل </a:t>
            </a:r>
            <a:endParaRPr lang="fa-IR" dirty="0"/>
          </a:p>
        </p:txBody>
      </p:sp>
      <p:pic>
        <p:nvPicPr>
          <p:cNvPr id="6" name="Picture 5" descr="لب.jpg"/>
          <p:cNvPicPr>
            <a:picLocks noChangeAspect="1"/>
          </p:cNvPicPr>
          <p:nvPr/>
        </p:nvPicPr>
        <p:blipFill>
          <a:blip r:embed="rId2" cstate="print"/>
          <a:stretch>
            <a:fillRect/>
          </a:stretch>
        </p:blipFill>
        <p:spPr>
          <a:xfrm>
            <a:off x="1785918" y="2285992"/>
            <a:ext cx="3357582" cy="2714644"/>
          </a:xfrm>
          <a:prstGeom prst="rect">
            <a:avLst/>
          </a:prstGeom>
        </p:spPr>
      </p:pic>
      <p:pic>
        <p:nvPicPr>
          <p:cNvPr id="7" name="Picture 6" descr="لب (2).jpg"/>
          <p:cNvPicPr>
            <a:picLocks noChangeAspect="1"/>
          </p:cNvPicPr>
          <p:nvPr/>
        </p:nvPicPr>
        <p:blipFill>
          <a:blip r:embed="rId3" cstate="print"/>
          <a:stretch>
            <a:fillRect/>
          </a:stretch>
        </p:blipFill>
        <p:spPr>
          <a:xfrm>
            <a:off x="4878828" y="2928934"/>
            <a:ext cx="3479386" cy="3286148"/>
          </a:xfrm>
          <a:prstGeom prst="rect">
            <a:avLst/>
          </a:prstGeom>
        </p:spPr>
      </p:pic>
    </p:spTree>
    <p:extLst>
      <p:ext uri="{BB962C8B-B14F-4D97-AF65-F5344CB8AC3E}">
        <p14:creationId xmlns:p14="http://schemas.microsoft.com/office/powerpoint/2010/main" val="36949097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2976" y="1571612"/>
            <a:ext cx="7715304" cy="5286388"/>
          </a:xfrm>
        </p:spPr>
        <p:txBody>
          <a:bodyPr>
            <a:normAutofit/>
          </a:bodyPr>
          <a:lstStyle/>
          <a:p>
            <a:r>
              <a:rPr lang="fa-IR" dirty="0" smtClean="0"/>
              <a:t>کارسینوم داخل دهانی:</a:t>
            </a:r>
            <a:endParaRPr lang="en-US" dirty="0" smtClean="0"/>
          </a:p>
          <a:p>
            <a:r>
              <a:rPr lang="fa-IR" dirty="0" smtClean="0"/>
              <a:t>مکان شایع:سطوح خلفی و طرفی زبان/کف دهان در مردان(بیشتر خط وسط نزدیک فرنوم)</a:t>
            </a:r>
            <a:endParaRPr lang="en-US" dirty="0" smtClean="0"/>
          </a:p>
          <a:p>
            <a:endParaRPr lang="fa-IR" dirty="0"/>
          </a:p>
        </p:txBody>
      </p:sp>
    </p:spTree>
    <p:extLst>
      <p:ext uri="{BB962C8B-B14F-4D97-AF65-F5344CB8AC3E}">
        <p14:creationId xmlns:p14="http://schemas.microsoft.com/office/powerpoint/2010/main" val="16612995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زبان (4).jpg"/>
          <p:cNvPicPr>
            <a:picLocks noGrp="1" noChangeAspect="1"/>
          </p:cNvPicPr>
          <p:nvPr>
            <p:ph idx="1"/>
          </p:nvPr>
        </p:nvPicPr>
        <p:blipFill>
          <a:blip r:embed="rId2" cstate="print"/>
          <a:stretch>
            <a:fillRect/>
          </a:stretch>
        </p:blipFill>
        <p:spPr>
          <a:xfrm>
            <a:off x="0" y="0"/>
            <a:ext cx="4284349" cy="3286148"/>
          </a:xfrm>
        </p:spPr>
      </p:pic>
      <p:pic>
        <p:nvPicPr>
          <p:cNvPr id="5" name="Picture 4" descr="زبان (3).jpg"/>
          <p:cNvPicPr>
            <a:picLocks noChangeAspect="1"/>
          </p:cNvPicPr>
          <p:nvPr/>
        </p:nvPicPr>
        <p:blipFill>
          <a:blip r:embed="rId3" cstate="print"/>
          <a:stretch>
            <a:fillRect/>
          </a:stretch>
        </p:blipFill>
        <p:spPr>
          <a:xfrm>
            <a:off x="3428992" y="1785926"/>
            <a:ext cx="3000396" cy="2196478"/>
          </a:xfrm>
          <a:prstGeom prst="rect">
            <a:avLst/>
          </a:prstGeom>
        </p:spPr>
      </p:pic>
      <p:pic>
        <p:nvPicPr>
          <p:cNvPr id="6" name="Picture 5" descr="زبان (2).jpg"/>
          <p:cNvPicPr>
            <a:picLocks noChangeAspect="1"/>
          </p:cNvPicPr>
          <p:nvPr/>
        </p:nvPicPr>
        <p:blipFill>
          <a:blip r:embed="rId4" cstate="print"/>
          <a:stretch>
            <a:fillRect/>
          </a:stretch>
        </p:blipFill>
        <p:spPr>
          <a:xfrm>
            <a:off x="6072198" y="0"/>
            <a:ext cx="2857520" cy="2500306"/>
          </a:xfrm>
          <a:prstGeom prst="rect">
            <a:avLst/>
          </a:prstGeom>
          <a:ln>
            <a:noFill/>
          </a:ln>
          <a:effectLst>
            <a:softEdge rad="112500"/>
          </a:effectLst>
        </p:spPr>
      </p:pic>
      <p:pic>
        <p:nvPicPr>
          <p:cNvPr id="7" name="Picture 6" descr="زبان.jpg"/>
          <p:cNvPicPr>
            <a:picLocks noChangeAspect="1"/>
          </p:cNvPicPr>
          <p:nvPr/>
        </p:nvPicPr>
        <p:blipFill>
          <a:blip r:embed="rId5" cstate="print"/>
          <a:stretch>
            <a:fillRect/>
          </a:stretch>
        </p:blipFill>
        <p:spPr>
          <a:xfrm>
            <a:off x="0" y="3286124"/>
            <a:ext cx="3357554" cy="3929114"/>
          </a:xfrm>
          <a:prstGeom prst="rect">
            <a:avLst/>
          </a:prstGeom>
        </p:spPr>
      </p:pic>
      <p:pic>
        <p:nvPicPr>
          <p:cNvPr id="8" name="Picture 7" descr="زبان (6).jpg"/>
          <p:cNvPicPr>
            <a:picLocks noChangeAspect="1"/>
          </p:cNvPicPr>
          <p:nvPr/>
        </p:nvPicPr>
        <p:blipFill>
          <a:blip r:embed="rId6" cstate="print"/>
          <a:stretch>
            <a:fillRect/>
          </a:stretch>
        </p:blipFill>
        <p:spPr>
          <a:xfrm>
            <a:off x="3357554" y="3929066"/>
            <a:ext cx="2714644" cy="2928934"/>
          </a:xfrm>
          <a:prstGeom prst="rect">
            <a:avLst/>
          </a:prstGeom>
        </p:spPr>
      </p:pic>
      <p:pic>
        <p:nvPicPr>
          <p:cNvPr id="9" name="Picture 8" descr="کف.jpg"/>
          <p:cNvPicPr>
            <a:picLocks noChangeAspect="1"/>
          </p:cNvPicPr>
          <p:nvPr/>
        </p:nvPicPr>
        <p:blipFill>
          <a:blip r:embed="rId7" cstate="print"/>
          <a:stretch>
            <a:fillRect/>
          </a:stretch>
        </p:blipFill>
        <p:spPr>
          <a:xfrm>
            <a:off x="6286512" y="3286124"/>
            <a:ext cx="2857488" cy="3571876"/>
          </a:xfrm>
          <a:prstGeom prst="rect">
            <a:avLst/>
          </a:prstGeom>
        </p:spPr>
      </p:pic>
    </p:spTree>
    <p:extLst>
      <p:ext uri="{BB962C8B-B14F-4D97-AF65-F5344CB8AC3E}">
        <p14:creationId xmlns:p14="http://schemas.microsoft.com/office/powerpoint/2010/main" val="24925024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928670"/>
            <a:ext cx="8606760" cy="5319730"/>
          </a:xfrm>
        </p:spPr>
        <p:txBody>
          <a:bodyPr>
            <a:normAutofit lnSpcReduction="10000"/>
          </a:bodyPr>
          <a:lstStyle/>
          <a:p>
            <a:r>
              <a:rPr lang="fa-IR" dirty="0" smtClean="0"/>
              <a:t>کارسینوم آلوئولار ولثه ای:</a:t>
            </a:r>
            <a:endParaRPr lang="en-US" dirty="0" smtClean="0"/>
          </a:p>
          <a:p>
            <a:r>
              <a:rPr lang="fa-IR" dirty="0" smtClean="0"/>
              <a:t>منشا:مخاط کراتنیزه خلف مندیبل</a:t>
            </a:r>
            <a:endParaRPr lang="en-US" dirty="0" smtClean="0"/>
          </a:p>
          <a:p>
            <a:r>
              <a:rPr lang="fa-IR" dirty="0" smtClean="0"/>
              <a:t>بی درد</a:t>
            </a:r>
            <a:endParaRPr lang="en-US" dirty="0" smtClean="0"/>
          </a:p>
          <a:p>
            <a:r>
              <a:rPr lang="fa-IR" dirty="0" smtClean="0"/>
              <a:t>نمای تومور مشابه ضایعات راکتیو </a:t>
            </a:r>
            <a:r>
              <a:rPr lang="fa-IR" dirty="0" smtClean="0"/>
              <a:t>خوش خیم(پیوژنیک </a:t>
            </a:r>
            <a:r>
              <a:rPr lang="fa-IR" dirty="0" smtClean="0"/>
              <a:t>گرانولوما)</a:t>
            </a:r>
            <a:endParaRPr lang="en-US" dirty="0" smtClean="0"/>
          </a:p>
          <a:p>
            <a:r>
              <a:rPr lang="fa-IR" dirty="0" smtClean="0"/>
              <a:t>در ناحیه </a:t>
            </a:r>
            <a:r>
              <a:rPr lang="fa-IR" dirty="0" smtClean="0"/>
              <a:t>بی دندانی </a:t>
            </a:r>
            <a:r>
              <a:rPr lang="fa-IR" dirty="0" smtClean="0"/>
              <a:t>شبیه اپولیس فیشوراتوم</a:t>
            </a:r>
            <a:endParaRPr lang="en-US" dirty="0" smtClean="0"/>
          </a:p>
          <a:p>
            <a:r>
              <a:rPr lang="fa-IR" dirty="0" smtClean="0"/>
              <a:t>ممکن است شبیه بیماری پریودنتال</a:t>
            </a:r>
            <a:endParaRPr lang="en-US" dirty="0" smtClean="0"/>
          </a:p>
          <a:p>
            <a:r>
              <a:rPr lang="fa-IR" dirty="0" smtClean="0"/>
              <a:t> اغلب تحلیل استخوان زیرین   لقی دندان</a:t>
            </a:r>
            <a:endParaRPr lang="en-US" dirty="0" smtClean="0"/>
          </a:p>
          <a:p>
            <a:r>
              <a:rPr lang="fa-IR" dirty="0" smtClean="0"/>
              <a:t>*ازهمه کارسینوم های دهانی،نوع لثه ای بیشترین تمایل را به خانمها و غ سیگاریها دارد</a:t>
            </a:r>
            <a:endParaRPr lang="en-US" dirty="0" smtClean="0"/>
          </a:p>
          <a:p>
            <a:endParaRPr lang="fa-IR" dirty="0"/>
          </a:p>
        </p:txBody>
      </p:sp>
    </p:spTree>
    <p:extLst>
      <p:ext uri="{BB962C8B-B14F-4D97-AF65-F5344CB8AC3E}">
        <p14:creationId xmlns:p14="http://schemas.microsoft.com/office/powerpoint/2010/main" val="19620824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لثه (2).jpg"/>
          <p:cNvPicPr>
            <a:picLocks noGrp="1" noChangeAspect="1"/>
          </p:cNvPicPr>
          <p:nvPr>
            <p:ph idx="1"/>
          </p:nvPr>
        </p:nvPicPr>
        <p:blipFill>
          <a:blip r:embed="rId2" cstate="print"/>
          <a:stretch>
            <a:fillRect/>
          </a:stretch>
        </p:blipFill>
        <p:spPr>
          <a:xfrm>
            <a:off x="928662" y="571480"/>
            <a:ext cx="3922711" cy="2928958"/>
          </a:xfrm>
        </p:spPr>
      </p:pic>
      <p:pic>
        <p:nvPicPr>
          <p:cNvPr id="5" name="Picture 4" descr="لثه.jpg"/>
          <p:cNvPicPr>
            <a:picLocks noChangeAspect="1"/>
          </p:cNvPicPr>
          <p:nvPr/>
        </p:nvPicPr>
        <p:blipFill>
          <a:blip r:embed="rId3" cstate="print"/>
          <a:stretch>
            <a:fillRect/>
          </a:stretch>
        </p:blipFill>
        <p:spPr>
          <a:xfrm>
            <a:off x="5000628" y="642918"/>
            <a:ext cx="3929090" cy="2857519"/>
          </a:xfrm>
          <a:prstGeom prst="rect">
            <a:avLst/>
          </a:prstGeom>
        </p:spPr>
      </p:pic>
      <p:pic>
        <p:nvPicPr>
          <p:cNvPr id="6" name="Picture 5" descr="لثه (4).jpg"/>
          <p:cNvPicPr>
            <a:picLocks noChangeAspect="1"/>
          </p:cNvPicPr>
          <p:nvPr/>
        </p:nvPicPr>
        <p:blipFill>
          <a:blip r:embed="rId4" cstate="print"/>
          <a:stretch>
            <a:fillRect/>
          </a:stretch>
        </p:blipFill>
        <p:spPr>
          <a:xfrm>
            <a:off x="928662" y="3643314"/>
            <a:ext cx="3961472" cy="2928958"/>
          </a:xfrm>
          <a:prstGeom prst="rect">
            <a:avLst/>
          </a:prstGeom>
        </p:spPr>
      </p:pic>
      <p:pic>
        <p:nvPicPr>
          <p:cNvPr id="7" name="Picture 6" descr="لثه (3).jpg"/>
          <p:cNvPicPr>
            <a:picLocks noChangeAspect="1"/>
          </p:cNvPicPr>
          <p:nvPr/>
        </p:nvPicPr>
        <p:blipFill>
          <a:blip r:embed="rId5" cstate="print"/>
          <a:stretch>
            <a:fillRect/>
          </a:stretch>
        </p:blipFill>
        <p:spPr>
          <a:xfrm>
            <a:off x="5000628" y="3643314"/>
            <a:ext cx="3929090" cy="2928958"/>
          </a:xfrm>
          <a:prstGeom prst="rect">
            <a:avLst/>
          </a:prstGeom>
        </p:spPr>
      </p:pic>
    </p:spTree>
    <p:extLst>
      <p:ext uri="{BB962C8B-B14F-4D97-AF65-F5344CB8AC3E}">
        <p14:creationId xmlns:p14="http://schemas.microsoft.com/office/powerpoint/2010/main" val="42364331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endParaRPr lang="en-US" smtClean="0"/>
          </a:p>
        </p:txBody>
      </p:sp>
      <p:pic>
        <p:nvPicPr>
          <p:cNvPr id="6147" name="Picture 4" descr="~AUT0078"/>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827088" y="1268413"/>
            <a:ext cx="7705725" cy="5256212"/>
          </a:xfrm>
          <a:noFill/>
        </p:spPr>
      </p:pic>
    </p:spTree>
    <p:extLst>
      <p:ext uri="{BB962C8B-B14F-4D97-AF65-F5344CB8AC3E}">
        <p14:creationId xmlns:p14="http://schemas.microsoft.com/office/powerpoint/2010/main" val="32603029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1000125" y="0"/>
            <a:ext cx="8143875" cy="6858000"/>
          </a:xfrm>
        </p:spPr>
        <p:txBody>
          <a:bodyPr/>
          <a:lstStyle/>
          <a:p>
            <a:endParaRPr lang="fa-IR" dirty="0" smtClean="0"/>
          </a:p>
          <a:p>
            <a:r>
              <a:rPr lang="fa-IR" dirty="0" smtClean="0"/>
              <a:t>کارسینوم اوروفارنژیال:</a:t>
            </a:r>
            <a:endParaRPr lang="en-US" dirty="0" smtClean="0"/>
          </a:p>
          <a:p>
            <a:r>
              <a:rPr lang="fa-IR" dirty="0" smtClean="0"/>
              <a:t>کام نرم و مخاط دهانی_حلقی.طاهر مشابه کارسینوم قدامی.اما اندازش بزرگتره.75%لوزه ای وکام نرم.بقیه موارد در قاعده زبان</a:t>
            </a:r>
            <a:endParaRPr lang="en-US" dirty="0" smtClean="0"/>
          </a:p>
          <a:p>
            <a:r>
              <a:rPr lang="fa-IR" dirty="0" smtClean="0"/>
              <a:t>چون خلفه وبیمار آگاهی نداره،اغلب به تاخیر می افتد.در زمان تشخیص متاستاز داده اند یا درگیری ساختار اطراف</a:t>
            </a:r>
            <a:endParaRPr lang="en-US" dirty="0" smtClean="0"/>
          </a:p>
          <a:p>
            <a:r>
              <a:rPr lang="fa-IR" dirty="0" smtClean="0"/>
              <a:t> علایم:درد(تیز یا مبهم که از گوش منشا میگیرد) یا سختی بلع</a:t>
            </a:r>
            <a:endParaRPr lang="en-US" dirty="0" smtClean="0"/>
          </a:p>
          <a:p>
            <a:r>
              <a:rPr lang="fa-IR" dirty="0" smtClean="0"/>
              <a:t>هرچه خلفتر      ضایعه بزرگتر واحتمال انتشار لنفاتیکی حین تشخیص بیشتر</a:t>
            </a:r>
            <a:endParaRPr lang="en-US" dirty="0" smtClean="0"/>
          </a:p>
          <a:p>
            <a:pPr>
              <a:buNone/>
            </a:pPr>
            <a:endParaRPr lang="en-US" dirty="0" smtClean="0"/>
          </a:p>
        </p:txBody>
      </p:sp>
      <p:sp>
        <p:nvSpPr>
          <p:cNvPr id="5" name="Right Arrow 4"/>
          <p:cNvSpPr/>
          <p:nvPr/>
        </p:nvSpPr>
        <p:spPr>
          <a:xfrm rot="10800000" flipV="1">
            <a:off x="6572264" y="5000636"/>
            <a:ext cx="500066" cy="2130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spTree>
    <p:extLst>
      <p:ext uri="{BB962C8B-B14F-4D97-AF65-F5344CB8AC3E}">
        <p14:creationId xmlns:p14="http://schemas.microsoft.com/office/powerpoint/2010/main" val="16337130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5852" y="214290"/>
            <a:ext cx="7858148" cy="6429420"/>
          </a:xfrm>
        </p:spPr>
        <p:txBody>
          <a:bodyPr/>
          <a:lstStyle/>
          <a:p>
            <a:r>
              <a:rPr lang="fa-IR" dirty="0" smtClean="0"/>
              <a:t>متاستاز:</a:t>
            </a:r>
            <a:endParaRPr lang="en-US" dirty="0" smtClean="0"/>
          </a:p>
          <a:p>
            <a:r>
              <a:rPr lang="fa-IR" dirty="0" smtClean="0"/>
              <a:t>گره لنفاوی متاستاتیک سفت وسخت وغ حساس و افزایش حجم یافته </a:t>
            </a:r>
            <a:endParaRPr lang="en-US" dirty="0" smtClean="0"/>
          </a:p>
          <a:p>
            <a:r>
              <a:rPr lang="fa-IR" dirty="0" smtClean="0"/>
              <a:t>مکان شایع متاستاز دوردست:ریه کبد اسخوان</a:t>
            </a:r>
            <a:endParaRPr lang="en-US" dirty="0" smtClean="0"/>
          </a:p>
          <a:p>
            <a:r>
              <a:rPr lang="fa-IR" dirty="0" smtClean="0"/>
              <a:t>کارسینوم لب وکف دهان.....  درگیری غددزیر چانه ای</a:t>
            </a:r>
            <a:endParaRPr lang="en-US" dirty="0" smtClean="0"/>
          </a:p>
          <a:p>
            <a:r>
              <a:rPr lang="fa-IR" dirty="0" smtClean="0"/>
              <a:t>بخش خلفی ..............دیگاستریک و جوگولار فوقانی</a:t>
            </a:r>
            <a:endParaRPr lang="en-US" dirty="0" smtClean="0"/>
          </a:p>
          <a:p>
            <a:r>
              <a:rPr lang="fa-IR" dirty="0" smtClean="0"/>
              <a:t>کارسینوم اورو فارینکس ...ژوگولار،دیگاستریک و رترو فارنژیال </a:t>
            </a:r>
            <a:endParaRPr lang="en-US" dirty="0" smtClean="0"/>
          </a:p>
          <a:p>
            <a:r>
              <a:rPr lang="fa-IR" dirty="0" smtClean="0"/>
              <a:t> در کارسینوم متاستاز ناشایعه</a:t>
            </a:r>
            <a:endParaRPr lang="en-US" dirty="0" smtClean="0"/>
          </a:p>
          <a:p>
            <a:endParaRPr lang="fa-IR" dirty="0"/>
          </a:p>
        </p:txBody>
      </p:sp>
      <p:sp>
        <p:nvSpPr>
          <p:cNvPr id="4" name="Right Arrow 3"/>
          <p:cNvSpPr/>
          <p:nvPr/>
        </p:nvSpPr>
        <p:spPr>
          <a:xfrm rot="10800000">
            <a:off x="5643570" y="3214686"/>
            <a:ext cx="1500198"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sp>
        <p:nvSpPr>
          <p:cNvPr id="5" name="Right Arrow 4"/>
          <p:cNvSpPr/>
          <p:nvPr/>
        </p:nvSpPr>
        <p:spPr>
          <a:xfrm rot="10800000">
            <a:off x="4929190" y="2714620"/>
            <a:ext cx="500066"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sp>
        <p:nvSpPr>
          <p:cNvPr id="6" name="Right Arrow 5"/>
          <p:cNvSpPr/>
          <p:nvPr/>
        </p:nvSpPr>
        <p:spPr>
          <a:xfrm rot="10800000">
            <a:off x="5143504" y="3857628"/>
            <a:ext cx="357190"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fa-IR">
              <a:solidFill>
                <a:prstClr val="white"/>
              </a:solidFill>
            </a:endParaRPr>
          </a:p>
        </p:txBody>
      </p:sp>
    </p:spTree>
    <p:extLst>
      <p:ext uri="{BB962C8B-B14F-4D97-AF65-F5344CB8AC3E}">
        <p14:creationId xmlns:p14="http://schemas.microsoft.com/office/powerpoint/2010/main" val="3551453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fa-IR" smtClean="0"/>
              <a:t>   </a:t>
            </a:r>
            <a:endParaRPr lang="en-US" smtClean="0"/>
          </a:p>
        </p:txBody>
      </p:sp>
      <p:sp>
        <p:nvSpPr>
          <p:cNvPr id="43011" name="Rectangle 3"/>
          <p:cNvSpPr>
            <a:spLocks noGrp="1" noChangeArrowheads="1"/>
          </p:cNvSpPr>
          <p:nvPr>
            <p:ph type="body" idx="1"/>
          </p:nvPr>
        </p:nvSpPr>
        <p:spPr>
          <a:xfrm>
            <a:off x="323850" y="1125538"/>
            <a:ext cx="8135938" cy="5399087"/>
          </a:xfrm>
        </p:spPr>
        <p:txBody>
          <a:bodyPr/>
          <a:lstStyle/>
          <a:p>
            <a:pPr eaLnBrk="1" hangingPunct="1">
              <a:lnSpc>
                <a:spcPct val="80000"/>
              </a:lnSpc>
            </a:pPr>
            <a:r>
              <a:rPr lang="fa-IR" b="1" i="1" smtClean="0">
                <a:solidFill>
                  <a:srgbClr val="CC0000"/>
                </a:solidFill>
                <a:cs typeface="Aban" pitchFamily="2" charset="-78"/>
              </a:rPr>
              <a:t>متاستاز</a:t>
            </a:r>
            <a:r>
              <a:rPr lang="fa-IR" sz="2800" smtClean="0">
                <a:solidFill>
                  <a:srgbClr val="CC0000"/>
                </a:solidFill>
              </a:rPr>
              <a:t>:</a:t>
            </a:r>
          </a:p>
          <a:p>
            <a:pPr eaLnBrk="1" hangingPunct="1">
              <a:lnSpc>
                <a:spcPct val="80000"/>
              </a:lnSpc>
              <a:buFontTx/>
              <a:buNone/>
            </a:pPr>
            <a:r>
              <a:rPr lang="fa-IR" sz="2400" b="1" smtClean="0">
                <a:cs typeface="Aban" pitchFamily="2" charset="-78"/>
              </a:rPr>
              <a:t> بیشترین گسترش متاستاتیک </a:t>
            </a:r>
            <a:r>
              <a:rPr lang="en-US" sz="2400" b="1" smtClean="0">
                <a:cs typeface="Aban" pitchFamily="2" charset="-78"/>
              </a:rPr>
              <a:t>SCC </a:t>
            </a:r>
            <a:r>
              <a:rPr lang="fa-IR" sz="2400" b="1" smtClean="0">
                <a:cs typeface="Aban" pitchFamily="2" charset="-78"/>
              </a:rPr>
              <a:t> حفره دهان لنف نودهای گردنی ایپسی لترال است / گاهی متاستاز کنترالترال یا بای لترال</a:t>
            </a:r>
          </a:p>
          <a:p>
            <a:pPr eaLnBrk="1" hangingPunct="1">
              <a:lnSpc>
                <a:spcPct val="80000"/>
              </a:lnSpc>
              <a:buFontTx/>
              <a:buNone/>
            </a:pPr>
            <a:r>
              <a:rPr lang="fa-IR" sz="2400" b="1" smtClean="0">
                <a:cs typeface="Aban" pitchFamily="2" charset="-78"/>
              </a:rPr>
              <a:t>    2% متاستاز دور دست ( بیشترین محل: ریه.کبد واستخوان)</a:t>
            </a:r>
            <a:r>
              <a:rPr lang="fa-IR" sz="2800" smtClean="0"/>
              <a:t> </a:t>
            </a:r>
          </a:p>
          <a:p>
            <a:pPr eaLnBrk="1" hangingPunct="1">
              <a:lnSpc>
                <a:spcPct val="80000"/>
              </a:lnSpc>
              <a:buFontTx/>
              <a:buNone/>
            </a:pPr>
            <a:r>
              <a:rPr lang="en-US" sz="2800" smtClean="0"/>
              <a:t>    </a:t>
            </a:r>
            <a:r>
              <a:rPr lang="en-US" smtClean="0">
                <a:solidFill>
                  <a:srgbClr val="FF9900"/>
                </a:solidFill>
              </a:rPr>
              <a:t>T N M</a:t>
            </a:r>
            <a:r>
              <a:rPr lang="en-US" sz="2800" smtClean="0"/>
              <a:t>        </a:t>
            </a:r>
            <a:r>
              <a:rPr lang="en-US" sz="3600" i="1" smtClean="0">
                <a:latin typeface="Comic Sans MS" pitchFamily="66" charset="0"/>
              </a:rPr>
              <a:t>: </a:t>
            </a:r>
            <a:r>
              <a:rPr lang="en-US" sz="3600" i="1" smtClean="0">
                <a:solidFill>
                  <a:srgbClr val="CC0000"/>
                </a:solidFill>
                <a:latin typeface="Comic Sans MS" pitchFamily="66" charset="0"/>
              </a:rPr>
              <a:t>staging </a:t>
            </a:r>
          </a:p>
          <a:p>
            <a:pPr eaLnBrk="1" hangingPunct="1">
              <a:lnSpc>
                <a:spcPct val="80000"/>
              </a:lnSpc>
              <a:buFontTx/>
              <a:buNone/>
            </a:pPr>
            <a:r>
              <a:rPr lang="en-US" sz="3600" i="1" smtClean="0">
                <a:latin typeface="Comic Sans MS" pitchFamily="66" charset="0"/>
              </a:rPr>
              <a:t>:T </a:t>
            </a:r>
            <a:r>
              <a:rPr lang="fa-IR" sz="2400" b="1" i="1" smtClean="0">
                <a:latin typeface="Comic Sans MS" pitchFamily="66" charset="0"/>
                <a:cs typeface="Aban" pitchFamily="2" charset="-78"/>
              </a:rPr>
              <a:t>سایز تومور اولیه (</a:t>
            </a:r>
            <a:r>
              <a:rPr lang="en-US" sz="2400" b="1" i="1" smtClean="0">
                <a:latin typeface="Comic Sans MS" pitchFamily="66" charset="0"/>
                <a:cs typeface="Aban" pitchFamily="2" charset="-78"/>
              </a:rPr>
              <a:t>(T</a:t>
            </a:r>
            <a:r>
              <a:rPr lang="en-US" sz="1400" b="1" i="1" smtClean="0">
                <a:latin typeface="Comic Sans MS" pitchFamily="66" charset="0"/>
                <a:cs typeface="Aban" pitchFamily="2" charset="-78"/>
              </a:rPr>
              <a:t>1</a:t>
            </a:r>
            <a:r>
              <a:rPr lang="en-US" sz="2400" b="1" i="1" smtClean="0">
                <a:latin typeface="Comic Sans MS" pitchFamily="66" charset="0"/>
                <a:cs typeface="Aban" pitchFamily="2" charset="-78"/>
              </a:rPr>
              <a:t>,T</a:t>
            </a:r>
            <a:r>
              <a:rPr lang="en-US" sz="1600" b="1" i="1" smtClean="0">
                <a:latin typeface="Comic Sans MS" pitchFamily="66" charset="0"/>
                <a:cs typeface="Aban" pitchFamily="2" charset="-78"/>
              </a:rPr>
              <a:t>2</a:t>
            </a:r>
            <a:r>
              <a:rPr lang="en-US" sz="2400" b="1" i="1" smtClean="0">
                <a:latin typeface="Comic Sans MS" pitchFamily="66" charset="0"/>
                <a:cs typeface="Aban" pitchFamily="2" charset="-78"/>
              </a:rPr>
              <a:t>,T</a:t>
            </a:r>
            <a:r>
              <a:rPr lang="en-US" sz="1400" b="1" i="1" smtClean="0">
                <a:latin typeface="Comic Sans MS" pitchFamily="66" charset="0"/>
                <a:cs typeface="Aban" pitchFamily="2" charset="-78"/>
              </a:rPr>
              <a:t>3</a:t>
            </a:r>
            <a:r>
              <a:rPr lang="en-US" sz="1800" b="1" i="1" smtClean="0">
                <a:latin typeface="Comic Sans MS" pitchFamily="66" charset="0"/>
                <a:cs typeface="Aban" pitchFamily="2" charset="-78"/>
              </a:rPr>
              <a:t>.</a:t>
            </a:r>
            <a:r>
              <a:rPr lang="en-US" sz="2400" b="1" i="1" smtClean="0">
                <a:latin typeface="Comic Sans MS" pitchFamily="66" charset="0"/>
                <a:cs typeface="Aban" pitchFamily="2" charset="-78"/>
              </a:rPr>
              <a:t>T</a:t>
            </a:r>
            <a:r>
              <a:rPr lang="en-US" sz="1400" b="1" i="1" smtClean="0">
                <a:latin typeface="Comic Sans MS" pitchFamily="66" charset="0"/>
                <a:cs typeface="Aban" pitchFamily="2" charset="-78"/>
              </a:rPr>
              <a:t>4</a:t>
            </a:r>
          </a:p>
          <a:p>
            <a:pPr eaLnBrk="1" hangingPunct="1">
              <a:lnSpc>
                <a:spcPct val="80000"/>
              </a:lnSpc>
              <a:buFontTx/>
              <a:buNone/>
            </a:pPr>
            <a:r>
              <a:rPr lang="en-US" b="1" i="1" smtClean="0">
                <a:latin typeface="Comic Sans MS" pitchFamily="66" charset="0"/>
                <a:cs typeface="Aban" pitchFamily="2" charset="-78"/>
              </a:rPr>
              <a:t>:N </a:t>
            </a:r>
            <a:r>
              <a:rPr lang="fa-IR" sz="2400" b="1" i="1" smtClean="0">
                <a:latin typeface="Comic Sans MS" pitchFamily="66" charset="0"/>
                <a:cs typeface="Aban" pitchFamily="2" charset="-78"/>
              </a:rPr>
              <a:t>درگیری لنف نودها</a:t>
            </a:r>
            <a:r>
              <a:rPr lang="en-US" sz="2400" b="1" i="1" smtClean="0">
                <a:latin typeface="Comic Sans MS" pitchFamily="66" charset="0"/>
                <a:cs typeface="Aban" pitchFamily="2" charset="-78"/>
              </a:rPr>
              <a:t>(N</a:t>
            </a:r>
            <a:r>
              <a:rPr lang="en-US" sz="1400" b="1" i="1" smtClean="0">
                <a:latin typeface="Comic Sans MS" pitchFamily="66" charset="0"/>
                <a:cs typeface="Aban" pitchFamily="2" charset="-78"/>
              </a:rPr>
              <a:t>0</a:t>
            </a:r>
            <a:r>
              <a:rPr lang="en-US" sz="2400" b="1" i="1" smtClean="0">
                <a:latin typeface="Comic Sans MS" pitchFamily="66" charset="0"/>
                <a:cs typeface="Aban" pitchFamily="2" charset="-78"/>
              </a:rPr>
              <a:t>,N</a:t>
            </a:r>
            <a:r>
              <a:rPr lang="en-US" sz="1400" b="1" i="1" smtClean="0">
                <a:latin typeface="Comic Sans MS" pitchFamily="66" charset="0"/>
                <a:cs typeface="Aban" pitchFamily="2" charset="-78"/>
              </a:rPr>
              <a:t>1</a:t>
            </a:r>
            <a:r>
              <a:rPr lang="en-US" sz="2400" b="1" i="1" smtClean="0">
                <a:latin typeface="Comic Sans MS" pitchFamily="66" charset="0"/>
                <a:cs typeface="Aban" pitchFamily="2" charset="-78"/>
              </a:rPr>
              <a:t>,N</a:t>
            </a:r>
            <a:r>
              <a:rPr lang="en-US" sz="1400" b="1" i="1" smtClean="0">
                <a:latin typeface="Comic Sans MS" pitchFamily="66" charset="0"/>
                <a:cs typeface="Aban" pitchFamily="2" charset="-78"/>
              </a:rPr>
              <a:t>2</a:t>
            </a:r>
            <a:r>
              <a:rPr lang="en-US" sz="2400" b="1" i="1" smtClean="0">
                <a:latin typeface="Comic Sans MS" pitchFamily="66" charset="0"/>
                <a:cs typeface="Aban" pitchFamily="2" charset="-78"/>
              </a:rPr>
              <a:t>,N</a:t>
            </a:r>
            <a:r>
              <a:rPr lang="en-US" sz="1400" b="1" i="1" smtClean="0">
                <a:latin typeface="Comic Sans MS" pitchFamily="66" charset="0"/>
                <a:cs typeface="Aban" pitchFamily="2" charset="-78"/>
              </a:rPr>
              <a:t>3</a:t>
            </a:r>
            <a:r>
              <a:rPr lang="en-US" sz="2400" b="1" i="1" smtClean="0">
                <a:latin typeface="Comic Sans MS" pitchFamily="66" charset="0"/>
                <a:cs typeface="Aban" pitchFamily="2" charset="-78"/>
              </a:rPr>
              <a:t>)</a:t>
            </a:r>
          </a:p>
          <a:p>
            <a:pPr eaLnBrk="1" hangingPunct="1">
              <a:lnSpc>
                <a:spcPct val="80000"/>
              </a:lnSpc>
              <a:buFontTx/>
              <a:buNone/>
            </a:pPr>
            <a:r>
              <a:rPr lang="en-US" b="1" i="1" smtClean="0">
                <a:latin typeface="Comic Sans MS" pitchFamily="66" charset="0"/>
                <a:cs typeface="Aban" pitchFamily="2" charset="-78"/>
              </a:rPr>
              <a:t>:M </a:t>
            </a:r>
            <a:r>
              <a:rPr lang="fa-IR" sz="2400" b="1" i="1" smtClean="0">
                <a:latin typeface="Comic Sans MS" pitchFamily="66" charset="0"/>
                <a:cs typeface="Aban" pitchFamily="2" charset="-78"/>
              </a:rPr>
              <a:t>متاستاز دور دست</a:t>
            </a:r>
            <a:r>
              <a:rPr lang="en-US" sz="2400" b="1" i="1" smtClean="0">
                <a:latin typeface="Comic Sans MS" pitchFamily="66" charset="0"/>
                <a:cs typeface="Aban" pitchFamily="2" charset="-78"/>
              </a:rPr>
              <a:t> (M</a:t>
            </a:r>
            <a:r>
              <a:rPr lang="en-US" sz="1400" b="1" i="1" smtClean="0">
                <a:latin typeface="Comic Sans MS" pitchFamily="66" charset="0"/>
                <a:cs typeface="Aban" pitchFamily="2" charset="-78"/>
              </a:rPr>
              <a:t>0</a:t>
            </a:r>
            <a:r>
              <a:rPr lang="en-US" sz="2400" b="1" i="1" smtClean="0">
                <a:latin typeface="Comic Sans MS" pitchFamily="66" charset="0"/>
                <a:cs typeface="Aban" pitchFamily="2" charset="-78"/>
              </a:rPr>
              <a:t>,M</a:t>
            </a:r>
            <a:r>
              <a:rPr lang="en-US" sz="1400" b="1" i="1" smtClean="0">
                <a:latin typeface="Comic Sans MS" pitchFamily="66" charset="0"/>
                <a:cs typeface="Aban" pitchFamily="2" charset="-78"/>
              </a:rPr>
              <a:t>1</a:t>
            </a:r>
            <a:r>
              <a:rPr lang="en-US" sz="2400" b="1" i="1" smtClean="0">
                <a:latin typeface="Comic Sans MS" pitchFamily="66" charset="0"/>
                <a:cs typeface="Aban" pitchFamily="2" charset="-78"/>
              </a:rPr>
              <a:t>)</a:t>
            </a:r>
          </a:p>
          <a:p>
            <a:pPr eaLnBrk="1" hangingPunct="1">
              <a:lnSpc>
                <a:spcPct val="80000"/>
              </a:lnSpc>
              <a:buFontTx/>
              <a:buNone/>
            </a:pPr>
            <a:r>
              <a:rPr lang="en-US" sz="2800" b="1" i="1" smtClean="0">
                <a:solidFill>
                  <a:srgbClr val="FF9900"/>
                </a:solidFill>
                <a:latin typeface="Comic Sans MS" pitchFamily="66" charset="0"/>
                <a:cs typeface="Aban" pitchFamily="2" charset="-78"/>
              </a:rPr>
              <a:t>Stage1</a:t>
            </a:r>
            <a:r>
              <a:rPr lang="en-US" sz="2800" b="1" i="1" smtClean="0">
                <a:latin typeface="Comic Sans MS" pitchFamily="66" charset="0"/>
                <a:cs typeface="Aban" pitchFamily="2" charset="-78"/>
              </a:rPr>
              <a:t>:</a:t>
            </a:r>
            <a:r>
              <a:rPr lang="en-US" sz="2400" b="1" i="1" smtClean="0">
                <a:latin typeface="Comic Sans MS" pitchFamily="66" charset="0"/>
                <a:cs typeface="Aban" pitchFamily="2" charset="-78"/>
              </a:rPr>
              <a:t>T</a:t>
            </a:r>
            <a:r>
              <a:rPr lang="en-US" sz="1600" b="1" i="1" smtClean="0">
                <a:latin typeface="Comic Sans MS" pitchFamily="66" charset="0"/>
                <a:cs typeface="Aban" pitchFamily="2" charset="-78"/>
              </a:rPr>
              <a:t>1</a:t>
            </a:r>
            <a:r>
              <a:rPr lang="en-US" sz="2400" b="1" i="1" smtClean="0">
                <a:latin typeface="Comic Sans MS" pitchFamily="66" charset="0"/>
                <a:cs typeface="Aban" pitchFamily="2" charset="-78"/>
              </a:rPr>
              <a:t>N</a:t>
            </a:r>
            <a:r>
              <a:rPr lang="en-US" sz="1600" b="1" i="1" smtClean="0">
                <a:latin typeface="Comic Sans MS" pitchFamily="66" charset="0"/>
                <a:cs typeface="Aban" pitchFamily="2" charset="-78"/>
              </a:rPr>
              <a:t>0</a:t>
            </a:r>
            <a:r>
              <a:rPr lang="en-US" sz="2400" b="1" i="1" smtClean="0">
                <a:latin typeface="Comic Sans MS" pitchFamily="66" charset="0"/>
                <a:cs typeface="Aban" pitchFamily="2" charset="-78"/>
              </a:rPr>
              <a:t>M</a:t>
            </a:r>
            <a:r>
              <a:rPr lang="en-US" sz="1600" b="1" i="1" smtClean="0">
                <a:latin typeface="Comic Sans MS" pitchFamily="66" charset="0"/>
                <a:cs typeface="Aban" pitchFamily="2" charset="-78"/>
              </a:rPr>
              <a:t>0                  </a:t>
            </a:r>
            <a:r>
              <a:rPr lang="en-US" sz="2800" b="1" i="1" smtClean="0">
                <a:latin typeface="Comic Sans MS" pitchFamily="66" charset="0"/>
                <a:cs typeface="Aban" pitchFamily="2" charset="-78"/>
              </a:rPr>
              <a:t>               </a:t>
            </a:r>
          </a:p>
          <a:p>
            <a:pPr eaLnBrk="1" hangingPunct="1">
              <a:lnSpc>
                <a:spcPct val="80000"/>
              </a:lnSpc>
              <a:buFontTx/>
              <a:buNone/>
            </a:pPr>
            <a:r>
              <a:rPr lang="en-US" sz="2800" b="1" i="1" smtClean="0">
                <a:solidFill>
                  <a:srgbClr val="FF9900"/>
                </a:solidFill>
                <a:latin typeface="Comic Sans MS" pitchFamily="66" charset="0"/>
                <a:cs typeface="Aban" pitchFamily="2" charset="-78"/>
              </a:rPr>
              <a:t>stage2</a:t>
            </a:r>
            <a:r>
              <a:rPr lang="en-US" sz="2800" b="1" i="1" smtClean="0">
                <a:latin typeface="Comic Sans MS" pitchFamily="66" charset="0"/>
                <a:cs typeface="Aban" pitchFamily="2" charset="-78"/>
              </a:rPr>
              <a:t> :</a:t>
            </a:r>
            <a:r>
              <a:rPr lang="en-US" sz="2400" b="1" i="1" smtClean="0">
                <a:latin typeface="Comic Sans MS" pitchFamily="66" charset="0"/>
                <a:cs typeface="Aban" pitchFamily="2" charset="-78"/>
              </a:rPr>
              <a:t>T</a:t>
            </a:r>
            <a:r>
              <a:rPr lang="en-US" sz="1600" b="1" i="1" smtClean="0">
                <a:latin typeface="Comic Sans MS" pitchFamily="66" charset="0"/>
                <a:cs typeface="Aban" pitchFamily="2" charset="-78"/>
              </a:rPr>
              <a:t>2</a:t>
            </a:r>
            <a:r>
              <a:rPr lang="en-US" sz="2400" b="1" i="1" smtClean="0">
                <a:latin typeface="Comic Sans MS" pitchFamily="66" charset="0"/>
                <a:cs typeface="Aban" pitchFamily="2" charset="-78"/>
              </a:rPr>
              <a:t>N</a:t>
            </a:r>
            <a:r>
              <a:rPr lang="en-US" sz="1600" b="1" i="1" smtClean="0">
                <a:latin typeface="Comic Sans MS" pitchFamily="66" charset="0"/>
                <a:cs typeface="Aban" pitchFamily="2" charset="-78"/>
              </a:rPr>
              <a:t>0</a:t>
            </a:r>
            <a:r>
              <a:rPr lang="en-US" sz="2400" b="1" i="1" smtClean="0">
                <a:latin typeface="Comic Sans MS" pitchFamily="66" charset="0"/>
                <a:cs typeface="Aban" pitchFamily="2" charset="-78"/>
              </a:rPr>
              <a:t>M</a:t>
            </a:r>
            <a:r>
              <a:rPr lang="en-US" sz="1600" b="1" i="1" smtClean="0">
                <a:latin typeface="Comic Sans MS" pitchFamily="66" charset="0"/>
                <a:cs typeface="Aban" pitchFamily="2" charset="-78"/>
              </a:rPr>
              <a:t>0                 </a:t>
            </a:r>
            <a:r>
              <a:rPr lang="en-US" sz="2800" b="1" i="1" smtClean="0">
                <a:latin typeface="Comic Sans MS" pitchFamily="66" charset="0"/>
                <a:cs typeface="Aban" pitchFamily="2" charset="-78"/>
              </a:rPr>
              <a:t>                </a:t>
            </a:r>
          </a:p>
          <a:p>
            <a:pPr eaLnBrk="1" hangingPunct="1">
              <a:lnSpc>
                <a:spcPct val="80000"/>
              </a:lnSpc>
              <a:buFontTx/>
              <a:buNone/>
            </a:pPr>
            <a:r>
              <a:rPr lang="en-US" sz="2800" b="1" i="1" smtClean="0">
                <a:solidFill>
                  <a:srgbClr val="FF9900"/>
                </a:solidFill>
                <a:latin typeface="Comic Sans MS" pitchFamily="66" charset="0"/>
                <a:cs typeface="Aban" pitchFamily="2" charset="-78"/>
              </a:rPr>
              <a:t>Stage3</a:t>
            </a:r>
            <a:r>
              <a:rPr lang="en-US" sz="2800" b="1" i="1" smtClean="0">
                <a:latin typeface="Comic Sans MS" pitchFamily="66" charset="0"/>
                <a:cs typeface="Aban" pitchFamily="2" charset="-78"/>
              </a:rPr>
              <a:t>:</a:t>
            </a:r>
            <a:r>
              <a:rPr lang="en-US" sz="2400" b="1" i="1" smtClean="0">
                <a:latin typeface="Comic Sans MS" pitchFamily="66" charset="0"/>
                <a:cs typeface="Aban" pitchFamily="2" charset="-78"/>
              </a:rPr>
              <a:t>T</a:t>
            </a:r>
            <a:r>
              <a:rPr lang="en-US" sz="1600" b="1" i="1" smtClean="0">
                <a:latin typeface="Comic Sans MS" pitchFamily="66" charset="0"/>
                <a:cs typeface="Aban" pitchFamily="2" charset="-78"/>
              </a:rPr>
              <a:t>3</a:t>
            </a:r>
            <a:r>
              <a:rPr lang="en-US" sz="2400" b="1" i="1" smtClean="0">
                <a:latin typeface="Comic Sans MS" pitchFamily="66" charset="0"/>
                <a:cs typeface="Aban" pitchFamily="2" charset="-78"/>
              </a:rPr>
              <a:t>N</a:t>
            </a:r>
            <a:r>
              <a:rPr lang="en-US" sz="1600" b="1" i="1" smtClean="0">
                <a:latin typeface="Comic Sans MS" pitchFamily="66" charset="0"/>
                <a:cs typeface="Aban" pitchFamily="2" charset="-78"/>
              </a:rPr>
              <a:t>0</a:t>
            </a:r>
            <a:r>
              <a:rPr lang="en-US" sz="2400" b="1" i="1" smtClean="0">
                <a:latin typeface="Comic Sans MS" pitchFamily="66" charset="0"/>
                <a:cs typeface="Aban" pitchFamily="2" charset="-78"/>
              </a:rPr>
              <a:t>M</a:t>
            </a:r>
            <a:r>
              <a:rPr lang="en-US" sz="1600" b="1" i="1" smtClean="0">
                <a:latin typeface="Comic Sans MS" pitchFamily="66" charset="0"/>
                <a:cs typeface="Aban" pitchFamily="2" charset="-78"/>
              </a:rPr>
              <a:t>0</a:t>
            </a:r>
            <a:r>
              <a:rPr lang="en-US" sz="2400" b="1" i="1" smtClean="0">
                <a:latin typeface="Comic Sans MS" pitchFamily="66" charset="0"/>
                <a:cs typeface="Aban" pitchFamily="2" charset="-78"/>
              </a:rPr>
              <a:t>/T</a:t>
            </a:r>
            <a:r>
              <a:rPr lang="en-US" sz="1600" b="1" i="1" smtClean="0">
                <a:latin typeface="Comic Sans MS" pitchFamily="66" charset="0"/>
                <a:cs typeface="Aban" pitchFamily="2" charset="-78"/>
              </a:rPr>
              <a:t>1,2,3</a:t>
            </a:r>
            <a:r>
              <a:rPr lang="en-US" sz="2400" b="1" i="1" smtClean="0">
                <a:latin typeface="Comic Sans MS" pitchFamily="66" charset="0"/>
                <a:cs typeface="Aban" pitchFamily="2" charset="-78"/>
              </a:rPr>
              <a:t> N</a:t>
            </a:r>
            <a:r>
              <a:rPr lang="en-US" sz="1600" b="1" i="1" smtClean="0">
                <a:latin typeface="Comic Sans MS" pitchFamily="66" charset="0"/>
                <a:cs typeface="Aban" pitchFamily="2" charset="-78"/>
              </a:rPr>
              <a:t>1</a:t>
            </a:r>
            <a:r>
              <a:rPr lang="en-US" sz="2400" b="1" i="1" smtClean="0">
                <a:latin typeface="Comic Sans MS" pitchFamily="66" charset="0"/>
                <a:cs typeface="Aban" pitchFamily="2" charset="-78"/>
              </a:rPr>
              <a:t>M</a:t>
            </a:r>
            <a:r>
              <a:rPr lang="en-US" sz="1600" b="1" i="1" smtClean="0">
                <a:latin typeface="Comic Sans MS" pitchFamily="66" charset="0"/>
                <a:cs typeface="Aban" pitchFamily="2" charset="-78"/>
              </a:rPr>
              <a:t>0                        </a:t>
            </a:r>
            <a:r>
              <a:rPr lang="en-US" sz="2800" b="1" i="1" smtClean="0">
                <a:latin typeface="Comic Sans MS" pitchFamily="66" charset="0"/>
                <a:cs typeface="Aban" pitchFamily="2" charset="-78"/>
              </a:rPr>
              <a:t> </a:t>
            </a:r>
          </a:p>
          <a:p>
            <a:pPr eaLnBrk="1" hangingPunct="1">
              <a:lnSpc>
                <a:spcPct val="80000"/>
              </a:lnSpc>
              <a:buFontTx/>
              <a:buNone/>
            </a:pPr>
            <a:r>
              <a:rPr lang="en-US" sz="2800" b="1" i="1" smtClean="0">
                <a:solidFill>
                  <a:srgbClr val="FF9900"/>
                </a:solidFill>
                <a:latin typeface="Comic Sans MS" pitchFamily="66" charset="0"/>
                <a:cs typeface="Aban" pitchFamily="2" charset="-78"/>
              </a:rPr>
              <a:t>Stage4</a:t>
            </a:r>
            <a:r>
              <a:rPr lang="en-US" sz="2800" b="1" i="1" smtClean="0">
                <a:latin typeface="Comic Sans MS" pitchFamily="66" charset="0"/>
                <a:cs typeface="Aban" pitchFamily="2" charset="-78"/>
              </a:rPr>
              <a:t>:</a:t>
            </a:r>
            <a:r>
              <a:rPr lang="en-US" sz="2400" b="1" i="1" smtClean="0">
                <a:latin typeface="Comic Sans MS" pitchFamily="66" charset="0"/>
                <a:cs typeface="Aban" pitchFamily="2" charset="-78"/>
              </a:rPr>
              <a:t>any</a:t>
            </a:r>
            <a:r>
              <a:rPr lang="en-US" sz="2800" b="1" i="1" smtClean="0">
                <a:latin typeface="Comic Sans MS" pitchFamily="66" charset="0"/>
                <a:cs typeface="Aban" pitchFamily="2" charset="-78"/>
              </a:rPr>
              <a:t> </a:t>
            </a:r>
            <a:r>
              <a:rPr lang="en-US" sz="2400" b="1" i="1" smtClean="0">
                <a:latin typeface="Comic Sans MS" pitchFamily="66" charset="0"/>
                <a:cs typeface="Aban" pitchFamily="2" charset="-78"/>
              </a:rPr>
              <a:t>T4 lesion /N</a:t>
            </a:r>
            <a:r>
              <a:rPr lang="en-US" sz="1600" b="1" i="1" smtClean="0">
                <a:latin typeface="Comic Sans MS" pitchFamily="66" charset="0"/>
                <a:cs typeface="Aban" pitchFamily="2" charset="-78"/>
              </a:rPr>
              <a:t>2</a:t>
            </a:r>
            <a:r>
              <a:rPr lang="en-US" sz="2400" b="1" i="1" smtClean="0">
                <a:latin typeface="Comic Sans MS" pitchFamily="66" charset="0"/>
                <a:cs typeface="Aban" pitchFamily="2" charset="-78"/>
              </a:rPr>
              <a:t>.N</a:t>
            </a:r>
            <a:r>
              <a:rPr lang="en-US" sz="1600" b="1" i="1" smtClean="0">
                <a:latin typeface="Comic Sans MS" pitchFamily="66" charset="0"/>
                <a:cs typeface="Aban" pitchFamily="2" charset="-78"/>
              </a:rPr>
              <a:t>3</a:t>
            </a:r>
            <a:r>
              <a:rPr lang="en-US" sz="2400" b="1" i="1" smtClean="0">
                <a:latin typeface="Comic Sans MS" pitchFamily="66" charset="0"/>
                <a:cs typeface="Aban" pitchFamily="2" charset="-78"/>
              </a:rPr>
              <a:t>/M</a:t>
            </a:r>
            <a:r>
              <a:rPr lang="en-US" sz="1600" b="1" i="1" smtClean="0">
                <a:latin typeface="Comic Sans MS" pitchFamily="66" charset="0"/>
                <a:cs typeface="Aban" pitchFamily="2" charset="-78"/>
              </a:rPr>
              <a:t>1                  </a:t>
            </a:r>
          </a:p>
          <a:p>
            <a:pPr eaLnBrk="1" hangingPunct="1">
              <a:lnSpc>
                <a:spcPct val="80000"/>
              </a:lnSpc>
              <a:buFontTx/>
              <a:buNone/>
            </a:pPr>
            <a:endParaRPr lang="en-US" sz="2400" b="1" i="1" smtClean="0">
              <a:latin typeface="Comic Sans MS" pitchFamily="66" charset="0"/>
              <a:cs typeface="Aban" pitchFamily="2" charset="-78"/>
            </a:endParaRPr>
          </a:p>
        </p:txBody>
      </p:sp>
    </p:spTree>
    <p:extLst>
      <p:ext uri="{BB962C8B-B14F-4D97-AF65-F5344CB8AC3E}">
        <p14:creationId xmlns:p14="http://schemas.microsoft.com/office/powerpoint/2010/main" val="30694910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fa-IR" i="1" smtClean="0">
                <a:cs typeface="Aban" pitchFamily="2" charset="-78"/>
              </a:rPr>
              <a:t>  هیستوپاتولوژی:</a:t>
            </a:r>
            <a:endParaRPr lang="en-US" i="1" smtClean="0">
              <a:cs typeface="Aban" pitchFamily="2" charset="-78"/>
            </a:endParaRPr>
          </a:p>
        </p:txBody>
      </p:sp>
      <p:sp>
        <p:nvSpPr>
          <p:cNvPr id="44035" name="Rectangle 3"/>
          <p:cNvSpPr>
            <a:spLocks noGrp="1" noChangeArrowheads="1"/>
          </p:cNvSpPr>
          <p:nvPr>
            <p:ph type="body" idx="1"/>
          </p:nvPr>
        </p:nvSpPr>
        <p:spPr/>
        <p:txBody>
          <a:bodyPr/>
          <a:lstStyle/>
          <a:p>
            <a:pPr eaLnBrk="1" hangingPunct="1">
              <a:lnSpc>
                <a:spcPct val="90000"/>
              </a:lnSpc>
            </a:pPr>
            <a:r>
              <a:rPr lang="fa-IR" sz="2800" smtClean="0">
                <a:cs typeface="Aban" pitchFamily="2" charset="-78"/>
              </a:rPr>
              <a:t>اپیتلیوم دیسپلاستیک بدخیم/ تهاجم به بافت همبندی زیرین</a:t>
            </a:r>
          </a:p>
          <a:p>
            <a:pPr eaLnBrk="1" hangingPunct="1">
              <a:lnSpc>
                <a:spcPct val="90000"/>
              </a:lnSpc>
            </a:pPr>
            <a:r>
              <a:rPr lang="fa-IR" sz="2800" smtClean="0">
                <a:cs typeface="Aban" pitchFamily="2" charset="-78"/>
              </a:rPr>
              <a:t>خصوصیات سلولها:</a:t>
            </a:r>
            <a:r>
              <a:rPr lang="fa-IR" sz="2400" smtClean="0">
                <a:cs typeface="Aban" pitchFamily="2" charset="-78"/>
              </a:rPr>
              <a:t> </a:t>
            </a:r>
            <a:r>
              <a:rPr lang="fa-IR" sz="2800" smtClean="0">
                <a:cs typeface="Aban" pitchFamily="2" charset="-78"/>
              </a:rPr>
              <a:t>هسته های هایپرکروم.پلئومورفیسم</a:t>
            </a:r>
            <a:r>
              <a:rPr lang="fa-IR" sz="2400" smtClean="0">
                <a:cs typeface="Aban" pitchFamily="2" charset="-78"/>
              </a:rPr>
              <a:t> .</a:t>
            </a:r>
          </a:p>
          <a:p>
            <a:pPr eaLnBrk="1" hangingPunct="1">
              <a:lnSpc>
                <a:spcPct val="90000"/>
              </a:lnSpc>
            </a:pPr>
            <a:r>
              <a:rPr lang="en-US" sz="2400" i="1" smtClean="0">
                <a:solidFill>
                  <a:srgbClr val="FF9900"/>
                </a:solidFill>
                <a:latin typeface="Comic Sans MS" pitchFamily="66" charset="0"/>
              </a:rPr>
              <a:t>Keratin pearl,individual cell keratinization</a:t>
            </a:r>
          </a:p>
          <a:p>
            <a:pPr eaLnBrk="1" hangingPunct="1">
              <a:lnSpc>
                <a:spcPct val="90000"/>
              </a:lnSpc>
            </a:pPr>
            <a:endParaRPr lang="en-US" sz="2400" i="1" smtClean="0">
              <a:latin typeface="Comic Sans MS" pitchFamily="66" charset="0"/>
            </a:endParaRPr>
          </a:p>
          <a:p>
            <a:pPr algn="l" rtl="0" eaLnBrk="1" hangingPunct="1">
              <a:lnSpc>
                <a:spcPct val="90000"/>
              </a:lnSpc>
            </a:pPr>
            <a:r>
              <a:rPr lang="en-US" i="1" smtClean="0">
                <a:solidFill>
                  <a:srgbClr val="CC0000"/>
                </a:solidFill>
                <a:latin typeface="Comic Sans MS" pitchFamily="66" charset="0"/>
              </a:rPr>
              <a:t>Grading:</a:t>
            </a:r>
          </a:p>
          <a:p>
            <a:pPr algn="l" rtl="0" eaLnBrk="1" hangingPunct="1">
              <a:lnSpc>
                <a:spcPct val="90000"/>
              </a:lnSpc>
            </a:pPr>
            <a:r>
              <a:rPr lang="en-US" sz="2400" i="1" smtClean="0">
                <a:latin typeface="Comic Sans MS" pitchFamily="66" charset="0"/>
              </a:rPr>
              <a:t>Well diff /low grade</a:t>
            </a:r>
          </a:p>
          <a:p>
            <a:pPr algn="l" rtl="0" eaLnBrk="1" hangingPunct="1">
              <a:lnSpc>
                <a:spcPct val="90000"/>
              </a:lnSpc>
            </a:pPr>
            <a:r>
              <a:rPr lang="en-US" sz="2400" i="1" smtClean="0">
                <a:latin typeface="Comic Sans MS" pitchFamily="66" charset="0"/>
              </a:rPr>
              <a:t>Moderatly.diff/</a:t>
            </a:r>
          </a:p>
          <a:p>
            <a:pPr algn="l" rtl="0" eaLnBrk="1" hangingPunct="1">
              <a:lnSpc>
                <a:spcPct val="90000"/>
              </a:lnSpc>
            </a:pPr>
            <a:r>
              <a:rPr lang="en-US" sz="2400" i="1" smtClean="0">
                <a:latin typeface="Comic Sans MS" pitchFamily="66" charset="0"/>
              </a:rPr>
              <a:t>Poorly diff/high grade</a:t>
            </a:r>
          </a:p>
        </p:txBody>
      </p:sp>
    </p:spTree>
    <p:extLst>
      <p:ext uri="{BB962C8B-B14F-4D97-AF65-F5344CB8AC3E}">
        <p14:creationId xmlns:p14="http://schemas.microsoft.com/office/powerpoint/2010/main" val="2832723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571480"/>
            <a:ext cx="7708392" cy="5676920"/>
          </a:xfrm>
        </p:spPr>
        <p:txBody>
          <a:bodyPr>
            <a:normAutofit/>
          </a:bodyPr>
          <a:lstStyle/>
          <a:p>
            <a:r>
              <a:rPr lang="en-US" dirty="0" smtClean="0"/>
              <a:t>Grading</a:t>
            </a:r>
            <a:r>
              <a:rPr lang="fa-IR" dirty="0" smtClean="0"/>
              <a:t>:ازنظر شباهت به بافت منشا و توانایی تولید کراتین</a:t>
            </a:r>
            <a:endParaRPr lang="en-US" dirty="0" smtClean="0"/>
          </a:p>
          <a:p>
            <a:r>
              <a:rPr lang="fa-IR" dirty="0" smtClean="0"/>
              <a:t>1.اگه بالغ وشبیه بافت منشا ورشد کند و متاستاز دیر:</a:t>
            </a:r>
            <a:r>
              <a:rPr lang="en-US" dirty="0" smtClean="0"/>
              <a:t>low grade</a:t>
            </a:r>
            <a:r>
              <a:rPr lang="fa-IR" dirty="0" smtClean="0"/>
              <a:t>یا</a:t>
            </a:r>
            <a:r>
              <a:rPr lang="en-US" dirty="0" err="1" smtClean="0"/>
              <a:t>weii</a:t>
            </a:r>
            <a:r>
              <a:rPr lang="en-US" dirty="0" smtClean="0"/>
              <a:t> differentiated</a:t>
            </a:r>
            <a:r>
              <a:rPr lang="fa-IR" dirty="0" smtClean="0"/>
              <a:t>(کاملا تمایز یافته) </a:t>
            </a:r>
            <a:endParaRPr lang="en-US" dirty="0" smtClean="0"/>
          </a:p>
          <a:p>
            <a:r>
              <a:rPr lang="fa-IR" dirty="0" smtClean="0"/>
              <a:t>2.پلئومورفیسم زیاد سلولی وهسته ای،تولید کراتین کم یا اصلا،متاستاز سریع:</a:t>
            </a:r>
            <a:r>
              <a:rPr lang="en-US" dirty="0" smtClean="0"/>
              <a:t>high grade</a:t>
            </a:r>
            <a:r>
              <a:rPr lang="fa-IR" dirty="0" smtClean="0"/>
              <a:t>یا گرید 3 یاآناپلاستیک(</a:t>
            </a:r>
            <a:r>
              <a:rPr lang="en-US" dirty="0" smtClean="0"/>
              <a:t>(poorly dif</a:t>
            </a:r>
          </a:p>
          <a:p>
            <a:r>
              <a:rPr lang="fa-IR" dirty="0" smtClean="0"/>
              <a:t>3.مابین این دو،باتمایز متوسط:گرید2 یا</a:t>
            </a:r>
            <a:r>
              <a:rPr lang="en-US" dirty="0" err="1" smtClean="0"/>
              <a:t>moderatly</a:t>
            </a:r>
            <a:r>
              <a:rPr lang="en-US" dirty="0" smtClean="0"/>
              <a:t> dif</a:t>
            </a:r>
          </a:p>
          <a:p>
            <a:endParaRPr lang="fa-IR" dirty="0"/>
          </a:p>
        </p:txBody>
      </p:sp>
    </p:spTree>
    <p:extLst>
      <p:ext uri="{BB962C8B-B14F-4D97-AF65-F5344CB8AC3E}">
        <p14:creationId xmlns:p14="http://schemas.microsoft.com/office/powerpoint/2010/main" val="8208110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endParaRPr lang="en-US" smtClean="0"/>
          </a:p>
        </p:txBody>
      </p:sp>
      <p:pic>
        <p:nvPicPr>
          <p:cNvPr id="45059" name="Picture 4" descr="~AUT0060"/>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827088" y="1268413"/>
            <a:ext cx="7777162" cy="5176837"/>
          </a:xfrm>
          <a:noFill/>
        </p:spPr>
      </p:pic>
    </p:spTree>
    <p:extLst>
      <p:ext uri="{BB962C8B-B14F-4D97-AF65-F5344CB8AC3E}">
        <p14:creationId xmlns:p14="http://schemas.microsoft.com/office/powerpoint/2010/main" val="1614657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endParaRPr lang="en-US" smtClean="0"/>
          </a:p>
        </p:txBody>
      </p:sp>
      <p:pic>
        <p:nvPicPr>
          <p:cNvPr id="46083" name="Picture 4" descr="~AUT0062"/>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42988" y="1268413"/>
            <a:ext cx="7489825" cy="5184775"/>
          </a:xfrm>
          <a:noFill/>
        </p:spPr>
      </p:pic>
    </p:spTree>
    <p:extLst>
      <p:ext uri="{BB962C8B-B14F-4D97-AF65-F5344CB8AC3E}">
        <p14:creationId xmlns:p14="http://schemas.microsoft.com/office/powerpoint/2010/main" val="30782869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fa-IR" smtClean="0"/>
              <a:t>درمان و پیش آگهی:</a:t>
            </a:r>
            <a:endParaRPr lang="en-US" smtClean="0"/>
          </a:p>
        </p:txBody>
      </p:sp>
      <p:sp>
        <p:nvSpPr>
          <p:cNvPr id="47107" name="Rectangle 3"/>
          <p:cNvSpPr>
            <a:spLocks noGrp="1" noChangeArrowheads="1"/>
          </p:cNvSpPr>
          <p:nvPr>
            <p:ph type="body" idx="1"/>
          </p:nvPr>
        </p:nvSpPr>
        <p:spPr>
          <a:xfrm>
            <a:off x="755576" y="1447800"/>
            <a:ext cx="8178112" cy="4800600"/>
          </a:xfrm>
        </p:spPr>
        <p:txBody>
          <a:bodyPr/>
          <a:lstStyle/>
          <a:p>
            <a:pPr eaLnBrk="1" hangingPunct="1"/>
            <a:r>
              <a:rPr lang="fa-IR" dirty="0" smtClean="0">
                <a:latin typeface="Comic Sans MS" pitchFamily="66" charset="0"/>
                <a:cs typeface="Aban" pitchFamily="2" charset="-78"/>
              </a:rPr>
              <a:t>کارسینوم ورمیلیون لب: جراحی</a:t>
            </a:r>
          </a:p>
          <a:p>
            <a:pPr eaLnBrk="1" hangingPunct="1"/>
            <a:r>
              <a:rPr lang="fa-IR" dirty="0" smtClean="0">
                <a:latin typeface="Comic Sans MS" pitchFamily="66" charset="0"/>
                <a:cs typeface="Aban" pitchFamily="2" charset="-78"/>
              </a:rPr>
              <a:t>کارسینومهای اینرا اورال: جراحی + رادیوتراپی</a:t>
            </a:r>
          </a:p>
          <a:p>
            <a:pPr eaLnBrk="1" hangingPunct="1"/>
            <a:endParaRPr lang="fa-IR" dirty="0" smtClean="0">
              <a:latin typeface="Comic Sans MS" pitchFamily="66" charset="0"/>
              <a:cs typeface="Aban" pitchFamily="2" charset="-78"/>
            </a:endParaRPr>
          </a:p>
          <a:p>
            <a:pPr eaLnBrk="1" hangingPunct="1"/>
            <a:r>
              <a:rPr lang="fa-IR" dirty="0" smtClean="0">
                <a:latin typeface="Comic Sans MS" pitchFamily="66" charset="0"/>
                <a:cs typeface="Aban" pitchFamily="2" charset="-78"/>
              </a:rPr>
              <a:t>پروگنوز وابسته به </a:t>
            </a:r>
            <a:r>
              <a:rPr lang="en-US" dirty="0" smtClean="0">
                <a:latin typeface="Comic Sans MS" pitchFamily="66" charset="0"/>
                <a:cs typeface="Aban" pitchFamily="2" charset="-78"/>
              </a:rPr>
              <a:t>stage </a:t>
            </a:r>
            <a:r>
              <a:rPr lang="fa-IR" dirty="0" smtClean="0">
                <a:latin typeface="Comic Sans MS" pitchFamily="66" charset="0"/>
                <a:cs typeface="Aban" pitchFamily="2" charset="-78"/>
              </a:rPr>
              <a:t>تومور</a:t>
            </a:r>
          </a:p>
          <a:p>
            <a:r>
              <a:rPr lang="fa-IR" dirty="0" smtClean="0"/>
              <a:t>هرچه </a:t>
            </a:r>
            <a:r>
              <a:rPr lang="en-US" dirty="0"/>
              <a:t>staging</a:t>
            </a:r>
            <a:r>
              <a:rPr lang="fa-IR" dirty="0"/>
              <a:t>بالاتر،بدتر(</a:t>
            </a:r>
            <a:r>
              <a:rPr lang="en-US" dirty="0" err="1"/>
              <a:t>staing</a:t>
            </a:r>
            <a:r>
              <a:rPr lang="en-US" dirty="0"/>
              <a:t> </a:t>
            </a:r>
            <a:r>
              <a:rPr lang="fa-IR" dirty="0"/>
              <a:t>مهمتر از</a:t>
            </a:r>
            <a:r>
              <a:rPr lang="en-US" dirty="0"/>
              <a:t>grading</a:t>
            </a:r>
            <a:r>
              <a:rPr lang="fa-IR" dirty="0"/>
              <a:t>)</a:t>
            </a:r>
            <a:endParaRPr lang="en-US" dirty="0"/>
          </a:p>
          <a:p>
            <a:pPr eaLnBrk="1" hangingPunct="1"/>
            <a:endParaRPr lang="en-US" dirty="0" smtClean="0">
              <a:latin typeface="Comic Sans MS" pitchFamily="66" charset="0"/>
              <a:cs typeface="Aban" pitchFamily="2" charset="-78"/>
            </a:endParaRPr>
          </a:p>
        </p:txBody>
      </p:sp>
    </p:spTree>
    <p:extLst>
      <p:ext uri="{BB962C8B-B14F-4D97-AF65-F5344CB8AC3E}">
        <p14:creationId xmlns:p14="http://schemas.microsoft.com/office/powerpoint/2010/main" val="14848595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fhf.jpg"/>
          <p:cNvPicPr>
            <a:picLocks noGrp="1" noChangeAspect="1"/>
          </p:cNvPicPr>
          <p:nvPr>
            <p:ph idx="1"/>
          </p:nvPr>
        </p:nvPicPr>
        <p:blipFill>
          <a:blip r:embed="rId2" cstate="print"/>
          <a:stretch>
            <a:fillRect/>
          </a:stretch>
        </p:blipFill>
        <p:spPr>
          <a:xfrm>
            <a:off x="5933756" y="4429108"/>
            <a:ext cx="3210244" cy="2428892"/>
          </a:xfrm>
        </p:spPr>
      </p:pic>
      <p:pic>
        <p:nvPicPr>
          <p:cNvPr id="5" name="Picture 4" descr="klkl.jpg"/>
          <p:cNvPicPr>
            <a:picLocks noChangeAspect="1"/>
          </p:cNvPicPr>
          <p:nvPr/>
        </p:nvPicPr>
        <p:blipFill>
          <a:blip r:embed="rId3" cstate="print"/>
          <a:stretch>
            <a:fillRect/>
          </a:stretch>
        </p:blipFill>
        <p:spPr>
          <a:xfrm>
            <a:off x="0" y="-1"/>
            <a:ext cx="2786050" cy="2053949"/>
          </a:xfrm>
          <a:prstGeom prst="rect">
            <a:avLst/>
          </a:prstGeom>
        </p:spPr>
      </p:pic>
      <p:pic>
        <p:nvPicPr>
          <p:cNvPr id="6" name="Picture 5" descr="'k'k.jpg"/>
          <p:cNvPicPr>
            <a:picLocks noChangeAspect="1"/>
          </p:cNvPicPr>
          <p:nvPr/>
        </p:nvPicPr>
        <p:blipFill>
          <a:blip r:embed="rId4" cstate="print"/>
          <a:stretch>
            <a:fillRect/>
          </a:stretch>
        </p:blipFill>
        <p:spPr>
          <a:xfrm>
            <a:off x="6858015" y="2214554"/>
            <a:ext cx="2285985" cy="2214578"/>
          </a:xfrm>
          <a:prstGeom prst="rect">
            <a:avLst/>
          </a:prstGeom>
        </p:spPr>
      </p:pic>
      <p:pic>
        <p:nvPicPr>
          <p:cNvPr id="7" name="Picture 6" descr="lhh.jpg"/>
          <p:cNvPicPr>
            <a:picLocks noChangeAspect="1"/>
          </p:cNvPicPr>
          <p:nvPr/>
        </p:nvPicPr>
        <p:blipFill>
          <a:blip r:embed="rId5" cstate="print"/>
          <a:stretch>
            <a:fillRect/>
          </a:stretch>
        </p:blipFill>
        <p:spPr>
          <a:xfrm>
            <a:off x="0" y="2000240"/>
            <a:ext cx="2786050" cy="2727024"/>
          </a:xfrm>
          <a:prstGeom prst="rect">
            <a:avLst/>
          </a:prstGeom>
        </p:spPr>
      </p:pic>
      <p:pic>
        <p:nvPicPr>
          <p:cNvPr id="8" name="Picture 7" descr="jkjkh.jpg"/>
          <p:cNvPicPr>
            <a:picLocks noChangeAspect="1"/>
          </p:cNvPicPr>
          <p:nvPr/>
        </p:nvPicPr>
        <p:blipFill>
          <a:blip r:embed="rId6" cstate="print"/>
          <a:stretch>
            <a:fillRect/>
          </a:stretch>
        </p:blipFill>
        <p:spPr>
          <a:xfrm>
            <a:off x="0" y="4714884"/>
            <a:ext cx="2786050" cy="2143116"/>
          </a:xfrm>
          <a:prstGeom prst="rect">
            <a:avLst/>
          </a:prstGeom>
        </p:spPr>
      </p:pic>
      <p:pic>
        <p:nvPicPr>
          <p:cNvPr id="9" name="Picture 8" descr="nnn.jpg"/>
          <p:cNvPicPr>
            <a:picLocks noChangeAspect="1"/>
          </p:cNvPicPr>
          <p:nvPr/>
        </p:nvPicPr>
        <p:blipFill>
          <a:blip r:embed="rId7" cstate="print"/>
          <a:stretch>
            <a:fillRect/>
          </a:stretch>
        </p:blipFill>
        <p:spPr>
          <a:xfrm>
            <a:off x="6858016" y="0"/>
            <a:ext cx="2285984" cy="2214554"/>
          </a:xfrm>
          <a:prstGeom prst="rect">
            <a:avLst/>
          </a:prstGeom>
        </p:spPr>
      </p:pic>
      <p:pic>
        <p:nvPicPr>
          <p:cNvPr id="10" name="Picture 9" descr="lk.jpg"/>
          <p:cNvPicPr>
            <a:picLocks noChangeAspect="1"/>
          </p:cNvPicPr>
          <p:nvPr/>
        </p:nvPicPr>
        <p:blipFill>
          <a:blip r:embed="rId8" cstate="print"/>
          <a:stretch>
            <a:fillRect/>
          </a:stretch>
        </p:blipFill>
        <p:spPr>
          <a:xfrm>
            <a:off x="2786050" y="4286256"/>
            <a:ext cx="3214710" cy="2571744"/>
          </a:xfrm>
          <a:prstGeom prst="rect">
            <a:avLst/>
          </a:prstGeom>
        </p:spPr>
      </p:pic>
      <p:pic>
        <p:nvPicPr>
          <p:cNvPr id="11" name="Picture 10" descr="tytytyt.jpg"/>
          <p:cNvPicPr>
            <a:picLocks noChangeAspect="1"/>
          </p:cNvPicPr>
          <p:nvPr/>
        </p:nvPicPr>
        <p:blipFill>
          <a:blip r:embed="rId9" cstate="print"/>
          <a:stretch>
            <a:fillRect/>
          </a:stretch>
        </p:blipFill>
        <p:spPr>
          <a:xfrm>
            <a:off x="2786050" y="0"/>
            <a:ext cx="2500330" cy="2616624"/>
          </a:xfrm>
          <a:prstGeom prst="rect">
            <a:avLst/>
          </a:prstGeom>
        </p:spPr>
      </p:pic>
      <p:pic>
        <p:nvPicPr>
          <p:cNvPr id="12" name="Picture 11" descr="uuiiu.jpg"/>
          <p:cNvPicPr>
            <a:picLocks noChangeAspect="1"/>
          </p:cNvPicPr>
          <p:nvPr/>
        </p:nvPicPr>
        <p:blipFill>
          <a:blip r:embed="rId10" cstate="print"/>
          <a:stretch>
            <a:fillRect/>
          </a:stretch>
        </p:blipFill>
        <p:spPr>
          <a:xfrm>
            <a:off x="2786050" y="2500306"/>
            <a:ext cx="2500330" cy="1928826"/>
          </a:xfrm>
          <a:prstGeom prst="rect">
            <a:avLst/>
          </a:prstGeom>
        </p:spPr>
      </p:pic>
      <p:pic>
        <p:nvPicPr>
          <p:cNvPr id="13" name="Picture 12" descr="vvvv.jpg"/>
          <p:cNvPicPr>
            <a:picLocks noChangeAspect="1"/>
          </p:cNvPicPr>
          <p:nvPr/>
        </p:nvPicPr>
        <p:blipFill>
          <a:blip r:embed="rId11" cstate="print"/>
          <a:stretch>
            <a:fillRect/>
          </a:stretch>
        </p:blipFill>
        <p:spPr>
          <a:xfrm>
            <a:off x="5286380" y="0"/>
            <a:ext cx="1643074" cy="4429132"/>
          </a:xfrm>
          <a:prstGeom prst="rect">
            <a:avLst/>
          </a:prstGeom>
        </p:spPr>
      </p:pic>
    </p:spTree>
    <p:extLst>
      <p:ext uri="{BB962C8B-B14F-4D97-AF65-F5344CB8AC3E}">
        <p14:creationId xmlns:p14="http://schemas.microsoft.com/office/powerpoint/2010/main" val="10835838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sCAQB9Z17.jpg"/>
          <p:cNvPicPr>
            <a:picLocks noGrp="1" noChangeAspect="1"/>
          </p:cNvPicPr>
          <p:nvPr>
            <p:ph idx="1"/>
          </p:nvPr>
        </p:nvPicPr>
        <p:blipFill>
          <a:blip r:embed="rId2" cstate="print"/>
          <a:stretch>
            <a:fillRect/>
          </a:stretch>
        </p:blipFill>
        <p:spPr>
          <a:xfrm>
            <a:off x="0" y="0"/>
            <a:ext cx="9144000" cy="6858000"/>
          </a:xfrm>
        </p:spPr>
      </p:pic>
      <p:sp>
        <p:nvSpPr>
          <p:cNvPr id="2" name="Title 1"/>
          <p:cNvSpPr>
            <a:spLocks noGrp="1"/>
          </p:cNvSpPr>
          <p:nvPr>
            <p:ph type="title"/>
          </p:nvPr>
        </p:nvSpPr>
        <p:spPr>
          <a:xfrm>
            <a:off x="0" y="5715000"/>
            <a:ext cx="5143504" cy="1143000"/>
          </a:xfrm>
          <a:noFill/>
        </p:spPr>
        <p:txBody>
          <a:bodyPr>
            <a:noAutofit/>
          </a:bodyPr>
          <a:lstStyle/>
          <a:p>
            <a:r>
              <a:rPr lang="fa-IR" sz="5400" b="1" dirty="0" smtClean="0">
                <a:solidFill>
                  <a:srgbClr val="FFFF00"/>
                </a:solidFill>
              </a:rPr>
              <a:t>متشکر از توجهتون</a:t>
            </a:r>
            <a:endParaRPr lang="fa-IR" sz="5400" b="1" dirty="0">
              <a:solidFill>
                <a:srgbClr val="FFFF00"/>
              </a:solidFill>
            </a:endParaRPr>
          </a:p>
        </p:txBody>
      </p:sp>
    </p:spTree>
    <p:extLst>
      <p:ext uri="{BB962C8B-B14F-4D97-AF65-F5344CB8AC3E}">
        <p14:creationId xmlns:p14="http://schemas.microsoft.com/office/powerpoint/2010/main" val="2081785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US" smtClean="0"/>
          </a:p>
        </p:txBody>
      </p:sp>
      <p:pic>
        <p:nvPicPr>
          <p:cNvPr id="7171" name="Picture 4" descr="~AUT0077"/>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71550" y="1268413"/>
            <a:ext cx="7632700" cy="5113337"/>
          </a:xfrm>
          <a:noFill/>
        </p:spPr>
      </p:pic>
    </p:spTree>
    <p:extLst>
      <p:ext uri="{BB962C8B-B14F-4D97-AF65-F5344CB8AC3E}">
        <p14:creationId xmlns:p14="http://schemas.microsoft.com/office/powerpoint/2010/main" val="36896227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dirty="0" smtClean="0"/>
              <a:t>Snuff dipper’s cancer</a:t>
            </a:r>
          </a:p>
          <a:p>
            <a:r>
              <a:rPr lang="en-US" dirty="0" smtClean="0"/>
              <a:t>Ackerman’s tumor</a:t>
            </a:r>
            <a:endParaRPr lang="en-US" dirty="0"/>
          </a:p>
        </p:txBody>
      </p:sp>
      <p:sp>
        <p:nvSpPr>
          <p:cNvPr id="2" name="Title 1"/>
          <p:cNvSpPr>
            <a:spLocks noGrp="1"/>
          </p:cNvSpPr>
          <p:nvPr>
            <p:ph type="ctrTitle"/>
          </p:nvPr>
        </p:nvSpPr>
        <p:spPr/>
        <p:txBody>
          <a:bodyPr>
            <a:normAutofit/>
          </a:bodyPr>
          <a:lstStyle/>
          <a:p>
            <a:r>
              <a:rPr lang="fa-IR" sz="8000" b="1" dirty="0" smtClean="0"/>
              <a:t>کارسینوم وروکوس</a:t>
            </a:r>
            <a:endParaRPr lang="en-US" sz="8000" b="1" dirty="0"/>
          </a:p>
        </p:txBody>
      </p:sp>
    </p:spTree>
    <p:extLst>
      <p:ext uri="{BB962C8B-B14F-4D97-AF65-F5344CB8AC3E}">
        <p14:creationId xmlns:p14="http://schemas.microsoft.com/office/powerpoint/2010/main" val="21861266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4800" i="1" smtClean="0">
                <a:solidFill>
                  <a:srgbClr val="CC0000"/>
                </a:solidFill>
                <a:latin typeface="Comic Sans MS" pitchFamily="66" charset="0"/>
              </a:rPr>
              <a:t>Verrucose carcinoma</a:t>
            </a:r>
          </a:p>
        </p:txBody>
      </p:sp>
      <p:sp>
        <p:nvSpPr>
          <p:cNvPr id="50179" name="Rectangle 3"/>
          <p:cNvSpPr>
            <a:spLocks noGrp="1" noChangeArrowheads="1"/>
          </p:cNvSpPr>
          <p:nvPr>
            <p:ph type="body" idx="1"/>
          </p:nvPr>
        </p:nvSpPr>
        <p:spPr/>
        <p:txBody>
          <a:bodyPr/>
          <a:lstStyle/>
          <a:p>
            <a:pPr eaLnBrk="1" hangingPunct="1"/>
            <a:r>
              <a:rPr lang="fa-IR" sz="2800" i="1" dirty="0" smtClean="0"/>
              <a:t>یک واریانت</a:t>
            </a:r>
            <a:r>
              <a:rPr lang="en-US" sz="2800" i="1" dirty="0" smtClean="0"/>
              <a:t>low grade</a:t>
            </a:r>
            <a:r>
              <a:rPr lang="fa-IR" sz="2800" i="1" dirty="0" smtClean="0"/>
              <a:t> از</a:t>
            </a:r>
            <a:r>
              <a:rPr lang="en-US" sz="2800" i="1" dirty="0" err="1" smtClean="0"/>
              <a:t>scc</a:t>
            </a:r>
            <a:r>
              <a:rPr lang="fa-IR" sz="2800" i="1" dirty="0" smtClean="0"/>
              <a:t> دهانی است</a:t>
            </a:r>
          </a:p>
          <a:p>
            <a:pPr eaLnBrk="1" hangingPunct="1"/>
            <a:endParaRPr lang="fa-IR" dirty="0" smtClean="0"/>
          </a:p>
          <a:p>
            <a:pPr eaLnBrk="1" hangingPunct="1"/>
            <a:r>
              <a:rPr lang="fa-IR" sz="2400" i="1" dirty="0" smtClean="0"/>
              <a:t>مردان بالای 50سال</a:t>
            </a:r>
          </a:p>
          <a:p>
            <a:pPr eaLnBrk="1" hangingPunct="1"/>
            <a:r>
              <a:rPr lang="fa-IR" sz="2400" i="1" dirty="0" smtClean="0"/>
              <a:t>وستیبول مندیبل – مخاط باکال- کام سخت</a:t>
            </a:r>
          </a:p>
          <a:p>
            <a:pPr eaLnBrk="1" hangingPunct="1"/>
            <a:r>
              <a:rPr lang="fa-IR" sz="2400" i="1" dirty="0" smtClean="0"/>
              <a:t>پلاک ضخیم با حدود مشخص و سطح پاپیلری و پروجکشنهای سطحی </a:t>
            </a:r>
            <a:endParaRPr lang="en-US" sz="2400" i="1" dirty="0" smtClean="0"/>
          </a:p>
        </p:txBody>
      </p:sp>
      <p:pic>
        <p:nvPicPr>
          <p:cNvPr id="4" name="Picture 2"/>
          <p:cNvPicPr>
            <a:picLocks noChangeAspect="1" noChangeArrowheads="1"/>
          </p:cNvPicPr>
          <p:nvPr/>
        </p:nvPicPr>
        <p:blipFill>
          <a:blip r:embed="rId2" cstate="print"/>
          <a:srcRect/>
          <a:stretch>
            <a:fillRect/>
          </a:stretch>
        </p:blipFill>
        <p:spPr bwMode="auto">
          <a:xfrm>
            <a:off x="1143000" y="3581400"/>
            <a:ext cx="4062413" cy="2972497"/>
          </a:xfrm>
          <a:prstGeom prst="rect">
            <a:avLst/>
          </a:prstGeom>
          <a:noFill/>
          <a:ln w="9525">
            <a:noFill/>
            <a:miter lim="800000"/>
            <a:headEnd/>
            <a:tailEnd/>
          </a:ln>
          <a:effectLst/>
        </p:spPr>
      </p:pic>
    </p:spTree>
    <p:extLst>
      <p:ext uri="{BB962C8B-B14F-4D97-AF65-F5344CB8AC3E}">
        <p14:creationId xmlns:p14="http://schemas.microsoft.com/office/powerpoint/2010/main" val="353723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371600" y="1143000"/>
            <a:ext cx="6398529" cy="4448175"/>
          </a:xfrm>
          <a:prstGeom prst="rect">
            <a:avLst/>
          </a:prstGeom>
          <a:noFill/>
          <a:ln w="9525">
            <a:noFill/>
            <a:miter lim="800000"/>
            <a:headEnd/>
            <a:tailEnd/>
          </a:ln>
          <a:effectLst/>
        </p:spPr>
      </p:pic>
    </p:spTree>
    <p:extLst>
      <p:ext uri="{BB962C8B-B14F-4D97-AF65-F5344CB8AC3E}">
        <p14:creationId xmlns:p14="http://schemas.microsoft.com/office/powerpoint/2010/main" val="31101597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0"/>
            <a:ext cx="5076825" cy="3381375"/>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cstate="print"/>
          <a:srcRect/>
          <a:stretch>
            <a:fillRect/>
          </a:stretch>
        </p:blipFill>
        <p:spPr bwMode="auto">
          <a:xfrm>
            <a:off x="3810000" y="3200400"/>
            <a:ext cx="5076825" cy="3381375"/>
          </a:xfrm>
          <a:prstGeom prst="rect">
            <a:avLst/>
          </a:prstGeom>
          <a:noFill/>
          <a:ln w="9525">
            <a:noFill/>
            <a:miter lim="800000"/>
            <a:headEnd/>
            <a:tailEnd/>
          </a:ln>
          <a:effectLst/>
        </p:spPr>
      </p:pic>
      <p:sp>
        <p:nvSpPr>
          <p:cNvPr id="2" name="Rectangle 1"/>
          <p:cNvSpPr/>
          <p:nvPr/>
        </p:nvSpPr>
        <p:spPr>
          <a:xfrm>
            <a:off x="4317917" y="813524"/>
            <a:ext cx="4572000" cy="2677656"/>
          </a:xfrm>
          <a:prstGeom prst="rect">
            <a:avLst/>
          </a:prstGeom>
        </p:spPr>
        <p:txBody>
          <a:bodyPr>
            <a:spAutoFit/>
          </a:bodyPr>
          <a:lstStyle/>
          <a:p>
            <a:pPr algn="r"/>
            <a:r>
              <a:rPr lang="fa-IR" sz="2400" dirty="0" smtClean="0">
                <a:solidFill>
                  <a:schemeClr val="bg1"/>
                </a:solidFill>
              </a:rPr>
              <a:t>پلاک منتشر</a:t>
            </a:r>
            <a:r>
              <a:rPr lang="fa-IR" sz="2400" dirty="0">
                <a:solidFill>
                  <a:schemeClr val="bg1"/>
                </a:solidFill>
              </a:rPr>
              <a:t>و ضخیم</a:t>
            </a:r>
            <a:r>
              <a:rPr lang="fa-IR" sz="2400" dirty="0" smtClean="0">
                <a:solidFill>
                  <a:schemeClr val="bg1"/>
                </a:solidFill>
              </a:rPr>
              <a:t> </a:t>
            </a:r>
            <a:endParaRPr lang="fa-IR" sz="2400" dirty="0">
              <a:solidFill>
                <a:schemeClr val="bg1"/>
              </a:solidFill>
            </a:endParaRPr>
          </a:p>
          <a:p>
            <a:pPr algn="r"/>
            <a:r>
              <a:rPr lang="fa-IR" sz="2400" dirty="0">
                <a:solidFill>
                  <a:schemeClr val="bg1"/>
                </a:solidFill>
              </a:rPr>
              <a:t>با حدود مشخص</a:t>
            </a:r>
          </a:p>
          <a:p>
            <a:pPr algn="r"/>
            <a:r>
              <a:rPr lang="fa-IR" sz="2400" dirty="0">
                <a:solidFill>
                  <a:schemeClr val="bg1"/>
                </a:solidFill>
              </a:rPr>
              <a:t>بدون </a:t>
            </a:r>
            <a:r>
              <a:rPr lang="fa-IR" sz="2400" dirty="0" smtClean="0">
                <a:solidFill>
                  <a:schemeClr val="bg1"/>
                </a:solidFill>
              </a:rPr>
              <a:t>درد</a:t>
            </a:r>
            <a:endParaRPr lang="fa-IR" sz="2400" dirty="0">
              <a:solidFill>
                <a:schemeClr val="bg1"/>
              </a:solidFill>
            </a:endParaRPr>
          </a:p>
          <a:p>
            <a:pPr algn="r"/>
            <a:r>
              <a:rPr lang="fa-IR" sz="2400" dirty="0">
                <a:solidFill>
                  <a:schemeClr val="bg1"/>
                </a:solidFill>
              </a:rPr>
              <a:t>برجستگی های سطحی وروسی فرم یا پاپیلاری </a:t>
            </a:r>
          </a:p>
          <a:p>
            <a:pPr algn="r"/>
            <a:endParaRPr lang="fa-IR" sz="2400" dirty="0">
              <a:solidFill>
                <a:schemeClr val="bg1"/>
              </a:solidFill>
            </a:endParaRPr>
          </a:p>
          <a:p>
            <a:pPr algn="r"/>
            <a:endParaRPr lang="en-US" sz="2400" dirty="0">
              <a:solidFill>
                <a:schemeClr val="bg1"/>
              </a:solidFill>
            </a:endParaRPr>
          </a:p>
        </p:txBody>
      </p:sp>
    </p:spTree>
    <p:extLst>
      <p:ext uri="{BB962C8B-B14F-4D97-AF65-F5344CB8AC3E}">
        <p14:creationId xmlns:p14="http://schemas.microsoft.com/office/powerpoint/2010/main" val="27234369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4953000"/>
          </a:xfrm>
        </p:spPr>
        <p:txBody>
          <a:bodyPr>
            <a:normAutofit/>
          </a:bodyPr>
          <a:lstStyle/>
          <a:p>
            <a:pPr algn="r" rtl="1"/>
            <a:r>
              <a:rPr lang="fa-IR" sz="3200" dirty="0" smtClean="0">
                <a:solidFill>
                  <a:schemeClr val="bg1"/>
                </a:solidFill>
              </a:rPr>
              <a:t>- ضایعات سفید ,قرمز , صورتی (بستگی به میزان کراتین تولید شده و درجه واکنش آماسی میزبان به تومور)</a:t>
            </a:r>
            <a:r>
              <a:rPr lang="en-US" sz="3200" dirty="0" smtClean="0">
                <a:solidFill>
                  <a:schemeClr val="bg1"/>
                </a:solidFill>
              </a:rPr>
              <a:t/>
            </a:r>
            <a:br>
              <a:rPr lang="en-US" sz="3200" dirty="0" smtClean="0">
                <a:solidFill>
                  <a:schemeClr val="bg1"/>
                </a:solidFill>
              </a:rPr>
            </a:br>
            <a:r>
              <a:rPr lang="fa-IR" sz="3200" dirty="0" smtClean="0">
                <a:solidFill>
                  <a:schemeClr val="bg1"/>
                </a:solidFill>
              </a:rPr>
              <a:t>- در صورت عدم درمان &gt; تخریب استخوان,غضروف ,عضله و غددبزاقی</a:t>
            </a:r>
            <a:r>
              <a:rPr lang="en-US" sz="3200" dirty="0" smtClean="0">
                <a:solidFill>
                  <a:schemeClr val="bg1"/>
                </a:solidFill>
              </a:rPr>
              <a:t/>
            </a:r>
            <a:br>
              <a:rPr lang="en-US" sz="3200" dirty="0" smtClean="0">
                <a:solidFill>
                  <a:schemeClr val="bg1"/>
                </a:solidFill>
              </a:rPr>
            </a:br>
            <a:r>
              <a:rPr lang="fa-IR" sz="3200" dirty="0" smtClean="0">
                <a:solidFill>
                  <a:schemeClr val="bg1"/>
                </a:solidFill>
              </a:rPr>
              <a:t>-  غددلنفاوی برجسته گردن نشانگر تغییرات واکنشی آماسی </a:t>
            </a:r>
            <a:r>
              <a:rPr lang="en-US" sz="3200" dirty="0" smtClean="0">
                <a:solidFill>
                  <a:schemeClr val="bg1"/>
                </a:solidFill>
              </a:rPr>
              <a:t/>
            </a:r>
            <a:br>
              <a:rPr lang="en-US" sz="3200" dirty="0" smtClean="0">
                <a:solidFill>
                  <a:schemeClr val="bg1"/>
                </a:solidFill>
              </a:rPr>
            </a:br>
            <a:r>
              <a:rPr lang="fa-IR" sz="3200" dirty="0" smtClean="0">
                <a:solidFill>
                  <a:schemeClr val="bg1"/>
                </a:solidFill>
              </a:rPr>
              <a:t>- در مجاور این ضایعه : لکوپلاکیا </a:t>
            </a:r>
            <a:r>
              <a:rPr lang="en-US" sz="3200" dirty="0" smtClean="0">
                <a:solidFill>
                  <a:schemeClr val="bg1"/>
                </a:solidFill>
              </a:rPr>
              <a:t/>
            </a:r>
            <a:br>
              <a:rPr lang="en-US" sz="3200" dirty="0" smtClean="0">
                <a:solidFill>
                  <a:schemeClr val="bg1"/>
                </a:solidFill>
              </a:rPr>
            </a:br>
            <a:r>
              <a:rPr lang="en-US" sz="3200" dirty="0" smtClean="0">
                <a:solidFill>
                  <a:schemeClr val="bg1"/>
                </a:solidFill>
              </a:rPr>
              <a:t/>
            </a:r>
            <a:br>
              <a:rPr lang="en-US" sz="3200" dirty="0" smtClean="0">
                <a:solidFill>
                  <a:schemeClr val="bg1"/>
                </a:solidFill>
              </a:rPr>
            </a:br>
            <a:endParaRPr lang="en-US" sz="3200" dirty="0">
              <a:solidFill>
                <a:schemeClr val="bg1"/>
              </a:solidFill>
            </a:endParaRPr>
          </a:p>
        </p:txBody>
      </p:sp>
    </p:spTree>
    <p:extLst>
      <p:ext uri="{BB962C8B-B14F-4D97-AF65-F5344CB8AC3E}">
        <p14:creationId xmlns:p14="http://schemas.microsoft.com/office/powerpoint/2010/main" val="876834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fa-IR" i="1" dirty="0" smtClean="0">
                <a:cs typeface="Aban" pitchFamily="2" charset="-78"/>
              </a:rPr>
              <a:t>هیستوپاتولوژی</a:t>
            </a:r>
            <a:endParaRPr lang="en-US" i="1" dirty="0" smtClean="0">
              <a:cs typeface="Aban" pitchFamily="2" charset="-78"/>
            </a:endParaRPr>
          </a:p>
        </p:txBody>
      </p:sp>
      <p:sp>
        <p:nvSpPr>
          <p:cNvPr id="51203" name="Rectangle 3"/>
          <p:cNvSpPr>
            <a:spLocks noGrp="1" noChangeArrowheads="1"/>
          </p:cNvSpPr>
          <p:nvPr>
            <p:ph type="body" idx="1"/>
          </p:nvPr>
        </p:nvSpPr>
        <p:spPr/>
        <p:txBody>
          <a:bodyPr/>
          <a:lstStyle/>
          <a:p>
            <a:pPr marL="274320" lvl="0" indent="-274320" rtl="0" eaLnBrk="1" fontAlgn="auto" hangingPunct="1">
              <a:spcBef>
                <a:spcPts val="600"/>
              </a:spcBef>
              <a:spcAft>
                <a:spcPts val="0"/>
              </a:spcAft>
              <a:buClr>
                <a:srgbClr val="F3A447"/>
              </a:buClr>
              <a:buSzPct val="85000"/>
              <a:buNone/>
            </a:pPr>
            <a:r>
              <a:rPr kumimoji="0" lang="fa-IR" sz="2600" b="0" i="0" u="none" strike="noStrike" kern="1200" cap="none" spc="0" normalizeH="0" baseline="0" noProof="0" dirty="0" smtClean="0">
                <a:ln>
                  <a:noFill/>
                </a:ln>
                <a:solidFill>
                  <a:prstClr val="black"/>
                </a:solidFill>
                <a:effectLst/>
                <a:uLnTx/>
                <a:uFillTx/>
                <a:latin typeface="Constantia"/>
                <a:ea typeface="+mn-ea"/>
                <a:cs typeface="Times New Roman"/>
              </a:rPr>
              <a:t>ظاهر میکروسکوپی خوشخیم اما فریبنده دارد.</a:t>
            </a:r>
          </a:p>
          <a:p>
            <a:pPr eaLnBrk="1" hangingPunct="1"/>
            <a:r>
              <a:rPr lang="fa-IR" sz="2800" i="1" dirty="0" smtClean="0"/>
              <a:t>رت </a:t>
            </a:r>
            <a:r>
              <a:rPr lang="fa-IR" sz="2800" i="1" dirty="0" smtClean="0"/>
              <a:t>ریج های وسیع و طویل که به بافت همبندی زیرین </a:t>
            </a:r>
            <a:r>
              <a:rPr lang="en-US" sz="2800" i="1" dirty="0" smtClean="0"/>
              <a:t>   </a:t>
            </a:r>
            <a:r>
              <a:rPr lang="en-US" sz="2800" i="1" dirty="0" smtClean="0">
                <a:latin typeface="Comic Sans MS" pitchFamily="66" charset="0"/>
              </a:rPr>
              <a:t>push</a:t>
            </a:r>
            <a:r>
              <a:rPr lang="en-US" sz="2800" i="1" dirty="0" smtClean="0"/>
              <a:t> </a:t>
            </a:r>
            <a:r>
              <a:rPr lang="fa-IR" sz="2800" i="1" dirty="0" smtClean="0"/>
              <a:t>شده است </a:t>
            </a:r>
          </a:p>
          <a:p>
            <a:pPr eaLnBrk="1" hangingPunct="1"/>
            <a:r>
              <a:rPr lang="fa-IR" sz="2800" i="1" dirty="0" smtClean="0"/>
              <a:t>افزایش تولید پاراکراتین / ایجا د </a:t>
            </a:r>
            <a:r>
              <a:rPr lang="en-US" sz="2800" i="1" dirty="0" smtClean="0"/>
              <a:t>  </a:t>
            </a:r>
            <a:r>
              <a:rPr lang="en-US" sz="2800" i="1" dirty="0" err="1" smtClean="0">
                <a:latin typeface="Comic Sans MS" pitchFamily="66" charset="0"/>
              </a:rPr>
              <a:t>parakeratin</a:t>
            </a:r>
            <a:r>
              <a:rPr lang="en-US" sz="2800" i="1" dirty="0" smtClean="0">
                <a:latin typeface="Comic Sans MS" pitchFamily="66" charset="0"/>
              </a:rPr>
              <a:t> plugs</a:t>
            </a:r>
            <a:r>
              <a:rPr lang="fa-IR" sz="2800" i="1" dirty="0" smtClean="0"/>
              <a:t> </a:t>
            </a:r>
          </a:p>
          <a:p>
            <a:pPr eaLnBrk="1" hangingPunct="1"/>
            <a:r>
              <a:rPr lang="fa-IR" sz="2800" i="1" dirty="0" smtClean="0"/>
              <a:t>اپیتلیوم نمای نرمالی دارد / سطح پاپیلری ضایعه</a:t>
            </a:r>
          </a:p>
          <a:p>
            <a:pPr eaLnBrk="1" hangingPunct="1"/>
            <a:r>
              <a:rPr lang="fa-IR" sz="2800" i="1" dirty="0" smtClean="0"/>
              <a:t>ارتشاح سلولهای التهابی مزمن در بافت همبندی</a:t>
            </a:r>
            <a:endParaRPr lang="en-US" sz="2800" i="1" dirty="0" smtClean="0"/>
          </a:p>
        </p:txBody>
      </p:sp>
    </p:spTree>
    <p:extLst>
      <p:ext uri="{BB962C8B-B14F-4D97-AF65-F5344CB8AC3E}">
        <p14:creationId xmlns:p14="http://schemas.microsoft.com/office/powerpoint/2010/main" val="30382688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fa-IR" sz="4000" smtClean="0">
                <a:solidFill>
                  <a:srgbClr val="FF9900"/>
                </a:solidFill>
              </a:rPr>
              <a:t>درمان و پیش آگهی</a:t>
            </a:r>
            <a:r>
              <a:rPr lang="en-US" sz="4000" smtClean="0">
                <a:solidFill>
                  <a:srgbClr val="FF9900"/>
                </a:solidFill>
              </a:rPr>
              <a:t/>
            </a:r>
            <a:br>
              <a:rPr lang="en-US" sz="4000" smtClean="0">
                <a:solidFill>
                  <a:srgbClr val="FF9900"/>
                </a:solidFill>
              </a:rPr>
            </a:br>
            <a:endParaRPr lang="en-US" sz="4000" smtClean="0">
              <a:solidFill>
                <a:srgbClr val="FF9900"/>
              </a:solidFill>
            </a:endParaRPr>
          </a:p>
        </p:txBody>
      </p:sp>
      <p:sp>
        <p:nvSpPr>
          <p:cNvPr id="52227" name="Rectangle 3"/>
          <p:cNvSpPr>
            <a:spLocks noGrp="1" noChangeArrowheads="1"/>
          </p:cNvSpPr>
          <p:nvPr>
            <p:ph type="body" idx="1"/>
          </p:nvPr>
        </p:nvSpPr>
        <p:spPr/>
        <p:txBody>
          <a:bodyPr/>
          <a:lstStyle/>
          <a:p>
            <a:pPr eaLnBrk="1" hangingPunct="1"/>
            <a:r>
              <a:rPr lang="en-US" i="1" dirty="0" smtClean="0">
                <a:latin typeface="Comic Sans MS" pitchFamily="66" charset="0"/>
              </a:rPr>
              <a:t>Surgical excision</a:t>
            </a:r>
          </a:p>
          <a:p>
            <a:pPr eaLnBrk="1" hangingPunct="1"/>
            <a:r>
              <a:rPr lang="en-US" i="1" dirty="0" smtClean="0">
                <a:latin typeface="Comic Sans MS" pitchFamily="66" charset="0"/>
              </a:rPr>
              <a:t>5year </a:t>
            </a:r>
            <a:r>
              <a:rPr lang="en-US" i="1" dirty="0" err="1" smtClean="0">
                <a:latin typeface="Comic Sans MS" pitchFamily="66" charset="0"/>
              </a:rPr>
              <a:t>survivial</a:t>
            </a:r>
            <a:r>
              <a:rPr lang="en-US" i="1" dirty="0" smtClean="0">
                <a:latin typeface="Comic Sans MS" pitchFamily="66" charset="0"/>
              </a:rPr>
              <a:t> rate = 90</a:t>
            </a:r>
            <a:r>
              <a:rPr lang="en-US" i="1" dirty="0" smtClean="0">
                <a:latin typeface="Comic Sans MS" pitchFamily="66" charset="0"/>
              </a:rPr>
              <a:t>%</a:t>
            </a:r>
          </a:p>
          <a:p>
            <a:pPr marL="274320" lvl="0" indent="-274320" rtl="0" eaLnBrk="1" fontAlgn="auto" hangingPunct="1">
              <a:spcBef>
                <a:spcPts val="600"/>
              </a:spcBef>
              <a:spcAft>
                <a:spcPts val="0"/>
              </a:spcAft>
              <a:buClr>
                <a:srgbClr val="F3A447"/>
              </a:buClr>
              <a:buSzPct val="85000"/>
              <a:buNone/>
            </a:pPr>
            <a:r>
              <a:rPr kumimoji="0" lang="fa-IR" sz="2600" b="0" i="0" u="none" strike="noStrike" kern="1200" cap="none" spc="0" normalizeH="0" baseline="0" noProof="0" dirty="0" smtClean="0">
                <a:ln>
                  <a:noFill/>
                </a:ln>
                <a:solidFill>
                  <a:prstClr val="black"/>
                </a:solidFill>
                <a:effectLst/>
                <a:uLnTx/>
                <a:uFillTx/>
                <a:latin typeface="Constantia"/>
                <a:ea typeface="+mn-ea"/>
                <a:cs typeface="Times New Roman"/>
              </a:rPr>
              <a:t>رادیوتراپی</a:t>
            </a:r>
          </a:p>
          <a:p>
            <a:pPr marL="274320" lvl="0" indent="-274320" rtl="0" eaLnBrk="1" fontAlgn="auto" hangingPunct="1">
              <a:spcBef>
                <a:spcPts val="600"/>
              </a:spcBef>
              <a:spcAft>
                <a:spcPts val="0"/>
              </a:spcAft>
              <a:buClr>
                <a:srgbClr val="F3A447"/>
              </a:buClr>
              <a:buSzPct val="85000"/>
              <a:buNone/>
            </a:pPr>
            <a:r>
              <a:rPr kumimoji="0" lang="fa-IR" sz="2600" b="0" i="0" u="none" strike="noStrike" kern="1200" cap="none" spc="0" normalizeH="0" baseline="0" noProof="0" dirty="0" smtClean="0">
                <a:ln>
                  <a:noFill/>
                </a:ln>
                <a:solidFill>
                  <a:prstClr val="black"/>
                </a:solidFill>
                <a:effectLst/>
                <a:uLnTx/>
                <a:uFillTx/>
                <a:latin typeface="Constantia"/>
                <a:ea typeface="+mn-ea"/>
                <a:cs typeface="Times New Roman"/>
              </a:rPr>
              <a:t>شیمی درمانی </a:t>
            </a:r>
            <a:endParaRPr kumimoji="0" lang="en-US" sz="2600" b="0" i="0" u="none" strike="noStrike" kern="1200" cap="none" spc="0" normalizeH="0" baseline="0" noProof="0" dirty="0" smtClean="0">
              <a:ln>
                <a:noFill/>
              </a:ln>
              <a:solidFill>
                <a:prstClr val="black"/>
              </a:solidFill>
              <a:effectLst/>
              <a:uLnTx/>
              <a:uFillTx/>
              <a:latin typeface="Constantia"/>
              <a:ea typeface="+mn-ea"/>
              <a:cs typeface="+mn-cs"/>
            </a:endParaRPr>
          </a:p>
          <a:p>
            <a:pPr eaLnBrk="1" hangingPunct="1"/>
            <a:r>
              <a:rPr lang="fa-IR" sz="2400" b="1" dirty="0" smtClean="0">
                <a:solidFill>
                  <a:srgbClr val="FF9900"/>
                </a:solidFill>
              </a:rPr>
              <a:t>علل </a:t>
            </a:r>
            <a:r>
              <a:rPr lang="fa-IR" sz="2400" b="1" dirty="0" smtClean="0">
                <a:solidFill>
                  <a:srgbClr val="FF9900"/>
                </a:solidFill>
              </a:rPr>
              <a:t>شکست درمان</a:t>
            </a:r>
            <a:r>
              <a:rPr lang="fa-IR" sz="2400" b="1" dirty="0" smtClean="0"/>
              <a:t>:</a:t>
            </a:r>
          </a:p>
          <a:p>
            <a:pPr eaLnBrk="1" hangingPunct="1"/>
            <a:r>
              <a:rPr lang="fa-IR" sz="2400" b="1" dirty="0" smtClean="0"/>
              <a:t>درگیری وسیعتر ضایعه</a:t>
            </a:r>
          </a:p>
          <a:p>
            <a:pPr eaLnBrk="1" hangingPunct="1"/>
            <a:r>
              <a:rPr lang="fa-IR" sz="2400" b="1" dirty="0" smtClean="0"/>
              <a:t>عدم تحمل جراحی </a:t>
            </a:r>
          </a:p>
          <a:p>
            <a:pPr eaLnBrk="1" hangingPunct="1"/>
            <a:r>
              <a:rPr lang="fa-IR" sz="2400" b="1" dirty="0" smtClean="0"/>
              <a:t>حضور یک</a:t>
            </a:r>
            <a:r>
              <a:rPr lang="en-US" sz="2400" b="1" dirty="0" smtClean="0"/>
              <a:t>SCC </a:t>
            </a:r>
            <a:r>
              <a:rPr lang="fa-IR" sz="2400" b="1" dirty="0" smtClean="0"/>
              <a:t> تشخیص داده نشده درون ضایعه</a:t>
            </a:r>
            <a:endParaRPr lang="en-US" sz="2400" b="1" dirty="0" smtClean="0"/>
          </a:p>
        </p:txBody>
      </p:sp>
    </p:spTree>
    <p:extLst>
      <p:ext uri="{BB962C8B-B14F-4D97-AF65-F5344CB8AC3E}">
        <p14:creationId xmlns:p14="http://schemas.microsoft.com/office/powerpoint/2010/main" val="156792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629400" y="533400"/>
            <a:ext cx="2057400" cy="5486400"/>
          </a:xfrm>
        </p:spPr>
        <p:txBody>
          <a:bodyPr/>
          <a:lstStyle/>
          <a:p>
            <a:pPr algn="r"/>
            <a:endParaRPr lang="en-US" sz="2400" dirty="0"/>
          </a:p>
        </p:txBody>
      </p:sp>
      <p:pic>
        <p:nvPicPr>
          <p:cNvPr id="6146" name="Picture 2"/>
          <p:cNvPicPr>
            <a:picLocks noGrp="1" noChangeAspect="1" noChangeArrowheads="1"/>
          </p:cNvPicPr>
          <p:nvPr>
            <p:ph type="pic" idx="1"/>
          </p:nvPr>
        </p:nvPicPr>
        <p:blipFill>
          <a:blip r:embed="rId2" cstate="print"/>
          <a:srcRect l="6712" r="6712"/>
          <a:stretch>
            <a:fillRect/>
          </a:stretch>
        </p:blipFill>
        <p:spPr bwMode="auto">
          <a:prstGeom prst="rect">
            <a:avLst/>
          </a:prstGeom>
          <a:noFill/>
          <a:ln w="9525">
            <a:noFill/>
            <a:miter lim="800000"/>
            <a:headEnd/>
            <a:tailEnd/>
          </a:ln>
          <a:effectLst/>
        </p:spPr>
      </p:pic>
    </p:spTree>
    <p:extLst>
      <p:ext uri="{BB962C8B-B14F-4D97-AF65-F5344CB8AC3E}">
        <p14:creationId xmlns:p14="http://schemas.microsoft.com/office/powerpoint/2010/main" val="11670608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52401" y="1066800"/>
            <a:ext cx="8991600" cy="4112404"/>
          </a:xfrm>
          <a:prstGeom prst="rect">
            <a:avLst/>
          </a:prstGeom>
          <a:noFill/>
          <a:ln w="9525">
            <a:noFill/>
            <a:miter lim="800000"/>
            <a:headEnd/>
            <a:tailEnd/>
          </a:ln>
          <a:effectLst/>
        </p:spPr>
      </p:pic>
    </p:spTree>
    <p:extLst>
      <p:ext uri="{BB962C8B-B14F-4D97-AF65-F5344CB8AC3E}">
        <p14:creationId xmlns:p14="http://schemas.microsoft.com/office/powerpoint/2010/main" val="24212989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srcRect/>
          <a:stretch>
            <a:fillRect/>
          </a:stretch>
        </p:blipFill>
        <p:spPr bwMode="auto">
          <a:xfrm>
            <a:off x="1981200" y="0"/>
            <a:ext cx="4953000" cy="6727210"/>
          </a:xfrm>
          <a:prstGeom prst="rect">
            <a:avLst/>
          </a:prstGeom>
          <a:noFill/>
          <a:ln w="9525">
            <a:noFill/>
            <a:miter lim="800000"/>
            <a:headEnd/>
            <a:tailEnd/>
          </a:ln>
          <a:effectLst/>
        </p:spPr>
      </p:pic>
    </p:spTree>
    <p:extLst>
      <p:ext uri="{BB962C8B-B14F-4D97-AF65-F5344CB8AC3E}">
        <p14:creationId xmlns:p14="http://schemas.microsoft.com/office/powerpoint/2010/main" val="24865174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en-US" smtClean="0"/>
          </a:p>
        </p:txBody>
      </p:sp>
      <p:sp>
        <p:nvSpPr>
          <p:cNvPr id="8195" name="Rectangle 3"/>
          <p:cNvSpPr>
            <a:spLocks noGrp="1" noChangeArrowheads="1"/>
          </p:cNvSpPr>
          <p:nvPr>
            <p:ph type="body" idx="1"/>
          </p:nvPr>
        </p:nvSpPr>
        <p:spPr>
          <a:xfrm>
            <a:off x="611188" y="1412875"/>
            <a:ext cx="8064500" cy="4824413"/>
          </a:xfrm>
        </p:spPr>
        <p:txBody>
          <a:bodyPr/>
          <a:lstStyle/>
          <a:p>
            <a:pPr eaLnBrk="1" hangingPunct="1"/>
            <a:r>
              <a:rPr kumimoji="0" lang="fa-IR" smtClean="0">
                <a:cs typeface="Aban" pitchFamily="2" charset="-78"/>
              </a:rPr>
              <a:t> </a:t>
            </a:r>
            <a:r>
              <a:rPr kumimoji="0" lang="fa-IR" b="1" smtClean="0">
                <a:solidFill>
                  <a:srgbClr val="CC0000"/>
                </a:solidFill>
                <a:cs typeface="Aban" pitchFamily="2" charset="-78"/>
              </a:rPr>
              <a:t>هيستوپاتولوژي:</a:t>
            </a:r>
          </a:p>
          <a:p>
            <a:pPr eaLnBrk="1" hangingPunct="1">
              <a:buFontTx/>
              <a:buNone/>
            </a:pPr>
            <a:r>
              <a:rPr kumimoji="0" lang="fa-IR" b="1" i="1" smtClean="0">
                <a:solidFill>
                  <a:srgbClr val="FF9900"/>
                </a:solidFill>
                <a:cs typeface="Aban" pitchFamily="2" charset="-78"/>
              </a:rPr>
              <a:t>  </a:t>
            </a:r>
            <a:r>
              <a:rPr kumimoji="0" lang="fa-IR" b="1" i="1" smtClean="0">
                <a:solidFill>
                  <a:schemeClr val="bg2"/>
                </a:solidFill>
                <a:cs typeface="Aban" pitchFamily="2" charset="-78"/>
              </a:rPr>
              <a:t>پروليفراسيون اپيتليوم به شكل زوائد انگشتي با محوري از بافت همبندي</a:t>
            </a:r>
          </a:p>
          <a:p>
            <a:pPr eaLnBrk="1" hangingPunct="1">
              <a:buFontTx/>
              <a:buNone/>
            </a:pPr>
            <a:r>
              <a:rPr kumimoji="0" lang="en-US" b="1" i="1" smtClean="0">
                <a:solidFill>
                  <a:srgbClr val="FF9900"/>
                </a:solidFill>
                <a:cs typeface="Aban" pitchFamily="2" charset="-78"/>
              </a:rPr>
              <a:t>Koilocyte</a:t>
            </a:r>
            <a:r>
              <a:rPr kumimoji="0" lang="en-US" b="1" i="1" smtClean="0">
                <a:solidFill>
                  <a:schemeClr val="bg2"/>
                </a:solidFill>
                <a:cs typeface="Aban" pitchFamily="2" charset="-78"/>
              </a:rPr>
              <a:t>  </a:t>
            </a:r>
            <a:r>
              <a:rPr kumimoji="0" lang="fa-IR" b="1" i="1" smtClean="0">
                <a:solidFill>
                  <a:schemeClr val="bg2"/>
                </a:solidFill>
                <a:cs typeface="Aban" pitchFamily="2" charset="-78"/>
              </a:rPr>
              <a:t> :سلولهاي</a:t>
            </a:r>
            <a:r>
              <a:rPr kumimoji="0" lang="en-US" b="1" i="1" smtClean="0">
                <a:solidFill>
                  <a:schemeClr val="bg2"/>
                </a:solidFill>
                <a:cs typeface="Aban" pitchFamily="2" charset="-78"/>
              </a:rPr>
              <a:t> </a:t>
            </a:r>
            <a:r>
              <a:rPr kumimoji="0" lang="fa-IR" b="1" i="1" smtClean="0">
                <a:solidFill>
                  <a:schemeClr val="bg2"/>
                </a:solidFill>
                <a:cs typeface="Aban" pitchFamily="2" charset="-78"/>
              </a:rPr>
              <a:t>اپيتليالي</a:t>
            </a:r>
            <a:r>
              <a:rPr kumimoji="0" lang="en-US" b="1" i="1" smtClean="0">
                <a:solidFill>
                  <a:schemeClr val="bg2"/>
                </a:solidFill>
                <a:cs typeface="Aban" pitchFamily="2" charset="-78"/>
              </a:rPr>
              <a:t>clear </a:t>
            </a:r>
            <a:r>
              <a:rPr kumimoji="0" lang="fa-IR" b="1" i="1" smtClean="0">
                <a:solidFill>
                  <a:schemeClr val="bg2"/>
                </a:solidFill>
                <a:cs typeface="Aban" pitchFamily="2" charset="-78"/>
              </a:rPr>
              <a:t> در لايه خار دار داراي هسته هاي تيره و پيكنوتيك (</a:t>
            </a:r>
            <a:r>
              <a:rPr kumimoji="0" lang="en-US" b="1" i="1" smtClean="0">
                <a:solidFill>
                  <a:schemeClr val="bg2"/>
                </a:solidFill>
                <a:cs typeface="Aban" pitchFamily="2" charset="-78"/>
              </a:rPr>
              <a:t>virus-alterd</a:t>
            </a:r>
            <a:r>
              <a:rPr kumimoji="0" lang="fa-IR" b="1" i="1" smtClean="0">
                <a:solidFill>
                  <a:schemeClr val="bg2"/>
                </a:solidFill>
                <a:cs typeface="Aban" pitchFamily="2" charset="-78"/>
              </a:rPr>
              <a:t>)</a:t>
            </a:r>
            <a:endParaRPr kumimoji="0" lang="en-US" b="1" i="1" smtClean="0">
              <a:solidFill>
                <a:schemeClr val="bg2"/>
              </a:solidFill>
              <a:cs typeface="Aban" pitchFamily="2" charset="-78"/>
            </a:endParaRPr>
          </a:p>
          <a:p>
            <a:pPr eaLnBrk="1" hangingPunct="1"/>
            <a:endParaRPr lang="en-US" smtClean="0">
              <a:cs typeface="Aban" pitchFamily="2" charset="-78"/>
            </a:endParaRPr>
          </a:p>
        </p:txBody>
      </p:sp>
      <p:sp>
        <p:nvSpPr>
          <p:cNvPr id="8196" name="Rectangle 4"/>
          <p:cNvSpPr>
            <a:spLocks noChangeArrowheads="1"/>
          </p:cNvSpPr>
          <p:nvPr/>
        </p:nvSpPr>
        <p:spPr bwMode="auto">
          <a:xfrm>
            <a:off x="1403350" y="4292600"/>
            <a:ext cx="712946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rtl="1" fontAlgn="base">
              <a:spcBef>
                <a:spcPct val="0"/>
              </a:spcBef>
              <a:spcAft>
                <a:spcPct val="0"/>
              </a:spcAft>
            </a:pPr>
            <a:r>
              <a:rPr kumimoji="1" lang="fa-IR" sz="2800" b="1" i="1" smtClean="0">
                <a:solidFill>
                  <a:srgbClr val="FF9900"/>
                </a:solidFill>
                <a:cs typeface="Aban" pitchFamily="2" charset="-78"/>
              </a:rPr>
              <a:t>درمان و پيش آگهي:</a:t>
            </a:r>
          </a:p>
          <a:p>
            <a:pPr algn="r" rtl="1" fontAlgn="base">
              <a:spcBef>
                <a:spcPct val="0"/>
              </a:spcBef>
              <a:spcAft>
                <a:spcPct val="0"/>
              </a:spcAft>
            </a:pPr>
            <a:r>
              <a:rPr kumimoji="1" lang="fa-IR" sz="2800" smtClean="0">
                <a:solidFill>
                  <a:srgbClr val="000000"/>
                </a:solidFill>
                <a:cs typeface="Aban" pitchFamily="2" charset="-78"/>
              </a:rPr>
              <a:t> </a:t>
            </a:r>
            <a:r>
              <a:rPr kumimoji="1" lang="fa-IR" sz="2800" b="1" smtClean="0">
                <a:solidFill>
                  <a:srgbClr val="000000"/>
                </a:solidFill>
                <a:cs typeface="Aban" pitchFamily="2" charset="-78"/>
              </a:rPr>
              <a:t>جراحي شامل  base ضايعه </a:t>
            </a:r>
          </a:p>
          <a:p>
            <a:pPr algn="r" rtl="1" fontAlgn="base">
              <a:spcBef>
                <a:spcPct val="0"/>
              </a:spcBef>
              <a:spcAft>
                <a:spcPct val="0"/>
              </a:spcAft>
            </a:pPr>
            <a:r>
              <a:rPr kumimoji="1" lang="fa-IR" sz="2800" b="1" smtClean="0">
                <a:solidFill>
                  <a:srgbClr val="000000"/>
                </a:solidFill>
                <a:cs typeface="Aban" pitchFamily="2" charset="-78"/>
              </a:rPr>
              <a:t>/ عود غير شايع / بدون تغييرات بدخيمي</a:t>
            </a:r>
            <a:endParaRPr kumimoji="1" lang="en-US" sz="2800" b="1" smtClean="0">
              <a:solidFill>
                <a:srgbClr val="000000"/>
              </a:solidFill>
              <a:cs typeface="Aban" pitchFamily="2" charset="-78"/>
            </a:endParaRPr>
          </a:p>
        </p:txBody>
      </p:sp>
    </p:spTree>
    <p:extLst>
      <p:ext uri="{BB962C8B-B14F-4D97-AF65-F5344CB8AC3E}">
        <p14:creationId xmlns:p14="http://schemas.microsoft.com/office/powerpoint/2010/main" val="106848601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476375" y="1104900"/>
            <a:ext cx="6191250" cy="4648200"/>
          </a:xfrm>
          <a:prstGeom prst="rect">
            <a:avLst/>
          </a:prstGeom>
          <a:noFill/>
          <a:ln w="9525">
            <a:noFill/>
            <a:miter lim="800000"/>
            <a:headEnd/>
            <a:tailEnd/>
          </a:ln>
          <a:effectLst/>
        </p:spPr>
      </p:pic>
    </p:spTree>
    <p:extLst>
      <p:ext uri="{BB962C8B-B14F-4D97-AF65-F5344CB8AC3E}">
        <p14:creationId xmlns:p14="http://schemas.microsoft.com/office/powerpoint/2010/main" val="36120920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371600" y="0"/>
            <a:ext cx="6115050" cy="6915830"/>
          </a:xfrm>
          <a:prstGeom prst="rect">
            <a:avLst/>
          </a:prstGeom>
          <a:noFill/>
          <a:ln w="9525">
            <a:noFill/>
            <a:miter lim="800000"/>
            <a:headEnd/>
            <a:tailEnd/>
          </a:ln>
          <a:effectLst/>
        </p:spPr>
      </p:pic>
    </p:spTree>
    <p:extLst>
      <p:ext uri="{BB962C8B-B14F-4D97-AF65-F5344CB8AC3E}">
        <p14:creationId xmlns:p14="http://schemas.microsoft.com/office/powerpoint/2010/main" val="7699974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err="1" smtClean="0"/>
              <a:t>tnx</a:t>
            </a:r>
            <a:r>
              <a:rPr lang="en-US" dirty="0" smtClean="0"/>
              <a:t> 4 your attention</a:t>
            </a:r>
            <a:endParaRPr lang="en-US" dirty="0"/>
          </a:p>
        </p:txBody>
      </p:sp>
      <p:pic>
        <p:nvPicPr>
          <p:cNvPr id="11266" name="Picture 2" descr="E:\hediye\hediye\axxx\full of pic\flower\FLOWERS\FB003.JPG"/>
          <p:cNvPicPr>
            <a:picLocks noChangeAspect="1" noChangeArrowheads="1"/>
          </p:cNvPicPr>
          <p:nvPr/>
        </p:nvPicPr>
        <p:blipFill>
          <a:blip r:embed="rId2" cstate="print"/>
          <a:srcRect/>
          <a:stretch>
            <a:fillRect/>
          </a:stretch>
        </p:blipFill>
        <p:spPr bwMode="auto">
          <a:xfrm>
            <a:off x="914400" y="1349375"/>
            <a:ext cx="7344834" cy="5508625"/>
          </a:xfrm>
          <a:prstGeom prst="rect">
            <a:avLst/>
          </a:prstGeom>
          <a:noFill/>
        </p:spPr>
      </p:pic>
    </p:spTree>
    <p:extLst>
      <p:ext uri="{BB962C8B-B14F-4D97-AF65-F5344CB8AC3E}">
        <p14:creationId xmlns:p14="http://schemas.microsoft.com/office/powerpoint/2010/main" val="2991526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en-US" smtClean="0"/>
          </a:p>
        </p:txBody>
      </p:sp>
      <p:sp>
        <p:nvSpPr>
          <p:cNvPr id="9219" name="Rectangle 3"/>
          <p:cNvSpPr>
            <a:spLocks noGrp="1" noChangeArrowheads="1"/>
          </p:cNvSpPr>
          <p:nvPr>
            <p:ph type="body" idx="1"/>
          </p:nvPr>
        </p:nvSpPr>
        <p:spPr>
          <a:xfrm>
            <a:off x="684213" y="5106988"/>
            <a:ext cx="8064500" cy="3502025"/>
          </a:xfrm>
        </p:spPr>
        <p:txBody>
          <a:bodyPr/>
          <a:lstStyle/>
          <a:p>
            <a:pPr eaLnBrk="1" hangingPunct="1">
              <a:buFontTx/>
              <a:buNone/>
            </a:pPr>
            <a:endParaRPr lang="en-US" sz="2800" smtClean="0">
              <a:cs typeface="Traditional Arabic" pitchFamily="2" charset="-78"/>
            </a:endParaRPr>
          </a:p>
        </p:txBody>
      </p:sp>
      <p:pic>
        <p:nvPicPr>
          <p:cNvPr id="9220" name="Picture 4" descr="~AUT00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68413"/>
            <a:ext cx="77755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54203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_rels/them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BACC050B-8757-4460-95D8-E37B46A6B421}"/>
    </a:ext>
  </a:extLst>
</a:theme>
</file>

<file path=ppt/theme/theme3.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CLIPBORD">
  <a:themeElements>
    <a:clrScheme name="CLIPBORD 5">
      <a:dk1>
        <a:srgbClr val="000000"/>
      </a:dk1>
      <a:lt1>
        <a:srgbClr val="FFFFFF"/>
      </a:lt1>
      <a:dk2>
        <a:srgbClr val="000000"/>
      </a:dk2>
      <a:lt2>
        <a:srgbClr val="66330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CLIPBORD">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IPBORD 1">
        <a:dk1>
          <a:srgbClr val="000000"/>
        </a:dk1>
        <a:lt1>
          <a:srgbClr val="FFFFCC"/>
        </a:lt1>
        <a:dk2>
          <a:srgbClr val="000000"/>
        </a:dk2>
        <a:lt2>
          <a:srgbClr val="663300"/>
        </a:lt2>
        <a:accent1>
          <a:srgbClr val="339933"/>
        </a:accent1>
        <a:accent2>
          <a:srgbClr val="800000"/>
        </a:accent2>
        <a:accent3>
          <a:srgbClr val="FFFFE2"/>
        </a:accent3>
        <a:accent4>
          <a:srgbClr val="000000"/>
        </a:accent4>
        <a:accent5>
          <a:srgbClr val="ADCAAD"/>
        </a:accent5>
        <a:accent6>
          <a:srgbClr val="730000"/>
        </a:accent6>
        <a:hlink>
          <a:srgbClr val="0066CC"/>
        </a:hlink>
        <a:folHlink>
          <a:srgbClr val="FFCC66"/>
        </a:folHlink>
      </a:clrScheme>
      <a:clrMap bg1="lt1" tx1="dk1" bg2="lt2" tx2="dk2" accent1="accent1" accent2="accent2" accent3="accent3" accent4="accent4" accent5="accent5" accent6="accent6" hlink="hlink" folHlink="folHlink"/>
    </a:extraClrScheme>
    <a:extraClrScheme>
      <a:clrScheme name="CLIPBORD 2">
        <a:dk1>
          <a:srgbClr val="000000"/>
        </a:dk1>
        <a:lt1>
          <a:srgbClr val="FFFFFF"/>
        </a:lt1>
        <a:dk2>
          <a:srgbClr val="000000"/>
        </a:dk2>
        <a:lt2>
          <a:srgbClr val="663300"/>
        </a:lt2>
        <a:accent1>
          <a:srgbClr val="CBCBCB"/>
        </a:accent1>
        <a:accent2>
          <a:srgbClr val="6699FF"/>
        </a:accent2>
        <a:accent3>
          <a:srgbClr val="FFFFFF"/>
        </a:accent3>
        <a:accent4>
          <a:srgbClr val="000000"/>
        </a:accent4>
        <a:accent5>
          <a:srgbClr val="E2E2E2"/>
        </a:accent5>
        <a:accent6>
          <a:srgbClr val="5C8AE7"/>
        </a:accent6>
        <a:hlink>
          <a:srgbClr val="FF0033"/>
        </a:hlink>
        <a:folHlink>
          <a:srgbClr val="00CC99"/>
        </a:folHlink>
      </a:clrScheme>
      <a:clrMap bg1="lt1" tx1="dk1" bg2="lt2" tx2="dk2" accent1="accent1" accent2="accent2" accent3="accent3" accent4="accent4" accent5="accent5" accent6="accent6" hlink="hlink" folHlink="folHlink"/>
    </a:extraClrScheme>
    <a:extraClrScheme>
      <a:clrScheme name="CLIPBORD 3">
        <a:dk1>
          <a:srgbClr val="000000"/>
        </a:dk1>
        <a:lt1>
          <a:srgbClr val="FFFFFF"/>
        </a:lt1>
        <a:dk2>
          <a:srgbClr val="000000"/>
        </a:dk2>
        <a:lt2>
          <a:srgbClr val="00000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LIPBORD 4">
        <a:dk1>
          <a:srgbClr val="000000"/>
        </a:dk1>
        <a:lt1>
          <a:srgbClr val="FFFFFF"/>
        </a:lt1>
        <a:dk2>
          <a:srgbClr val="000000"/>
        </a:dk2>
        <a:lt2>
          <a:srgbClr val="00000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IPBORD 5">
        <a:dk1>
          <a:srgbClr val="000000"/>
        </a:dk1>
        <a:lt1>
          <a:srgbClr val="FFFFFF"/>
        </a:lt1>
        <a:dk2>
          <a:srgbClr val="000000"/>
        </a:dk2>
        <a:lt2>
          <a:srgbClr val="66330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IPBORD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493</TotalTime>
  <Words>1796</Words>
  <Application>Microsoft Office PowerPoint</Application>
  <PresentationFormat>On-screen Show (4:3)</PresentationFormat>
  <Paragraphs>322</Paragraphs>
  <Slides>82</Slides>
  <Notes>1</Notes>
  <HiddenSlides>0</HiddenSlides>
  <MMClips>0</MMClips>
  <ScaleCrop>false</ScaleCrop>
  <HeadingPairs>
    <vt:vector size="4" baseType="variant">
      <vt:variant>
        <vt:lpstr>Theme</vt:lpstr>
      </vt:variant>
      <vt:variant>
        <vt:i4>6</vt:i4>
      </vt:variant>
      <vt:variant>
        <vt:lpstr>Slide Titles</vt:lpstr>
      </vt:variant>
      <vt:variant>
        <vt:i4>82</vt:i4>
      </vt:variant>
    </vt:vector>
  </HeadingPairs>
  <TitlesOfParts>
    <vt:vector size="88" baseType="lpstr">
      <vt:lpstr>Equity</vt:lpstr>
      <vt:lpstr>Ion</vt:lpstr>
      <vt:lpstr>Solstice</vt:lpstr>
      <vt:lpstr>Paper</vt:lpstr>
      <vt:lpstr>CLIPBORD</vt:lpstr>
      <vt:lpstr>1_Equity</vt:lpstr>
      <vt:lpstr>PowerPoint Presentation</vt:lpstr>
      <vt:lpstr>Epithelial lesions</vt:lpstr>
      <vt:lpstr>Epithelial lesions</vt:lpstr>
      <vt:lpstr>Benign lesions :</vt:lpstr>
      <vt:lpstr>PowerPoint Presentation</vt:lpstr>
      <vt:lpstr>PowerPoint Presentation</vt:lpstr>
      <vt:lpstr>PowerPoint Presentation</vt:lpstr>
      <vt:lpstr>PowerPoint Presentation</vt:lpstr>
      <vt:lpstr>PowerPoint Presentation</vt:lpstr>
      <vt:lpstr>Verruca vulgaris (common wart)</vt:lpstr>
      <vt:lpstr>PowerPoint Presentation</vt:lpstr>
      <vt:lpstr>   هيستوپاتولوژي:   </vt:lpstr>
      <vt:lpstr>Focal epithelial hyper plasy (Hecks disease) (multifocal papilloma)</vt:lpstr>
      <vt:lpstr>PowerPoint Presentation</vt:lpstr>
      <vt:lpstr>هيستوپاتولوژي: </vt:lpstr>
      <vt:lpstr>PowerPoint Presentation</vt:lpstr>
      <vt:lpstr>PowerPoint Presentation</vt:lpstr>
      <vt:lpstr>Oral submucosal fibrosis</vt:lpstr>
      <vt:lpstr>Oral submucous fibrosis</vt:lpstr>
      <vt:lpstr>Oral submucous fibrosis</vt:lpstr>
      <vt:lpstr>Oral submucous fibrosis</vt:lpstr>
      <vt:lpstr>Oral submucous fibrosis</vt:lpstr>
      <vt:lpstr>PowerPoint Presentation</vt:lpstr>
      <vt:lpstr>Oral submucous fibrosis</vt:lpstr>
      <vt:lpstr>PowerPoint Presentation</vt:lpstr>
      <vt:lpstr>هيستوپاتولوژي</vt:lpstr>
      <vt:lpstr>PowerPoint Presentation</vt:lpstr>
      <vt:lpstr>Nicotinic Stomatitis(Smoker`s palat): </vt:lpstr>
      <vt:lpstr>PowerPoint Presentation</vt:lpstr>
      <vt:lpstr>Nicotinic Stomatitis(Smoker`s palat):</vt:lpstr>
      <vt:lpstr>   Nicotinic Stomatitis(Smoker`s palat):  </vt:lpstr>
      <vt:lpstr>Nicotinic Stomatitis(Smoker`s palat):</vt:lpstr>
      <vt:lpstr>PowerPoint Presentation</vt:lpstr>
      <vt:lpstr>Actinic cheilitis</vt:lpstr>
      <vt:lpstr>PowerPoint Presentation</vt:lpstr>
      <vt:lpstr> clinical features</vt:lpstr>
      <vt:lpstr>PowerPoint Presentation</vt:lpstr>
      <vt:lpstr>PowerPoint Presentation</vt:lpstr>
      <vt:lpstr>PowerPoint Presentation</vt:lpstr>
      <vt:lpstr>Histopathology </vt:lpstr>
      <vt:lpstr>PowerPoint Presentation</vt:lpstr>
      <vt:lpstr>PowerPoint Presentation</vt:lpstr>
      <vt:lpstr>PowerPoint Presentation</vt:lpstr>
      <vt:lpstr>Treatment and prognosis</vt:lpstr>
      <vt:lpstr>Scc(squamous ceii carcinoma):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Intraoral carcinoma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هیستوپاتولوژی:</vt:lpstr>
      <vt:lpstr>PowerPoint Presentation</vt:lpstr>
      <vt:lpstr>PowerPoint Presentation</vt:lpstr>
      <vt:lpstr>PowerPoint Presentation</vt:lpstr>
      <vt:lpstr>درمان و پیش آگهی:</vt:lpstr>
      <vt:lpstr>PowerPoint Presentation</vt:lpstr>
      <vt:lpstr>متشکر از توجهتون</vt:lpstr>
      <vt:lpstr>کارسینوم وروکوس</vt:lpstr>
      <vt:lpstr>Verrucose carcinoma</vt:lpstr>
      <vt:lpstr>PowerPoint Presentation</vt:lpstr>
      <vt:lpstr>PowerPoint Presentation</vt:lpstr>
      <vt:lpstr>- ضایعات سفید ,قرمز , صورتی (بستگی به میزان کراتین تولید شده و درجه واکنش آماسی میزبان به تومور) - در صورت عدم درمان &gt; تخریب استخوان,غضروف ,عضله و غددبزاقی -  غددلنفاوی برجسته گردن نشانگر تغییرات واکنشی آماسی  - در مجاور این ضایعه : لکوپلاکیا   </vt:lpstr>
      <vt:lpstr>هیستوپاتولوژی</vt:lpstr>
      <vt:lpstr>درمان و پیش آگهی </vt:lpstr>
      <vt:lpstr>PowerPoint Presentation</vt:lpstr>
      <vt:lpstr>PowerPoint Presentation</vt:lpstr>
      <vt:lpstr>PowerPoint Presentation</vt:lpstr>
      <vt:lpstr>PowerPoint Presentation</vt:lpstr>
      <vt:lpstr>PowerPoint Presentation</vt:lpstr>
      <vt:lpstr>            tnx 4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Oral submucous fibros</dc:title>
  <dc:creator>arezo amini</dc:creator>
  <cp:lastModifiedBy>User-1</cp:lastModifiedBy>
  <cp:revision>55</cp:revision>
  <dcterms:created xsi:type="dcterms:W3CDTF">2013-05-04T16:37:35Z</dcterms:created>
  <dcterms:modified xsi:type="dcterms:W3CDTF">2013-11-16T20:32:47Z</dcterms:modified>
</cp:coreProperties>
</file>