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28784-2241-4A26-B372-D34ABB48C1D0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4AC4C-67C5-4757-8CA6-CE3CDC375A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94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89F4818-125C-4108-9655-100C644F50FD}" type="datetimeFigureOut">
              <a:rPr lang="en-US" smtClean="0"/>
              <a:pPr/>
              <a:t>5/27/2013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718AC61-FAB3-4E41-86C4-41A331F84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leukoplakia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a-IR" sz="2800" dirty="0" smtClean="0"/>
              <a:t>به نام خدا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000" dirty="0" smtClean="0"/>
              <a:t>تعریف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643050"/>
            <a:ext cx="7753352" cy="4525963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q"/>
            </a:pPr>
            <a:r>
              <a:rPr lang="en-US" sz="2800" dirty="0" smtClean="0"/>
              <a:t>who</a:t>
            </a:r>
            <a:endParaRPr lang="fa-IR" sz="2800" dirty="0" smtClean="0"/>
          </a:p>
          <a:p>
            <a:pPr lvl="1" algn="r" rtl="1">
              <a:buFont typeface="Wingdings" pitchFamily="2" charset="2"/>
              <a:buChar char="q"/>
            </a:pPr>
            <a:r>
              <a:rPr lang="fa-IR" sz="2000" dirty="0" smtClean="0"/>
              <a:t>لکه سفید رنگ(ضخیم شدن لایه کراتین سطحی یا لایه خار دار)</a:t>
            </a:r>
          </a:p>
          <a:p>
            <a:pPr lvl="1" algn="r" rtl="1">
              <a:buFont typeface="Wingdings" pitchFamily="2" charset="2"/>
              <a:buChar char="q"/>
            </a:pPr>
            <a:r>
              <a:rPr lang="fa-IR" sz="2000" dirty="0" smtClean="0"/>
              <a:t>غیر مرتبط با این گونه ضایعات</a:t>
            </a:r>
          </a:p>
          <a:p>
            <a:pPr lvl="2" algn="r" rtl="1">
              <a:buFont typeface="Wingdings" pitchFamily="2" charset="2"/>
              <a:buChar char="q"/>
            </a:pPr>
            <a:r>
              <a:rPr lang="fa-IR" sz="1800" dirty="0" smtClean="0"/>
              <a:t>لیکن پلان-کراتوز اصطکاکی-استوماتیت نیکوتینیک-گاز گرفتن مزمن گونه</a:t>
            </a:r>
          </a:p>
          <a:p>
            <a:pPr algn="r" rtl="1">
              <a:buNone/>
            </a:pPr>
            <a:endParaRPr lang="fa-IR" dirty="0" smtClean="0"/>
          </a:p>
          <a:p>
            <a:pPr lvl="2" algn="r" rtl="1">
              <a:buFont typeface="Wingdings" pitchFamily="2" charset="2"/>
              <a:buChar char="q"/>
            </a:pPr>
            <a:endParaRPr lang="fa-IR" sz="1800" dirty="0" smtClean="0"/>
          </a:p>
        </p:txBody>
      </p:sp>
      <p:pic>
        <p:nvPicPr>
          <p:cNvPr id="1026" name="Picture 2" descr="G:\Oral leukoplakia.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284984"/>
            <a:ext cx="3863260" cy="3014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4000" dirty="0" smtClean="0"/>
              <a:t>بروز و شیوع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>
              <a:buFont typeface="Wingdings" pitchFamily="2" charset="2"/>
              <a:buChar char="q"/>
            </a:pPr>
            <a:r>
              <a:rPr lang="fa-IR" sz="2800" dirty="0" smtClean="0"/>
              <a:t>ماهیت پیش سرطانی</a:t>
            </a:r>
          </a:p>
          <a:p>
            <a:pPr marL="905256" lvl="1" indent="-457200" algn="r" rtl="1">
              <a:buFont typeface="+mj-lt"/>
              <a:buAutoNum type="arabicPeriod"/>
            </a:pPr>
            <a:r>
              <a:rPr lang="fa-IR" sz="2400" dirty="0" smtClean="0"/>
              <a:t>معمولا افراد بالای 40 سال</a:t>
            </a:r>
          </a:p>
          <a:p>
            <a:pPr marL="905256" lvl="1" indent="-457200" algn="r" rtl="1">
              <a:buFont typeface="+mj-lt"/>
              <a:buAutoNum type="arabicPeriod"/>
            </a:pPr>
            <a:r>
              <a:rPr lang="fa-IR" sz="2400" dirty="0" smtClean="0"/>
              <a:t>عدم وجود خصوصیات هیستو پاتولوژیک در همه نمونه ها</a:t>
            </a:r>
          </a:p>
          <a:p>
            <a:pPr marL="905256" lvl="1" indent="-457200" algn="r" rtl="1">
              <a:buFont typeface="+mj-lt"/>
              <a:buAutoNum type="arabicPeriod"/>
            </a:pPr>
            <a:r>
              <a:rPr lang="fa-IR" sz="2400" dirty="0" smtClean="0"/>
              <a:t>پتانسیل تغییرات بدخیمی 4%</a:t>
            </a:r>
          </a:p>
          <a:p>
            <a:pPr marL="905256" lvl="1" indent="-457200" algn="r" rtl="1">
              <a:buFont typeface="+mj-lt"/>
              <a:buAutoNum type="arabicPeriod"/>
            </a:pPr>
            <a:r>
              <a:rPr lang="fa-IR" sz="2400" dirty="0" smtClean="0"/>
              <a:t>افزایش احتمال در گروههای بالینی خاص(تا47%):</a:t>
            </a:r>
          </a:p>
          <a:p>
            <a:pPr marL="1188720" lvl="2" indent="-457200" algn="r" rtl="1">
              <a:buFont typeface="+mj-lt"/>
              <a:buAutoNum type="alphaLcPeriod"/>
            </a:pPr>
            <a:r>
              <a:rPr lang="fa-IR" sz="2200" dirty="0" smtClean="0"/>
              <a:t>تنباکو</a:t>
            </a:r>
          </a:p>
          <a:p>
            <a:pPr marL="1188720" lvl="2" indent="-457200" algn="r" rtl="1">
              <a:buFont typeface="+mj-lt"/>
              <a:buAutoNum type="alphaLcPeriod"/>
            </a:pPr>
            <a:r>
              <a:rPr lang="fa-IR" sz="2200" dirty="0" smtClean="0"/>
              <a:t>الکل</a:t>
            </a:r>
          </a:p>
          <a:p>
            <a:pPr marL="1188720" lvl="2" indent="-457200" algn="r" rtl="1">
              <a:buFont typeface="+mj-lt"/>
              <a:buAutoNum type="alphaLcPeriod"/>
            </a:pPr>
            <a:r>
              <a:rPr lang="en-US" sz="2200" dirty="0" err="1" smtClean="0"/>
              <a:t>Sanguinaria</a:t>
            </a:r>
            <a:endParaRPr lang="en-US" sz="2200" dirty="0" smtClean="0"/>
          </a:p>
          <a:p>
            <a:pPr marL="1188720" lvl="2" indent="-457200" algn="r" rtl="1">
              <a:buFont typeface="+mj-lt"/>
              <a:buAutoNum type="alphaLcPeriod"/>
            </a:pPr>
            <a:r>
              <a:rPr lang="en-US" sz="2200" dirty="0" smtClean="0"/>
              <a:t>UV</a:t>
            </a:r>
          </a:p>
          <a:p>
            <a:pPr marL="1188720" lvl="2" indent="-457200" algn="r" rtl="1">
              <a:buFont typeface="+mj-lt"/>
              <a:buAutoNum type="alphaLcPeriod"/>
            </a:pPr>
            <a:r>
              <a:rPr lang="fa-IR" sz="2200" dirty="0" smtClean="0"/>
              <a:t>میکرو ارگانیسم ها</a:t>
            </a:r>
          </a:p>
          <a:p>
            <a:pPr marL="1188720" lvl="2" indent="-457200" algn="r" rtl="1">
              <a:buFont typeface="+mj-lt"/>
              <a:buAutoNum type="alphaLcPeriod"/>
            </a:pPr>
            <a:r>
              <a:rPr lang="fa-IR" sz="2200" dirty="0" smtClean="0"/>
              <a:t>تروما</a:t>
            </a:r>
            <a:endParaRPr lang="fa-IR" sz="1800" dirty="0" smtClean="0"/>
          </a:p>
          <a:p>
            <a:pPr marL="1188720" lvl="2" indent="-457200" algn="r" rtl="1">
              <a:buFont typeface="+mj-lt"/>
              <a:buAutoNum type="alphaLcPeriod"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28" y="0"/>
            <a:ext cx="7467600" cy="1143000"/>
          </a:xfrm>
        </p:spPr>
        <p:txBody>
          <a:bodyPr>
            <a:normAutofit/>
          </a:bodyPr>
          <a:lstStyle/>
          <a:p>
            <a:pPr algn="r" rtl="1"/>
            <a:r>
              <a:rPr lang="fa-IR" sz="4000" dirty="0" smtClean="0"/>
              <a:t>خصوصیات بالینی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2984"/>
            <a:ext cx="8753452" cy="5715016"/>
          </a:xfrm>
        </p:spPr>
        <p:txBody>
          <a:bodyPr>
            <a:normAutofit lnSpcReduction="10000"/>
          </a:bodyPr>
          <a:lstStyle/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ضایعات جدید و مختصر</a:t>
            </a:r>
          </a:p>
          <a:p>
            <a:pPr marL="852678" lvl="1" indent="-514350" algn="r" rtl="1"/>
            <a:r>
              <a:rPr lang="fa-IR" sz="2000" dirty="0" smtClean="0"/>
              <a:t>پلاک های سفید _خاکستری یا خاکستری/اندکی برجسته</a:t>
            </a:r>
          </a:p>
          <a:p>
            <a:pPr marL="852678" lvl="1" indent="-514350" algn="r" rtl="1"/>
            <a:r>
              <a:rPr lang="fa-IR" sz="2000" dirty="0" smtClean="0"/>
              <a:t>تاحدودی شکافدار/معمولا با حدود مشخص</a:t>
            </a:r>
          </a:p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لکوپلاکیای نازک یا ملایم</a:t>
            </a:r>
          </a:p>
          <a:p>
            <a:pPr marL="852678" lvl="1" indent="-514350" algn="r" rtl="1"/>
            <a:r>
              <a:rPr lang="fa-IR" sz="2000" dirty="0" smtClean="0"/>
              <a:t>ندرتا با دیسپلازی/در موارد مصرف تنباکو گسترش و ضخیم شدن-&gt;سفید</a:t>
            </a:r>
          </a:p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لکوپلاکیای ضخیم یا هموژن</a:t>
            </a:r>
          </a:p>
          <a:p>
            <a:pPr marL="852678" lvl="1" indent="-514350" algn="r" rtl="1"/>
            <a:r>
              <a:rPr lang="fa-IR" sz="2000" dirty="0" smtClean="0"/>
              <a:t>حالت چرم گونه با شکافهی عمیق تر</a:t>
            </a:r>
          </a:p>
          <a:p>
            <a:pPr marL="852678" lvl="1" indent="-514350" algn="r" rtl="1"/>
            <a:r>
              <a:rPr lang="fa-IR" sz="2000" dirty="0" smtClean="0"/>
              <a:t>اکثرا ثابت_1/3بازگشت</a:t>
            </a:r>
          </a:p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لکوپلاکیای ندولر یا گرانولر</a:t>
            </a:r>
          </a:p>
          <a:p>
            <a:pPr marL="852678" lvl="1" indent="-514350" algn="r" rtl="1"/>
            <a:r>
              <a:rPr lang="fa-IR" sz="2000" dirty="0" smtClean="0"/>
              <a:t>موارد اندکی وخیم تر--&gt;برجستگی های سطحی نامنظم</a:t>
            </a:r>
          </a:p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لکوپلاکیای وروکوس یا وروسی فرم:</a:t>
            </a:r>
            <a:r>
              <a:rPr lang="fa-IR" sz="2000" dirty="0" smtClean="0"/>
              <a:t>با برجستگی های نوک تیز یا غیر نوک تیز</a:t>
            </a:r>
            <a:endParaRPr lang="fa-IR" sz="2800" dirty="0" smtClean="0"/>
          </a:p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لکوپلاکیای وروکوس پرولیفراتیو</a:t>
            </a:r>
            <a:r>
              <a:rPr lang="en-US" sz="2800" dirty="0" smtClean="0"/>
              <a:t>(</a:t>
            </a:r>
            <a:r>
              <a:rPr lang="en-US" sz="2800" dirty="0" err="1" smtClean="0"/>
              <a:t>pvl</a:t>
            </a:r>
            <a:r>
              <a:rPr lang="en-US" sz="2800" dirty="0" smtClean="0"/>
              <a:t>)</a:t>
            </a:r>
            <a:endParaRPr lang="fa-IR" sz="2800" dirty="0" smtClean="0"/>
          </a:p>
          <a:p>
            <a:pPr marL="852678" lvl="1" indent="-514350" algn="r" rtl="1"/>
            <a:r>
              <a:rPr lang="fa-IR" sz="1800" dirty="0" smtClean="0"/>
              <a:t>فرم خاص و خطرناک/بروز پلاک های کراتوتیک متعدد با برجستگی سطحی خشن*</a:t>
            </a:r>
          </a:p>
          <a:p>
            <a:pPr marL="550926" indent="-514350" algn="r" rtl="1">
              <a:buFont typeface="+mj-lt"/>
              <a:buAutoNum type="arabicPeriod"/>
            </a:pPr>
            <a:endParaRPr lang="en-US" sz="2800" dirty="0" smtClean="0"/>
          </a:p>
          <a:p>
            <a:pPr marL="550926" indent="-514350" algn="r" rtl="1">
              <a:buFont typeface="+mj-lt"/>
              <a:buAutoNum type="arabicPeriod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a-IR" dirty="0" smtClean="0"/>
              <a:t>nodular</a:t>
            </a:r>
            <a:endParaRPr lang="fa-IR" dirty="0"/>
          </a:p>
        </p:txBody>
      </p:sp>
      <p:pic>
        <p:nvPicPr>
          <p:cNvPr id="2050" name="Picture 2" descr="G:\Nodular leukoplaki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00808"/>
            <a:ext cx="5439864" cy="384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051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Verrucous</a:t>
            </a:r>
            <a:r>
              <a:rPr lang="en-US" dirty="0" smtClean="0"/>
              <a:t> hyperplasia</a:t>
            </a:r>
            <a:endParaRPr lang="fa-I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314" y="1600200"/>
            <a:ext cx="645737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1006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PVL</a:t>
            </a:r>
            <a:endParaRPr lang="fa-I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273" y="1600200"/>
            <a:ext cx="565745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6564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7467600" cy="1143000"/>
          </a:xfrm>
        </p:spPr>
        <p:txBody>
          <a:bodyPr>
            <a:normAutofit/>
          </a:bodyPr>
          <a:lstStyle/>
          <a:p>
            <a:pPr algn="r" rtl="1"/>
            <a:r>
              <a:rPr lang="fa-IR" sz="4000" dirty="0" smtClean="0"/>
              <a:t>هیستوپاتولوژی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186766" cy="4625989"/>
          </a:xfrm>
        </p:spPr>
        <p:txBody>
          <a:bodyPr>
            <a:normAutofit/>
          </a:bodyPr>
          <a:lstStyle/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هایپرکراتوز:لایه ضخیم کراتین روی اپی تلیوم شامل کراتین ارتو و پارا</a:t>
            </a:r>
          </a:p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آکانتوزیس:افزایش ضخامت لایه خاردار</a:t>
            </a:r>
          </a:p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آتروفی </a:t>
            </a:r>
            <a:r>
              <a:rPr lang="en-US" sz="2800" dirty="0" smtClean="0"/>
              <a:t>EP </a:t>
            </a:r>
            <a:r>
              <a:rPr lang="fa-IR" sz="2800" dirty="0" smtClean="0"/>
              <a:t>زیرین</a:t>
            </a:r>
          </a:p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سلول های آماسی مزمن</a:t>
            </a:r>
          </a:p>
          <a:p>
            <a:pPr marL="550926" indent="-514350" algn="r" rtl="1">
              <a:buFont typeface="+mj-lt"/>
              <a:buAutoNum type="arabicPeriod"/>
            </a:pPr>
            <a:r>
              <a:rPr lang="en-US" sz="2800" dirty="0" smtClean="0"/>
              <a:t>PVL </a:t>
            </a:r>
            <a:r>
              <a:rPr lang="fa-IR" sz="2800" dirty="0" smtClean="0"/>
              <a:t>: ظاهر هیستو و کلینیکی </a:t>
            </a:r>
            <a:r>
              <a:rPr lang="fa-IR" sz="2800" dirty="0" smtClean="0"/>
              <a:t>متفاوت</a:t>
            </a:r>
          </a:p>
          <a:p>
            <a:pPr marL="550926" indent="-514350" algn="r" rtl="1">
              <a:buFont typeface="+mj-lt"/>
              <a:buAutoNum type="arabicPeriod"/>
            </a:pPr>
            <a:r>
              <a:rPr lang="fa-IR" sz="2800" dirty="0" smtClean="0"/>
              <a:t>اکثرا </a:t>
            </a:r>
            <a:r>
              <a:rPr lang="fa-IR" sz="2800" smtClean="0"/>
              <a:t>بی دیس</a:t>
            </a:r>
            <a:r>
              <a:rPr lang="fa-IR" sz="2800" smtClean="0"/>
              <a:t>پلازی</a:t>
            </a:r>
          </a:p>
          <a:p>
            <a:pPr marL="550926" indent="-514350" algn="r" rtl="1">
              <a:buFont typeface="+mj-lt"/>
              <a:buAutoNum type="arabicPeriod"/>
            </a:pPr>
            <a:endParaRPr lang="en-US" sz="2000" dirty="0" smtClean="0"/>
          </a:p>
          <a:p>
            <a:pPr marL="852678" lvl="1" indent="-514350" algn="r" rtl="1">
              <a:buFont typeface="+mj-lt"/>
              <a:buAutoNum type="arabicParenR"/>
            </a:pPr>
            <a:endParaRPr lang="fa-IR" sz="2000" dirty="0" smtClean="0"/>
          </a:p>
          <a:p>
            <a:pPr marL="852678" lvl="1" indent="-514350" algn="r" rtl="1">
              <a:buFont typeface="+mj-lt"/>
              <a:buAutoNum type="arabicParenR"/>
            </a:pPr>
            <a:endParaRPr lang="fa-IR" sz="2000" dirty="0" smtClean="0"/>
          </a:p>
          <a:p>
            <a:pPr marL="550926" indent="-514350" algn="r" rtl="1">
              <a:buFont typeface="+mj-lt"/>
              <a:buAutoNum type="arabicPeriod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972452" cy="1143000"/>
          </a:xfrm>
        </p:spPr>
        <p:txBody>
          <a:bodyPr>
            <a:normAutofit/>
          </a:bodyPr>
          <a:lstStyle/>
          <a:p>
            <a:pPr algn="r" rtl="1"/>
            <a:r>
              <a:rPr lang="fa-IR" sz="4000" dirty="0" smtClean="0"/>
              <a:t>درمان و پیش آگهی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329642" cy="5429288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sz="2400" dirty="0" smtClean="0"/>
              <a:t>اولین قدم :تشخیص هیستو پاتولوژیک--&gt;گرفتن بیوپسی</a:t>
            </a:r>
          </a:p>
          <a:p>
            <a:pPr lvl="1" algn="r" rtl="1"/>
            <a:r>
              <a:rPr lang="fa-IR" sz="2000" dirty="0" smtClean="0"/>
              <a:t>تعیین نوع درمان/از مناطقی با شدیدترین درگیری</a:t>
            </a:r>
          </a:p>
          <a:p>
            <a:pPr algn="r" rtl="1"/>
            <a:r>
              <a:rPr lang="fa-IR" sz="2400" dirty="0" smtClean="0"/>
              <a:t>تخریب یا برداشت کامل ضایعه:</a:t>
            </a:r>
          </a:p>
          <a:p>
            <a:pPr lvl="1" algn="r" rtl="1"/>
            <a:r>
              <a:rPr lang="fa-IR" sz="2000" dirty="0" smtClean="0"/>
              <a:t>در دیسپلازی متوسط اپیتلیال یا شرایط بدتر</a:t>
            </a:r>
          </a:p>
          <a:p>
            <a:pPr lvl="1" algn="r" rtl="1"/>
            <a:r>
              <a:rPr lang="fa-IR" sz="2000" dirty="0" smtClean="0"/>
              <a:t>بوسیله جراحی اکسیژنال_</a:t>
            </a:r>
            <a:r>
              <a:rPr lang="en-US" sz="2000" dirty="0" err="1" smtClean="0"/>
              <a:t>electrocautrer</a:t>
            </a:r>
            <a:r>
              <a:rPr lang="en-US" sz="2000" dirty="0" smtClean="0"/>
              <a:t> y  </a:t>
            </a:r>
            <a:r>
              <a:rPr lang="fa-IR" sz="2000" dirty="0" smtClean="0"/>
              <a:t>_سرما جراحی_قطع ضایعه با لیزر</a:t>
            </a:r>
          </a:p>
          <a:p>
            <a:pPr lvl="1" algn="r" rtl="1"/>
            <a:r>
              <a:rPr lang="fa-IR" sz="2000" dirty="0" smtClean="0"/>
              <a:t>اهمیت معاینه دوره ای پس از برداشت(احتمال عود)</a:t>
            </a:r>
          </a:p>
          <a:p>
            <a:pPr algn="r" rtl="1"/>
            <a:r>
              <a:rPr lang="fa-IR" sz="2400" dirty="0" smtClean="0"/>
              <a:t>ارزیابی دوره ای</a:t>
            </a:r>
          </a:p>
          <a:p>
            <a:pPr lvl="1" algn="r" rtl="1"/>
            <a:r>
              <a:rPr lang="fa-IR" sz="2000" dirty="0" smtClean="0"/>
              <a:t>در موارد فاقد دیسپلازی</a:t>
            </a:r>
          </a:p>
          <a:p>
            <a:pPr lvl="1" algn="r" rtl="1"/>
            <a:r>
              <a:rPr lang="fa-IR" sz="2000" dirty="0" smtClean="0"/>
              <a:t>توصیه ی ترک سیگار</a:t>
            </a:r>
          </a:p>
          <a:p>
            <a:pPr algn="r" rtl="1"/>
            <a:r>
              <a:rPr lang="fa-IR" sz="2400" dirty="0" smtClean="0"/>
              <a:t>تفاوت ایجاد بدخیمی در فازهای مختلف</a:t>
            </a:r>
          </a:p>
          <a:p>
            <a:pPr algn="r" rtl="1"/>
            <a:r>
              <a:rPr lang="fa-IR" sz="2400" dirty="0" smtClean="0"/>
              <a:t>فاکتورهای موثر در احتمال ایجاد سرطان</a:t>
            </a:r>
          </a:p>
          <a:p>
            <a:pPr lvl="1" algn="r" rtl="1"/>
            <a:r>
              <a:rPr lang="fa-IR" sz="2000" dirty="0" smtClean="0"/>
              <a:t>ظاهر کلینیکی و هیستو</a:t>
            </a:r>
          </a:p>
          <a:p>
            <a:pPr lvl="1" algn="r" rtl="1"/>
            <a:r>
              <a:rPr lang="fa-IR" sz="2000" dirty="0" smtClean="0"/>
              <a:t>پایداری ضایعه در چندین سال</a:t>
            </a:r>
          </a:p>
          <a:p>
            <a:pPr lvl="1" algn="r" rtl="1"/>
            <a:r>
              <a:rPr lang="fa-IR" sz="2000" dirty="0" smtClean="0"/>
              <a:t>ظهور ضایع در خانمها و افراد غیر سیگاری</a:t>
            </a:r>
          </a:p>
          <a:p>
            <a:pPr lvl="1" algn="r" rtl="1"/>
            <a:r>
              <a:rPr lang="fa-IR" sz="2000" dirty="0" smtClean="0"/>
              <a:t>حضور ضایعه در کف دهان یا سطح شکمی زبان</a:t>
            </a:r>
          </a:p>
          <a:p>
            <a:pPr lvl="1" algn="r" rtl="1"/>
            <a:endParaRPr lang="fa-I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117</TotalTime>
  <Words>302</Words>
  <Application>Microsoft Office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Technic</vt:lpstr>
      <vt:lpstr>leukoplakia</vt:lpstr>
      <vt:lpstr>تعریف</vt:lpstr>
      <vt:lpstr>بروز و شیوع</vt:lpstr>
      <vt:lpstr>خصوصیات بالینی</vt:lpstr>
      <vt:lpstr>nodular</vt:lpstr>
      <vt:lpstr>Verrucous hyperplasia</vt:lpstr>
      <vt:lpstr>PVL</vt:lpstr>
      <vt:lpstr>هیستوپاتولوژی</vt:lpstr>
      <vt:lpstr>درمان و پیش آگهی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leukoplakia</dc:title>
  <dc:creator>omid</dc:creator>
  <cp:lastModifiedBy>Ramin</cp:lastModifiedBy>
  <cp:revision>14</cp:revision>
  <dcterms:created xsi:type="dcterms:W3CDTF">2012-05-15T05:16:12Z</dcterms:created>
  <dcterms:modified xsi:type="dcterms:W3CDTF">2013-05-27T10:58:01Z</dcterms:modified>
</cp:coreProperties>
</file>