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4"/>
  </p:notesMasterIdLst>
  <p:sldIdLst>
    <p:sldId id="257" r:id="rId2"/>
    <p:sldId id="258" r:id="rId3"/>
    <p:sldId id="318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315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2" r:id="rId35"/>
    <p:sldId id="293" r:id="rId36"/>
    <p:sldId id="294" r:id="rId37"/>
    <p:sldId id="295" r:id="rId38"/>
    <p:sldId id="297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23" r:id="rId52"/>
    <p:sldId id="312" r:id="rId53"/>
    <p:sldId id="314" r:id="rId54"/>
    <p:sldId id="324" r:id="rId55"/>
    <p:sldId id="313" r:id="rId56"/>
    <p:sldId id="316" r:id="rId57"/>
    <p:sldId id="325" r:id="rId58"/>
    <p:sldId id="319" r:id="rId59"/>
    <p:sldId id="320" r:id="rId60"/>
    <p:sldId id="321" r:id="rId61"/>
    <p:sldId id="322" r:id="rId62"/>
    <p:sldId id="326" r:id="rId6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48" d="100"/>
          <a:sy n="48" d="100"/>
        </p:scale>
        <p:origin x="-11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7ECD768-143E-4F1D-9F1E-36B4759AC438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58AF882-DC03-4BBD-9352-B32C9B492E2F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612F4E-1438-4F2F-90DE-DC5400F5FBEC}" type="slidenum">
              <a:rPr lang="ar-SA" smtClean="0"/>
              <a:pPr/>
              <a:t>1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63764F-DAF9-4AB0-8C25-3F5217CA369C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a-I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fa-I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13402-EF18-4001-A4C7-9C6E9F3D46AC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CDDF-4978-450C-AA89-739554CE6733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1BD63-7D67-4735-8BFE-F596C7D8DB76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A0AB6-E838-4711-A79E-DC2FD02761DE}" type="datetimeFigureOut">
              <a:rPr lang="fa-IR" smtClean="0"/>
              <a:pPr/>
              <a:t>09/01/1441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1F115-3C93-4651-924C-935040B412DA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ahanshahi\Desktop\epi-odnto-tumor\saleki%20histology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 descr="Granite"/>
          <p:cNvSpPr>
            <a:spLocks noChangeArrowheads="1"/>
          </p:cNvSpPr>
          <p:nvPr/>
        </p:nvSpPr>
        <p:spPr bwMode="auto">
          <a:xfrm>
            <a:off x="381000" y="457200"/>
            <a:ext cx="8534400" cy="5791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200">
            <a:solidFill>
              <a:srgbClr val="9933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a-IR"/>
          </a:p>
        </p:txBody>
      </p:sp>
      <p:pic>
        <p:nvPicPr>
          <p:cNvPr id="2051" name="Picture 3" descr="k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905000"/>
            <a:ext cx="7773988" cy="3048000"/>
          </a:xfrm>
          <a:prstGeom prst="rect">
            <a:avLst/>
          </a:prstGeom>
          <a:noFill/>
          <a:ln w="76200">
            <a:solidFill>
              <a:srgbClr val="9933FF"/>
            </a:solidFill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57200" y="762000"/>
            <a:ext cx="8382000" cy="5257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>CONVENTIONAL SOLID OR MULTICYSTIC</a:t>
            </a:r>
            <a:br>
              <a:rPr lang="en-US" sz="2800" smtClean="0"/>
            </a:br>
            <a:r>
              <a:rPr lang="en-US" sz="2800" smtClean="0"/>
              <a:t>INTRAOSSEOUS AMELOBLASTOMA</a:t>
            </a:r>
            <a:br>
              <a:rPr lang="en-US" sz="2800" smtClean="0"/>
            </a:br>
            <a:endParaRPr lang="en-US" sz="2800" smtClean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989138"/>
            <a:ext cx="4038600" cy="4137025"/>
          </a:xfrm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060575"/>
            <a:ext cx="4038600" cy="3849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800" dirty="0" smtClean="0"/>
              <a:t>CONVENTIONAL SOLID OR MULTICYSTIC</a:t>
            </a:r>
            <a:br>
              <a:rPr lang="en-US" sz="2800" dirty="0" smtClean="0"/>
            </a:br>
            <a:r>
              <a:rPr lang="en-US" sz="2800" dirty="0" smtClean="0"/>
              <a:t>INTRAOSSEOUS AMELOBLASTOMA</a:t>
            </a:r>
            <a:br>
              <a:rPr lang="en-US" sz="2800" dirty="0" smtClean="0"/>
            </a:br>
            <a:endParaRPr lang="en-US" sz="2800" dirty="0" smtClean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981075"/>
            <a:ext cx="4038600" cy="4713288"/>
          </a:xfrm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785918" y="1857364"/>
            <a:ext cx="2857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00892" y="2928934"/>
            <a:ext cx="21431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3</a:t>
            </a:r>
            <a:endParaRPr lang="fa-IR" dirty="0"/>
          </a:p>
        </p:txBody>
      </p:sp>
      <p:sp>
        <p:nvSpPr>
          <p:cNvPr id="8" name="TextBox 7"/>
          <p:cNvSpPr txBox="1"/>
          <p:nvPr/>
        </p:nvSpPr>
        <p:spPr>
          <a:xfrm>
            <a:off x="1357290" y="2285992"/>
            <a:ext cx="21431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fa-I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>CONVENTIONAL SOLID OR MULTICYSTIC</a:t>
            </a:r>
            <a:br>
              <a:rPr lang="en-US" sz="2800" smtClean="0"/>
            </a:br>
            <a:r>
              <a:rPr lang="en-US" sz="2800" smtClean="0"/>
              <a:t>INTRAOSSEOUS AMELOBLASTOMA</a:t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133600"/>
            <a:ext cx="4038600" cy="4525963"/>
          </a:xfrm>
        </p:spPr>
        <p:txBody>
          <a:bodyPr/>
          <a:lstStyle/>
          <a:p>
            <a:pPr algn="l" rtl="0" eaLnBrk="1" hangingPunct="1">
              <a:buFontTx/>
              <a:buNone/>
            </a:pPr>
            <a:r>
              <a:rPr lang="en-US" sz="2400" dirty="0" smtClean="0"/>
              <a:t>Variable sized masses and cords of</a:t>
            </a:r>
            <a:r>
              <a:rPr lang="fa-IR" sz="2400" dirty="0" smtClean="0"/>
              <a:t> </a:t>
            </a:r>
            <a:r>
              <a:rPr lang="en-US" sz="2400" dirty="0" smtClean="0"/>
              <a:t>infiltrating </a:t>
            </a:r>
            <a:r>
              <a:rPr lang="en-US" sz="2400" dirty="0" err="1" smtClean="0"/>
              <a:t>odontogenic</a:t>
            </a:r>
            <a:r>
              <a:rPr lang="en-US" sz="2400" dirty="0" smtClean="0"/>
              <a:t> epithelium in a dense, mature fibrous connective tissue </a:t>
            </a:r>
            <a:r>
              <a:rPr lang="en-US" sz="2400" dirty="0" err="1" smtClean="0"/>
              <a:t>stroma</a:t>
            </a:r>
            <a:r>
              <a:rPr lang="fa-IR" sz="2400" dirty="0" smtClean="0"/>
              <a:t>.</a:t>
            </a:r>
            <a:endParaRPr lang="en-US" sz="2400" dirty="0" smtClean="0"/>
          </a:p>
        </p:txBody>
      </p:sp>
      <p:pic>
        <p:nvPicPr>
          <p:cNvPr id="15364" name="Picture 4" descr="109b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2133600"/>
            <a:ext cx="4038600" cy="27511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>CONVENTIONAL SOLID OR MULTICYSTIC</a:t>
            </a:r>
            <a:br>
              <a:rPr lang="en-US" sz="2800" smtClean="0"/>
            </a:br>
            <a:r>
              <a:rPr lang="en-US" sz="2800" smtClean="0"/>
              <a:t>INTRAOSSEOUS AMELOBLASTOMA</a:t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 rtl="0" eaLnBrk="1" hangingPunct="1"/>
            <a:r>
              <a:rPr lang="en-US" sz="2800" dirty="0" smtClean="0"/>
              <a:t>Peripheral columnar basal cell layer with central zones of loose </a:t>
            </a:r>
            <a:r>
              <a:rPr lang="en-US" sz="2800" dirty="0" err="1" smtClean="0"/>
              <a:t>stellate</a:t>
            </a:r>
            <a:r>
              <a:rPr lang="en-US" sz="2800" dirty="0" smtClean="0"/>
              <a:t> reticulum type epithelium.</a:t>
            </a:r>
          </a:p>
        </p:txBody>
      </p:sp>
      <p:pic>
        <p:nvPicPr>
          <p:cNvPr id="16388" name="Picture 4" descr="110b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2205038"/>
            <a:ext cx="4038600" cy="2940050"/>
          </a:xfrm>
          <a:noFill/>
        </p:spPr>
      </p:pic>
      <p:sp>
        <p:nvSpPr>
          <p:cNvPr id="5" name="Left Arrow 4"/>
          <p:cNvSpPr/>
          <p:nvPr/>
        </p:nvSpPr>
        <p:spPr>
          <a:xfrm>
            <a:off x="8215338" y="3500438"/>
            <a:ext cx="285752" cy="2857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ight Arrow 5"/>
          <p:cNvSpPr/>
          <p:nvPr/>
        </p:nvSpPr>
        <p:spPr>
          <a:xfrm>
            <a:off x="4929190" y="3929066"/>
            <a:ext cx="28575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>CONVENTIONAL SOLID OR MULTICYSTIC</a:t>
            </a:r>
            <a:br>
              <a:rPr lang="en-US" sz="2800" smtClean="0"/>
            </a:br>
            <a:r>
              <a:rPr lang="en-US" sz="2800" smtClean="0"/>
              <a:t>INTRAOSSEOUS AMELOBLASTOMA</a:t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 rtl="0" eaLnBrk="1" hangingPunct="1"/>
            <a:r>
              <a:rPr lang="en-US" sz="2800" dirty="0" err="1" smtClean="0"/>
              <a:t>Squamous</a:t>
            </a:r>
            <a:r>
              <a:rPr lang="en-US" sz="2800" dirty="0" smtClean="0"/>
              <a:t> </a:t>
            </a:r>
            <a:r>
              <a:rPr lang="en-US" sz="2800" dirty="0" err="1" smtClean="0"/>
              <a:t>metaplasia</a:t>
            </a:r>
            <a:r>
              <a:rPr lang="en-US" sz="2800" dirty="0" smtClean="0"/>
              <a:t> of </a:t>
            </a:r>
            <a:r>
              <a:rPr lang="en-US" sz="2800" dirty="0" err="1" smtClean="0"/>
              <a:t>stellate</a:t>
            </a:r>
            <a:r>
              <a:rPr lang="en-US" sz="2800" dirty="0" smtClean="0"/>
              <a:t> reticulum with keratin formation in larger epithelial masses (</a:t>
            </a:r>
            <a:r>
              <a:rPr lang="en-US" sz="2800" dirty="0" err="1" smtClean="0"/>
              <a:t>Acanthmatous</a:t>
            </a:r>
            <a:r>
              <a:rPr lang="en-US" sz="2800" dirty="0" smtClean="0"/>
              <a:t> pattern).</a:t>
            </a:r>
          </a:p>
        </p:txBody>
      </p:sp>
      <p:pic>
        <p:nvPicPr>
          <p:cNvPr id="17412" name="Picture 4" descr="111b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538413"/>
            <a:ext cx="4038600" cy="2649537"/>
          </a:xfrm>
          <a:noFill/>
        </p:spPr>
      </p:pic>
      <p:sp>
        <p:nvSpPr>
          <p:cNvPr id="5" name="Up Arrow 4"/>
          <p:cNvSpPr/>
          <p:nvPr/>
        </p:nvSpPr>
        <p:spPr>
          <a:xfrm>
            <a:off x="5500694" y="3786190"/>
            <a:ext cx="214314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>CONVENTIONAL SOLID OR MULTICYSTIC</a:t>
            </a:r>
            <a:br>
              <a:rPr lang="en-US" sz="2800" smtClean="0"/>
            </a:br>
            <a:r>
              <a:rPr lang="en-US" sz="2800" smtClean="0"/>
              <a:t>INTRAOSSEOUS AMELOBLASTOMA</a:t>
            </a:r>
            <a:br>
              <a:rPr lang="en-US" sz="2800" smtClean="0"/>
            </a:br>
            <a:endParaRPr lang="en-US" sz="2800" smtClean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1843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412875"/>
            <a:ext cx="4038600" cy="4713288"/>
          </a:xfrm>
        </p:spPr>
      </p:pic>
      <p:sp>
        <p:nvSpPr>
          <p:cNvPr id="6" name="Up Arrow 5"/>
          <p:cNvSpPr/>
          <p:nvPr/>
        </p:nvSpPr>
        <p:spPr>
          <a:xfrm>
            <a:off x="5786446" y="3357562"/>
            <a:ext cx="428628" cy="500066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hap15_ameloblastoma_histo_LP_plexifor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9700"/>
            <a:ext cx="9144000" cy="6580188"/>
          </a:xfrm>
          <a:prstGeom prst="rect">
            <a:avLst/>
          </a:prstGeom>
          <a:noFill/>
        </p:spPr>
      </p:pic>
      <p:sp>
        <p:nvSpPr>
          <p:cNvPr id="3" name="Left Arrow 2"/>
          <p:cNvSpPr/>
          <p:nvPr/>
        </p:nvSpPr>
        <p:spPr>
          <a:xfrm>
            <a:off x="928662" y="4071942"/>
            <a:ext cx="500066" cy="35719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Left Arrow 3"/>
          <p:cNvSpPr/>
          <p:nvPr/>
        </p:nvSpPr>
        <p:spPr>
          <a:xfrm>
            <a:off x="3143240" y="3571876"/>
            <a:ext cx="500066" cy="35719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Left Arrow 4"/>
          <p:cNvSpPr/>
          <p:nvPr/>
        </p:nvSpPr>
        <p:spPr>
          <a:xfrm>
            <a:off x="7929586" y="3929066"/>
            <a:ext cx="571504" cy="28575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Left Arrow 5"/>
          <p:cNvSpPr/>
          <p:nvPr/>
        </p:nvSpPr>
        <p:spPr>
          <a:xfrm>
            <a:off x="4857752" y="1643050"/>
            <a:ext cx="571504" cy="28575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>CONVENTIONAL SOLID OR MULTICYSTIC</a:t>
            </a:r>
            <a:br>
              <a:rPr lang="en-US" sz="2800" smtClean="0"/>
            </a:br>
            <a:r>
              <a:rPr lang="en-US" sz="2800" smtClean="0"/>
              <a:t>INTRAOSSEOUS AMELOBLASTOMA</a:t>
            </a:r>
            <a:br>
              <a:rPr lang="en-US" sz="2800" smtClean="0"/>
            </a:br>
            <a:endParaRPr lang="en-US" sz="2800" smtClean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600200"/>
            <a:ext cx="4244975" cy="4525963"/>
          </a:xfrm>
        </p:spPr>
      </p:pic>
      <p:pic>
        <p:nvPicPr>
          <p:cNvPr id="1946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773238"/>
            <a:ext cx="4038600" cy="4352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>CONVENTIONAL SOLID OR MULTICYSTIC</a:t>
            </a:r>
            <a:br>
              <a:rPr lang="en-US" sz="2800" smtClean="0"/>
            </a:br>
            <a:r>
              <a:rPr lang="en-US" sz="2800" smtClean="0"/>
              <a:t>INTRAOSSEOUS AMELOBLASTOMA</a:t>
            </a:r>
            <a:br>
              <a:rPr lang="en-US" sz="2800" smtClean="0"/>
            </a:br>
            <a:endParaRPr lang="en-US" sz="2800" smtClean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4075" y="1700213"/>
            <a:ext cx="4968875" cy="3960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CONVENTIONAL SOLID OR MULTICYSTIC</a:t>
            </a:r>
            <a:br>
              <a:rPr lang="en-US" sz="2800" smtClean="0"/>
            </a:br>
            <a:r>
              <a:rPr lang="en-US" sz="2800" smtClean="0"/>
              <a:t>INTRAOSSEOUS AMELOBLASTOMA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Embryology and </a:t>
            </a:r>
            <a:r>
              <a:rPr lang="en-US" dirty="0" err="1" smtClean="0"/>
              <a:t>Histogenesis</a:t>
            </a:r>
            <a:r>
              <a:rPr lang="en-US" dirty="0" smtClean="0"/>
              <a:t> of Dental Bud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28794" y="1142984"/>
            <a:ext cx="5832475" cy="4967287"/>
          </a:xfrm>
        </p:spPr>
      </p:pic>
      <p:sp>
        <p:nvSpPr>
          <p:cNvPr id="5" name="TextBox 4"/>
          <p:cNvSpPr txBox="1"/>
          <p:nvPr/>
        </p:nvSpPr>
        <p:spPr>
          <a:xfrm>
            <a:off x="2786050" y="5857892"/>
            <a:ext cx="457203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لطفا یرای شنیدن بهتر فایل های صوتی از گوشی استفاده کنید و به متن نوشته شده در کنار هر اسلاید دقت کنید شماره فایل های صوتی با شماره اسلاید مطابقت دارد.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64291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a-IR" sz="4000" b="1" dirty="0" smtClean="0"/>
              <a:t> </a:t>
            </a:r>
            <a:r>
              <a:rPr lang="en-US" sz="4000" b="1" dirty="0" err="1" smtClean="0"/>
              <a:t>Unicytstic</a:t>
            </a:r>
            <a:r>
              <a:rPr lang="en-US" sz="4000" b="1" dirty="0" smtClean="0"/>
              <a:t> </a:t>
            </a:r>
            <a:r>
              <a:rPr lang="fa-IR" sz="4000" b="1" dirty="0" smtClean="0"/>
              <a:t> </a:t>
            </a:r>
            <a:r>
              <a:rPr lang="en-US" sz="4000" b="1" dirty="0" err="1" smtClean="0"/>
              <a:t>Ameloblastoma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 rtl="0" eaLnBrk="1" hangingPunct="1">
              <a:buFontTx/>
              <a:buNone/>
            </a:pPr>
            <a:r>
              <a:rPr lang="en-US" sz="2800" dirty="0" smtClean="0"/>
              <a:t> </a:t>
            </a:r>
            <a:r>
              <a:rPr lang="fa-IR" sz="2800" b="1" dirty="0" smtClean="0"/>
              <a:t>         </a:t>
            </a:r>
            <a:r>
              <a:rPr lang="en-US" sz="2800" b="1" dirty="0" err="1" smtClean="0"/>
              <a:t>Unicytstic</a:t>
            </a:r>
            <a:r>
              <a:rPr lang="en-US" sz="2800" b="1" dirty="0" smtClean="0"/>
              <a:t> </a:t>
            </a:r>
            <a:r>
              <a:rPr lang="fa-IR" sz="2800" b="1" dirty="0" smtClean="0"/>
              <a:t> </a:t>
            </a:r>
            <a:r>
              <a:rPr lang="en-US" sz="2800" b="1" dirty="0" err="1" smtClean="0"/>
              <a:t>Ameloblastoma</a:t>
            </a:r>
            <a:endParaRPr lang="en-US" sz="2800" dirty="0" smtClean="0"/>
          </a:p>
          <a:p>
            <a:pPr algn="l" rtl="0" eaLnBrk="1" hangingPunct="1"/>
            <a:r>
              <a:rPr lang="en-US" sz="2800" dirty="0" smtClean="0"/>
              <a:t>The radiographic appearance of this asymptomatic </a:t>
            </a:r>
            <a:r>
              <a:rPr lang="en-US" sz="2800" dirty="0" err="1" smtClean="0"/>
              <a:t>ameloblastoma</a:t>
            </a:r>
            <a:r>
              <a:rPr lang="en-US" sz="2800" dirty="0" smtClean="0"/>
              <a:t> is more suggestive of a </a:t>
            </a:r>
            <a:r>
              <a:rPr lang="en-US" sz="2800" dirty="0" err="1" smtClean="0"/>
              <a:t>dentigerous</a:t>
            </a:r>
            <a:r>
              <a:rPr lang="en-US" sz="2800" dirty="0" smtClean="0"/>
              <a:t> cyst.</a:t>
            </a:r>
          </a:p>
        </p:txBody>
      </p:sp>
      <p:pic>
        <p:nvPicPr>
          <p:cNvPr id="22532" name="Picture 4" descr="008b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2492375"/>
            <a:ext cx="4038600" cy="3003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UNICYSTIC AMELOBLASTOMA</a:t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428736"/>
            <a:ext cx="8229600" cy="4525963"/>
          </a:xfrm>
        </p:spPr>
        <p:txBody>
          <a:bodyPr>
            <a:noAutofit/>
          </a:bodyPr>
          <a:lstStyle/>
          <a:p>
            <a:pPr algn="l" rtl="0" eaLnBrk="1" hangingPunct="1">
              <a:lnSpc>
                <a:spcPct val="90000"/>
              </a:lnSpc>
            </a:pPr>
            <a:r>
              <a:rPr lang="en-US" sz="2800" dirty="0" smtClean="0"/>
              <a:t>The </a:t>
            </a:r>
            <a:r>
              <a:rPr lang="en-US" sz="2800" dirty="0" err="1" smtClean="0"/>
              <a:t>unicystic</a:t>
            </a:r>
            <a:r>
              <a:rPr lang="en-US" sz="2800" dirty="0" smtClean="0"/>
              <a:t> </a:t>
            </a:r>
            <a:r>
              <a:rPr lang="en-US" sz="2800" dirty="0" err="1" smtClean="0"/>
              <a:t>ameloblastoma</a:t>
            </a:r>
            <a:r>
              <a:rPr lang="en-US" sz="2800" dirty="0" smtClean="0"/>
              <a:t> deserves </a:t>
            </a:r>
            <a:r>
              <a:rPr lang="en-US" sz="2800" dirty="0" smtClean="0">
                <a:solidFill>
                  <a:srgbClr val="FF0000"/>
                </a:solidFill>
              </a:rPr>
              <a:t>separate </a:t>
            </a:r>
            <a:r>
              <a:rPr lang="en-US" sz="2800" dirty="0" smtClean="0"/>
              <a:t>consideration</a:t>
            </a:r>
            <a:r>
              <a:rPr lang="fa-IR" sz="2800" dirty="0" smtClean="0"/>
              <a:t> </a:t>
            </a:r>
            <a:r>
              <a:rPr lang="en-US" sz="2800" dirty="0" smtClean="0"/>
              <a:t>based on its clinical, radiographic, and pathologic</a:t>
            </a:r>
            <a:r>
              <a:rPr lang="fa-IR" sz="2800" dirty="0" smtClean="0"/>
              <a:t> </a:t>
            </a:r>
            <a:r>
              <a:rPr lang="en-US" sz="2800" dirty="0" smtClean="0"/>
              <a:t>features and its response to treatment. </a:t>
            </a:r>
            <a:r>
              <a:rPr lang="en-US" sz="2800" dirty="0" err="1" smtClean="0"/>
              <a:t>Unicystic</a:t>
            </a:r>
            <a:r>
              <a:rPr lang="fa-IR" sz="2800" dirty="0" smtClean="0"/>
              <a:t> </a:t>
            </a:r>
            <a:r>
              <a:rPr lang="en-US" sz="2800" dirty="0" err="1" smtClean="0"/>
              <a:t>ameloblastomas</a:t>
            </a:r>
            <a:r>
              <a:rPr lang="en-US" sz="2800" dirty="0" smtClean="0"/>
              <a:t> account for 10% to 15 % of all </a:t>
            </a:r>
            <a:r>
              <a:rPr lang="en-US" sz="2800" dirty="0" err="1" smtClean="0"/>
              <a:t>intraosseous</a:t>
            </a:r>
            <a:r>
              <a:rPr lang="fa-IR" sz="2800" dirty="0" smtClean="0"/>
              <a:t> </a:t>
            </a:r>
            <a:r>
              <a:rPr lang="en-US" sz="2800" dirty="0" err="1" smtClean="0"/>
              <a:t>ameloblastomas</a:t>
            </a:r>
            <a:r>
              <a:rPr lang="en-US" sz="2800" dirty="0" smtClean="0"/>
              <a:t> in various studies. Whether the</a:t>
            </a:r>
            <a:r>
              <a:rPr lang="fa-IR" sz="2800" dirty="0" smtClean="0"/>
              <a:t> </a:t>
            </a:r>
            <a:r>
              <a:rPr lang="en-US" sz="2800" dirty="0" err="1" smtClean="0"/>
              <a:t>unicystic</a:t>
            </a:r>
            <a:r>
              <a:rPr lang="en-US" sz="2800" dirty="0" smtClean="0"/>
              <a:t> </a:t>
            </a:r>
            <a:r>
              <a:rPr lang="en-US" sz="2800" dirty="0" err="1" smtClean="0"/>
              <a:t>ameloblastoma</a:t>
            </a:r>
            <a:r>
              <a:rPr lang="en-US" sz="2800" dirty="0" smtClean="0"/>
              <a:t> originates de novo as a neoplasm</a:t>
            </a:r>
            <a:r>
              <a:rPr lang="fa-IR" sz="2800" dirty="0" smtClean="0"/>
              <a:t> </a:t>
            </a:r>
            <a:r>
              <a:rPr lang="en-US" sz="2800" dirty="0" smtClean="0"/>
              <a:t>or whether it is the result of </a:t>
            </a:r>
            <a:r>
              <a:rPr lang="en-US" sz="2800" dirty="0" err="1" smtClean="0"/>
              <a:t>neoplastic</a:t>
            </a:r>
            <a:r>
              <a:rPr lang="en-US" sz="2800" dirty="0" smtClean="0"/>
              <a:t> transformation</a:t>
            </a:r>
            <a:r>
              <a:rPr lang="fa-IR" sz="2800" dirty="0" smtClean="0"/>
              <a:t> </a:t>
            </a:r>
            <a:r>
              <a:rPr lang="en-US" sz="2800" dirty="0" smtClean="0"/>
              <a:t>of </a:t>
            </a:r>
            <a:r>
              <a:rPr lang="en-US" sz="2800" dirty="0" err="1" smtClean="0"/>
              <a:t>nonneoplastic</a:t>
            </a:r>
            <a:r>
              <a:rPr lang="en-US" sz="2800" dirty="0" smtClean="0"/>
              <a:t> cyst epithelium has been long</a:t>
            </a:r>
            <a:r>
              <a:rPr lang="fa-IR" sz="2800" dirty="0" smtClean="0"/>
              <a:t> </a:t>
            </a:r>
            <a:r>
              <a:rPr lang="en-US" sz="2800" dirty="0" smtClean="0"/>
              <a:t>debated. Both mechanisms probably occur, but proof of</a:t>
            </a:r>
            <a:r>
              <a:rPr lang="fa-IR" sz="2800" dirty="0" smtClean="0"/>
              <a:t> </a:t>
            </a:r>
            <a:r>
              <a:rPr lang="en-US" sz="2800" dirty="0" smtClean="0"/>
              <a:t>which is involved in an individual patient is virtually</a:t>
            </a:r>
            <a:r>
              <a:rPr lang="fa-IR" sz="2800" dirty="0" smtClean="0"/>
              <a:t> </a:t>
            </a:r>
            <a:r>
              <a:rPr lang="en-US" sz="2800" dirty="0" smtClean="0"/>
              <a:t>impossible to obtain.</a:t>
            </a:r>
          </a:p>
          <a:p>
            <a:pPr algn="l" rtl="0" eaLnBrk="1" hangingPunct="1">
              <a:lnSpc>
                <a:spcPct val="90000"/>
              </a:lnSpc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UNICYSTIC AMELOBLASTOMA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142984"/>
            <a:ext cx="8229600" cy="5214974"/>
          </a:xfrm>
        </p:spPr>
        <p:txBody>
          <a:bodyPr>
            <a:noAutofit/>
          </a:bodyPr>
          <a:lstStyle/>
          <a:p>
            <a:pPr algn="l" rtl="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Clinical and Radiographic Features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800" dirty="0" err="1" smtClean="0"/>
              <a:t>Unicystic</a:t>
            </a:r>
            <a:r>
              <a:rPr lang="en-US" sz="2800" dirty="0" smtClean="0"/>
              <a:t> </a:t>
            </a:r>
            <a:r>
              <a:rPr lang="en-US" sz="2800" dirty="0" err="1" smtClean="0"/>
              <a:t>ameloblastomas</a:t>
            </a:r>
            <a:r>
              <a:rPr lang="en-US" sz="2800" dirty="0" smtClean="0"/>
              <a:t> are most often seen in</a:t>
            </a:r>
            <a:r>
              <a:rPr lang="fa-IR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younger</a:t>
            </a:r>
            <a:r>
              <a:rPr lang="en-US" sz="2800" dirty="0" smtClean="0"/>
              <a:t> patients, with about 50% of all such tumors</a:t>
            </a:r>
            <a:r>
              <a:rPr lang="fa-IR" sz="2800" dirty="0" smtClean="0"/>
              <a:t> </a:t>
            </a:r>
            <a:r>
              <a:rPr lang="en-US" sz="2800" dirty="0" smtClean="0"/>
              <a:t>diagnosed during the </a:t>
            </a:r>
            <a:r>
              <a:rPr lang="en-US" sz="2800" dirty="0" smtClean="0">
                <a:solidFill>
                  <a:srgbClr val="FF0000"/>
                </a:solidFill>
              </a:rPr>
              <a:t>second decade of life</a:t>
            </a:r>
            <a:r>
              <a:rPr lang="en-US" sz="2800" dirty="0" smtClean="0"/>
              <a:t>. The average</a:t>
            </a:r>
            <a:r>
              <a:rPr lang="fa-IR" sz="2800" dirty="0" smtClean="0"/>
              <a:t> </a:t>
            </a:r>
            <a:r>
              <a:rPr lang="en-US" sz="2800" dirty="0" smtClean="0"/>
              <a:t>age in one large series was 23 years. More than </a:t>
            </a:r>
            <a:r>
              <a:rPr lang="en-US" sz="2800" dirty="0" smtClean="0">
                <a:solidFill>
                  <a:srgbClr val="FF0000"/>
                </a:solidFill>
              </a:rPr>
              <a:t>90% </a:t>
            </a:r>
            <a:r>
              <a:rPr lang="en-US" sz="2800" dirty="0" smtClean="0"/>
              <a:t>of</a:t>
            </a:r>
            <a:r>
              <a:rPr lang="fa-IR" sz="2800" dirty="0" smtClean="0"/>
              <a:t> </a:t>
            </a:r>
            <a:r>
              <a:rPr lang="en-US" sz="2800" dirty="0" err="1" smtClean="0"/>
              <a:t>unicystic</a:t>
            </a:r>
            <a:r>
              <a:rPr lang="en-US" sz="2800" dirty="0" smtClean="0"/>
              <a:t> </a:t>
            </a:r>
            <a:r>
              <a:rPr lang="en-US" sz="2800" dirty="0" err="1" smtClean="0"/>
              <a:t>ameloblastomas</a:t>
            </a:r>
            <a:r>
              <a:rPr lang="en-US" sz="2800" dirty="0" smtClean="0"/>
              <a:t> are found in </a:t>
            </a:r>
            <a:r>
              <a:rPr lang="en-US" sz="2800" dirty="0" smtClean="0">
                <a:solidFill>
                  <a:srgbClr val="FF0000"/>
                </a:solidFill>
              </a:rPr>
              <a:t>the mandible</a:t>
            </a:r>
            <a:r>
              <a:rPr lang="en-US" sz="2800" dirty="0" smtClean="0"/>
              <a:t>,</a:t>
            </a:r>
            <a:r>
              <a:rPr lang="fa-IR" sz="2800" dirty="0" smtClean="0"/>
              <a:t> </a:t>
            </a:r>
            <a:r>
              <a:rPr lang="en-US" sz="2800" dirty="0" smtClean="0"/>
              <a:t>usually in the posterior regions. The lesion is often asymptomatic, although large lesions may cause a painless</a:t>
            </a:r>
            <a:r>
              <a:rPr lang="fa-IR" sz="2800" dirty="0" smtClean="0"/>
              <a:t> </a:t>
            </a:r>
            <a:r>
              <a:rPr lang="en-US" sz="2800" dirty="0" smtClean="0"/>
              <a:t>swelling of the jaws.</a:t>
            </a:r>
            <a:r>
              <a:rPr lang="fa-IR" sz="2800" dirty="0" smtClean="0"/>
              <a:t> </a:t>
            </a:r>
            <a:r>
              <a:rPr lang="en-US" sz="2800" dirty="0" smtClean="0"/>
              <a:t>In many patients, this lesion typically appears as a</a:t>
            </a:r>
            <a:r>
              <a:rPr lang="fa-IR" sz="2800" dirty="0" smtClean="0"/>
              <a:t> </a:t>
            </a:r>
            <a:r>
              <a:rPr lang="en-US" sz="2800" dirty="0" smtClean="0"/>
              <a:t>circumscribed </a:t>
            </a:r>
            <a:r>
              <a:rPr lang="en-US" sz="2800" dirty="0" err="1" smtClean="0"/>
              <a:t>radiolucency</a:t>
            </a:r>
            <a:r>
              <a:rPr lang="en-US" sz="2800" dirty="0" smtClean="0"/>
              <a:t> that surrounds the crown of</a:t>
            </a:r>
            <a:r>
              <a:rPr lang="fa-IR" sz="2800" dirty="0" smtClean="0"/>
              <a:t> </a:t>
            </a:r>
            <a:r>
              <a:rPr lang="en-US" sz="2800" dirty="0" smtClean="0"/>
              <a:t>an </a:t>
            </a:r>
            <a:r>
              <a:rPr lang="en-US" sz="2800" dirty="0" err="1" smtClean="0"/>
              <a:t>unerupted</a:t>
            </a:r>
            <a:r>
              <a:rPr lang="en-US" sz="2800" dirty="0" smtClean="0"/>
              <a:t> </a:t>
            </a:r>
            <a:r>
              <a:rPr lang="en-US" sz="2800" dirty="0" err="1" smtClean="0"/>
              <a:t>mandibular</a:t>
            </a:r>
            <a:r>
              <a:rPr lang="en-US" sz="2800" dirty="0" smtClean="0"/>
              <a:t> third molar, clinically</a:t>
            </a:r>
            <a:r>
              <a:rPr lang="fa-IR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resembling</a:t>
            </a:r>
            <a:r>
              <a:rPr lang="en-US" sz="2800" dirty="0" smtClean="0"/>
              <a:t> a </a:t>
            </a:r>
            <a:r>
              <a:rPr lang="en-US" sz="2800" dirty="0" err="1" smtClean="0"/>
              <a:t>dentigerous</a:t>
            </a:r>
            <a:r>
              <a:rPr lang="en-US" sz="2800" dirty="0" smtClean="0"/>
              <a:t> cyst.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UNICYSTIC AMELOBLASTOMA</a:t>
            </a:r>
            <a:br>
              <a:rPr lang="en-US" sz="4000" dirty="0" smtClean="0"/>
            </a:br>
            <a:endParaRPr lang="en-US" sz="4000" dirty="0" smtClean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844675"/>
            <a:ext cx="4038600" cy="4281488"/>
          </a:xfrm>
        </p:spPr>
      </p:pic>
      <p:pic>
        <p:nvPicPr>
          <p:cNvPr id="25604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844675"/>
            <a:ext cx="4038600" cy="4281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0"/>
            <a:ext cx="7491413" cy="3683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200" b="1" dirty="0" err="1" smtClean="0">
                <a:solidFill>
                  <a:schemeClr val="bg1"/>
                </a:solidFill>
                <a:latin typeface="+mn-lt"/>
              </a:rPr>
              <a:t>Ameloblastoma</a:t>
            </a:r>
            <a:endParaRPr lang="en-US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522288"/>
            <a:ext cx="7589838" cy="1871662"/>
          </a:xfrm>
        </p:spPr>
        <p:txBody>
          <a:bodyPr>
            <a:noAutofit/>
          </a:bodyPr>
          <a:lstStyle/>
          <a:p>
            <a:pPr algn="justLow" rtl="1">
              <a:buClr>
                <a:schemeClr val="accent1">
                  <a:lumMod val="75000"/>
                </a:schemeClr>
              </a:buClr>
              <a:buFontTx/>
              <a:buBlip>
                <a:blip r:embed="rId2"/>
              </a:buBlip>
              <a:defRPr/>
            </a:pPr>
            <a:r>
              <a:rPr lang="fa-IR" sz="2200" b="1" dirty="0" smtClean="0">
                <a:latin typeface="Microsoft Uighur" pitchFamily="2" charset="-78"/>
                <a:cs typeface="B Lotus" pitchFamily="2" charset="-78"/>
              </a:rPr>
              <a:t>ادامه نمای هیستوپاتوژی:</a:t>
            </a:r>
          </a:p>
          <a:p>
            <a:pPr marL="0" indent="0" algn="justLow" rtl="1">
              <a:buClr>
                <a:schemeClr val="accent1">
                  <a:lumMod val="75000"/>
                </a:schemeClr>
              </a:buClr>
              <a:buFontTx/>
              <a:buNone/>
              <a:defRPr/>
            </a:pPr>
            <a:endParaRPr lang="fa-I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Lotus" pitchFamily="2" charset="-78"/>
            </a:endParaRPr>
          </a:p>
          <a:p>
            <a:pPr marL="0" indent="0" algn="justLow" rtl="1">
              <a:buFontTx/>
              <a:buNone/>
              <a:defRPr/>
            </a:pPr>
            <a:r>
              <a:rPr lang="fa-I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Lotus" pitchFamily="2" charset="-78"/>
              </a:rPr>
              <a:t>نوع </a:t>
            </a:r>
            <a:r>
              <a:rPr lang="fa-I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Lotus" pitchFamily="2" charset="-78"/>
              </a:rPr>
              <a:t>یونی سیستیک: </a:t>
            </a:r>
            <a:r>
              <a:rPr lang="fa-IR" sz="2200" dirty="0" smtClean="0">
                <a:cs typeface="B Lotus" pitchFamily="2" charset="-78"/>
              </a:rPr>
              <a:t>سه نوع اصلی هیستوپاتولوژیک آملوبلاستومای یونی سیستیک دیده می شود:</a:t>
            </a:r>
            <a:r>
              <a:rPr lang="fa-IR" sz="2200" baseline="30000" dirty="0" smtClean="0">
                <a:cs typeface="B Lotus" panose="00000400000000000000" pitchFamily="2" charset="-78"/>
              </a:rPr>
              <a:t>5</a:t>
            </a:r>
            <a:r>
              <a:rPr lang="fa-IR" sz="2200" dirty="0" smtClean="0">
                <a:cs typeface="B Lotus" pitchFamily="2" charset="-78"/>
              </a:rPr>
              <a:t> 1.لومینال 2.اینترالومینال 3.مورال</a:t>
            </a:r>
          </a:p>
        </p:txBody>
      </p:sp>
      <p:pic>
        <p:nvPicPr>
          <p:cNvPr id="26628" name="Picture 3" descr="C:\Users\safir\Desktop\unicystic ameloblastoma.jpg"/>
          <p:cNvPicPr>
            <a:picLocks noChangeAspect="1" noChangeArrowheads="1"/>
          </p:cNvPicPr>
          <p:nvPr/>
        </p:nvPicPr>
        <p:blipFill>
          <a:blip r:embed="rId3"/>
          <a:srcRect l="22745" t="17365" r="21548" b="18814"/>
          <a:stretch>
            <a:fillRect/>
          </a:stretch>
        </p:blipFill>
        <p:spPr bwMode="auto">
          <a:xfrm>
            <a:off x="2411413" y="2708275"/>
            <a:ext cx="4321175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 rot="3950403">
            <a:off x="5309394" y="4191794"/>
            <a:ext cx="466725" cy="42386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5419725" y="4194175"/>
            <a:ext cx="165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3995738" y="3590925"/>
            <a:ext cx="792162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Down Arrow 7"/>
          <p:cNvSpPr/>
          <p:nvPr/>
        </p:nvSpPr>
        <p:spPr>
          <a:xfrm rot="4362323">
            <a:off x="3213894" y="3769519"/>
            <a:ext cx="431800" cy="54451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ight Arrow 8"/>
          <p:cNvSpPr/>
          <p:nvPr/>
        </p:nvSpPr>
        <p:spPr>
          <a:xfrm rot="20417915">
            <a:off x="4924425" y="3790950"/>
            <a:ext cx="884238" cy="37941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4" name="TextBox 9"/>
          <p:cNvSpPr txBox="1">
            <a:spLocks noChangeArrowheads="1"/>
          </p:cNvSpPr>
          <p:nvPr/>
        </p:nvSpPr>
        <p:spPr bwMode="auto">
          <a:xfrm>
            <a:off x="3348038" y="3846513"/>
            <a:ext cx="360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6635" name="TextBox 10"/>
          <p:cNvSpPr txBox="1">
            <a:spLocks noChangeArrowheads="1"/>
          </p:cNvSpPr>
          <p:nvPr/>
        </p:nvSpPr>
        <p:spPr bwMode="auto">
          <a:xfrm>
            <a:off x="5118100" y="3846513"/>
            <a:ext cx="252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UNICYSTIC AMELOBLASTOMA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857232"/>
            <a:ext cx="4038600" cy="5715016"/>
          </a:xfrm>
        </p:spPr>
        <p:txBody>
          <a:bodyPr>
            <a:noAutofit/>
          </a:bodyPr>
          <a:lstStyle/>
          <a:p>
            <a:pPr algn="l" rtl="0" eaLnBrk="1" hangingPunct="1">
              <a:lnSpc>
                <a:spcPct val="80000"/>
              </a:lnSpc>
            </a:pPr>
            <a:r>
              <a:rPr lang="en-US" sz="2000" dirty="0" err="1" smtClean="0">
                <a:solidFill>
                  <a:srgbClr val="FF0000"/>
                </a:solidFill>
              </a:rPr>
              <a:t>Histopathologic</a:t>
            </a:r>
            <a:r>
              <a:rPr lang="en-US" sz="2000" dirty="0" smtClean="0">
                <a:solidFill>
                  <a:srgbClr val="FF0000"/>
                </a:solidFill>
              </a:rPr>
              <a:t> Features</a:t>
            </a:r>
          </a:p>
          <a:p>
            <a:pPr algn="l" rtl="0" eaLnBrk="1" hangingPunct="1">
              <a:lnSpc>
                <a:spcPct val="80000"/>
              </a:lnSpc>
            </a:pPr>
            <a:r>
              <a:rPr lang="en-US" sz="2000" dirty="0" smtClean="0"/>
              <a:t>Three </a:t>
            </a:r>
            <a:r>
              <a:rPr lang="en-US" sz="2000" dirty="0" err="1" smtClean="0"/>
              <a:t>histopathologic</a:t>
            </a:r>
            <a:r>
              <a:rPr lang="en-US" sz="2000" dirty="0" smtClean="0"/>
              <a:t> variants of </a:t>
            </a:r>
            <a:r>
              <a:rPr lang="en-US" sz="2000" dirty="0" err="1" smtClean="0"/>
              <a:t>unicystic</a:t>
            </a:r>
            <a:r>
              <a:rPr lang="en-US" sz="2000" dirty="0" smtClean="0"/>
              <a:t> </a:t>
            </a:r>
            <a:r>
              <a:rPr lang="en-US" sz="2000" dirty="0" err="1" smtClean="0"/>
              <a:t>ameloblastoma</a:t>
            </a:r>
            <a:r>
              <a:rPr lang="fa-IR" sz="2000" dirty="0" smtClean="0"/>
              <a:t> </a:t>
            </a:r>
            <a:r>
              <a:rPr lang="en-US" sz="2000" dirty="0" smtClean="0"/>
              <a:t>have been described. In the first type (</a:t>
            </a:r>
            <a:r>
              <a:rPr lang="en-US" sz="2000" dirty="0" smtClean="0">
                <a:solidFill>
                  <a:srgbClr val="FF0000"/>
                </a:solidFill>
              </a:rPr>
              <a:t>luminal </a:t>
            </a:r>
            <a:r>
              <a:rPr lang="en-US" sz="2000" dirty="0" err="1" smtClean="0">
                <a:solidFill>
                  <a:srgbClr val="FF0000"/>
                </a:solidFill>
              </a:rPr>
              <a:t>unicystic</a:t>
            </a:r>
            <a:r>
              <a:rPr lang="fa-IR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ameloblastoma</a:t>
            </a:r>
            <a:r>
              <a:rPr lang="en-US" sz="2000" dirty="0" smtClean="0"/>
              <a:t>), the tumor is confined to the</a:t>
            </a:r>
            <a:r>
              <a:rPr lang="fa-IR" sz="2000" dirty="0" smtClean="0"/>
              <a:t> </a:t>
            </a:r>
            <a:r>
              <a:rPr lang="en-US" sz="2000" dirty="0" smtClean="0"/>
              <a:t>luminal surface of the cyst. The lesion consists of a</a:t>
            </a:r>
            <a:r>
              <a:rPr lang="fa-IR" sz="2000" dirty="0" smtClean="0"/>
              <a:t> </a:t>
            </a:r>
            <a:r>
              <a:rPr lang="en-US" sz="2000" dirty="0" smtClean="0"/>
              <a:t>fibrous cyst wall with a lining that consists totally or partially</a:t>
            </a:r>
            <a:r>
              <a:rPr lang="fa-IR" sz="2000" dirty="0" smtClean="0"/>
              <a:t> </a:t>
            </a:r>
            <a:r>
              <a:rPr lang="en-US" sz="2000" dirty="0" smtClean="0"/>
              <a:t>of </a:t>
            </a:r>
            <a:r>
              <a:rPr lang="en-US" sz="2000" dirty="0" err="1" smtClean="0"/>
              <a:t>ameloblastic</a:t>
            </a:r>
            <a:r>
              <a:rPr lang="en-US" sz="2000" dirty="0" smtClean="0"/>
              <a:t> epithelium. This demonstrates a</a:t>
            </a:r>
            <a:r>
              <a:rPr lang="fa-IR" sz="2000" dirty="0" smtClean="0"/>
              <a:t> </a:t>
            </a:r>
            <a:r>
              <a:rPr lang="en-US" sz="2000" dirty="0" smtClean="0"/>
              <a:t>basal layer of columnar or </a:t>
            </a:r>
            <a:r>
              <a:rPr lang="en-US" sz="2000" dirty="0" err="1" smtClean="0"/>
              <a:t>cuboidal</a:t>
            </a:r>
            <a:r>
              <a:rPr lang="en-US" sz="2000" dirty="0" smtClean="0"/>
              <a:t> cells with </a:t>
            </a:r>
            <a:r>
              <a:rPr lang="en-US" sz="2000" dirty="0" err="1" smtClean="0"/>
              <a:t>hyperchromatic</a:t>
            </a:r>
            <a:r>
              <a:rPr lang="fa-IR" sz="2000" dirty="0" smtClean="0"/>
              <a:t> </a:t>
            </a:r>
            <a:r>
              <a:rPr lang="en-US" sz="2000" dirty="0" smtClean="0"/>
              <a:t>nuclei that show reverse polarity and basilar</a:t>
            </a:r>
            <a:r>
              <a:rPr lang="fa-IR" sz="2000" dirty="0" smtClean="0"/>
              <a:t> </a:t>
            </a:r>
            <a:r>
              <a:rPr lang="en-US" sz="2000" dirty="0" err="1" smtClean="0"/>
              <a:t>cytoplasmic</a:t>
            </a:r>
            <a:r>
              <a:rPr lang="en-US" sz="2000" dirty="0" smtClean="0"/>
              <a:t> </a:t>
            </a:r>
            <a:r>
              <a:rPr lang="en-US" sz="2000" dirty="0" err="1" smtClean="0"/>
              <a:t>vacuolizatio</a:t>
            </a:r>
            <a:r>
              <a:rPr lang="en-US" sz="2000" dirty="0" smtClean="0"/>
              <a:t>. The overlying epithelial cells are loosely cohesive and resemble </a:t>
            </a:r>
            <a:r>
              <a:rPr lang="en-US" sz="2000" dirty="0" err="1" smtClean="0"/>
              <a:t>stellate</a:t>
            </a:r>
            <a:r>
              <a:rPr lang="fa-IR" sz="2000" dirty="0" smtClean="0"/>
              <a:t> </a:t>
            </a:r>
            <a:r>
              <a:rPr lang="en-US" sz="2000" dirty="0" smtClean="0"/>
              <a:t>reticulum. This finding does not seem to be related</a:t>
            </a:r>
          </a:p>
          <a:p>
            <a:pPr algn="l" rtl="0" eaLnBrk="1" hangingPunct="1">
              <a:lnSpc>
                <a:spcPct val="80000"/>
              </a:lnSpc>
            </a:pPr>
            <a:r>
              <a:rPr lang="en-US" sz="2000" dirty="0" smtClean="0"/>
              <a:t>to inflammatory edema.</a:t>
            </a:r>
          </a:p>
          <a:p>
            <a:pPr algn="l" rtl="0" eaLnBrk="1" hangingPunct="1"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5" name="Up Arrow 4"/>
          <p:cNvSpPr/>
          <p:nvPr/>
        </p:nvSpPr>
        <p:spPr>
          <a:xfrm>
            <a:off x="6715140" y="3357562"/>
            <a:ext cx="285752" cy="35719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ight Arrow 5"/>
          <p:cNvSpPr/>
          <p:nvPr/>
        </p:nvSpPr>
        <p:spPr>
          <a:xfrm>
            <a:off x="6000760" y="2857496"/>
            <a:ext cx="357190" cy="2143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/>
          <p:cNvSpPr txBox="1"/>
          <p:nvPr/>
        </p:nvSpPr>
        <p:spPr>
          <a:xfrm>
            <a:off x="5929322" y="4286256"/>
            <a:ext cx="23574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/>
              <a:t>استرومای همبندی کیست</a:t>
            </a:r>
            <a:endParaRPr lang="fa-I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29322" y="1785926"/>
            <a:ext cx="13573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/>
              <a:t>لومن کیست</a:t>
            </a:r>
            <a:endParaRPr lang="fa-I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UNICYSTIC AMELOBLASTOMA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1071546"/>
            <a:ext cx="4038600" cy="5357850"/>
          </a:xfrm>
        </p:spPr>
        <p:txBody>
          <a:bodyPr>
            <a:noAutofit/>
          </a:bodyPr>
          <a:lstStyle/>
          <a:p>
            <a:pPr algn="l" rtl="0" eaLnBrk="1" hangingPunct="1">
              <a:lnSpc>
                <a:spcPct val="80000"/>
              </a:lnSpc>
            </a:pPr>
            <a:r>
              <a:rPr lang="en-US" sz="2200" dirty="0" smtClean="0"/>
              <a:t>In the </a:t>
            </a:r>
            <a:r>
              <a:rPr lang="en-US" sz="2200" dirty="0" err="1" smtClean="0"/>
              <a:t>osecond</a:t>
            </a:r>
            <a:r>
              <a:rPr lang="en-US" sz="2200" dirty="0" smtClean="0"/>
              <a:t> microscopic variant, one or more nodules</a:t>
            </a:r>
            <a:r>
              <a:rPr lang="fa-IR" sz="2200" dirty="0" smtClean="0"/>
              <a:t> </a:t>
            </a:r>
            <a:r>
              <a:rPr lang="en-US" sz="2200" dirty="0" smtClean="0"/>
              <a:t>of </a:t>
            </a:r>
            <a:r>
              <a:rPr lang="en-US" sz="2200" dirty="0" err="1" smtClean="0"/>
              <a:t>ameloblastoma</a:t>
            </a:r>
            <a:r>
              <a:rPr lang="en-US" sz="2200" dirty="0" smtClean="0"/>
              <a:t> project from the cystic lining</a:t>
            </a:r>
            <a:r>
              <a:rPr lang="en-US" sz="2200" dirty="0" smtClean="0">
                <a:solidFill>
                  <a:srgbClr val="FF0000"/>
                </a:solidFill>
              </a:rPr>
              <a:t> into</a:t>
            </a:r>
            <a:r>
              <a:rPr lang="fa-IR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the lumen Of the cyst. This type is called an </a:t>
            </a:r>
            <a:r>
              <a:rPr lang="en-US" sz="2200" dirty="0" err="1" smtClean="0">
                <a:solidFill>
                  <a:srgbClr val="FF0000"/>
                </a:solidFill>
              </a:rPr>
              <a:t>intraluminal</a:t>
            </a:r>
            <a:r>
              <a:rPr lang="fa-IR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unicystic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ameloblastoma</a:t>
            </a:r>
            <a:r>
              <a:rPr lang="en-US" sz="2200" dirty="0" smtClean="0"/>
              <a:t>. These nodules may be relatively</a:t>
            </a:r>
            <a:r>
              <a:rPr lang="fa-IR" sz="2200" dirty="0" smtClean="0"/>
              <a:t> </a:t>
            </a:r>
            <a:r>
              <a:rPr lang="en-US" sz="2200" dirty="0" smtClean="0"/>
              <a:t>small or largely fill the cystic lumen. In some cases,</a:t>
            </a:r>
            <a:r>
              <a:rPr lang="fa-IR" sz="2200" dirty="0" smtClean="0"/>
              <a:t> </a:t>
            </a:r>
            <a:r>
              <a:rPr lang="en-US" sz="2200" dirty="0" smtClean="0"/>
              <a:t>the nodule of tumor that projects into the lumen demonstrates</a:t>
            </a:r>
            <a:r>
              <a:rPr lang="fa-IR" sz="2200" dirty="0" smtClean="0"/>
              <a:t> </a:t>
            </a:r>
            <a:r>
              <a:rPr lang="en-US" sz="2200" dirty="0" smtClean="0"/>
              <a:t>an edematous, </a:t>
            </a:r>
            <a:r>
              <a:rPr lang="en-US" sz="2200" dirty="0" err="1" smtClean="0"/>
              <a:t>plexiform</a:t>
            </a:r>
            <a:r>
              <a:rPr lang="en-US" sz="2200" dirty="0" smtClean="0"/>
              <a:t> pattern that resembles</a:t>
            </a:r>
            <a:r>
              <a:rPr lang="fa-IR" sz="2200" dirty="0" smtClean="0"/>
              <a:t> </a:t>
            </a:r>
            <a:r>
              <a:rPr lang="en-US" sz="2200" dirty="0" smtClean="0"/>
              <a:t>the </a:t>
            </a:r>
            <a:r>
              <a:rPr lang="en-US" sz="2200" dirty="0" err="1" smtClean="0"/>
              <a:t>plexiform</a:t>
            </a:r>
            <a:r>
              <a:rPr lang="en-US" sz="2200" dirty="0" smtClean="0"/>
              <a:t> pattern seen in conventional </a:t>
            </a:r>
            <a:r>
              <a:rPr lang="en-US" sz="2200" dirty="0" err="1" smtClean="0"/>
              <a:t>ameloblastomas</a:t>
            </a:r>
            <a:endParaRPr lang="en-US" sz="2200" dirty="0" smtClean="0"/>
          </a:p>
          <a:p>
            <a:pPr algn="l" rtl="0" eaLnBrk="1" hangingPunct="1">
              <a:lnSpc>
                <a:spcPct val="80000"/>
              </a:lnSpc>
            </a:pPr>
            <a:r>
              <a:rPr lang="en-US" sz="2200" dirty="0" smtClean="0"/>
              <a:t>These lesions are sometimes</a:t>
            </a:r>
            <a:r>
              <a:rPr lang="fa-IR" sz="2200" dirty="0" smtClean="0"/>
              <a:t> </a:t>
            </a:r>
            <a:r>
              <a:rPr lang="en-US" sz="2200" dirty="0" smtClean="0"/>
              <a:t>referred to as </a:t>
            </a:r>
            <a:r>
              <a:rPr lang="en-US" sz="2200" dirty="0" err="1" smtClean="0">
                <a:solidFill>
                  <a:srgbClr val="FF0000"/>
                </a:solidFill>
              </a:rPr>
              <a:t>plexiform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unicystic</a:t>
            </a:r>
            <a:r>
              <a:rPr lang="fa-IR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ameloblastomas</a:t>
            </a:r>
            <a:r>
              <a:rPr lang="en-US" sz="2200" dirty="0" smtClean="0">
                <a:solidFill>
                  <a:srgbClr val="FF0000"/>
                </a:solidFill>
              </a:rPr>
              <a:t>.</a:t>
            </a:r>
          </a:p>
          <a:p>
            <a:pPr algn="l" rtl="0" eaLnBrk="1" hangingPunct="1">
              <a:lnSpc>
                <a:spcPct val="80000"/>
              </a:lnSpc>
            </a:pPr>
            <a:endParaRPr lang="en-US" sz="2200" dirty="0" smtClean="0">
              <a:solidFill>
                <a:srgbClr val="FF0000"/>
              </a:solidFill>
            </a:endParaRPr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143504" y="1643050"/>
            <a:ext cx="10715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لومن کیست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6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UNICYSTIC AMELOBLASTOMA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3834" y="796908"/>
            <a:ext cx="4038600" cy="5429288"/>
          </a:xfrm>
        </p:spPr>
        <p:txBody>
          <a:bodyPr>
            <a:noAutofit/>
          </a:bodyPr>
          <a:lstStyle/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In the third variant, known as </a:t>
            </a:r>
            <a:r>
              <a:rPr lang="en-US" sz="2400" dirty="0" smtClean="0">
                <a:solidFill>
                  <a:srgbClr val="FF0000"/>
                </a:solidFill>
              </a:rPr>
              <a:t>mural </a:t>
            </a:r>
            <a:r>
              <a:rPr lang="en-US" sz="2400" dirty="0" err="1" smtClean="0">
                <a:solidFill>
                  <a:srgbClr val="FF0000"/>
                </a:solidFill>
              </a:rPr>
              <a:t>unicystic</a:t>
            </a:r>
            <a:r>
              <a:rPr lang="fa-IR" sz="2400" dirty="0" smtClean="0">
                <a:solidFill>
                  <a:srgbClr val="FF0000"/>
                </a:solidFill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</a:rPr>
              <a:t>meloblastoma</a:t>
            </a:r>
            <a:r>
              <a:rPr lang="en-US" sz="2400" dirty="0" smtClean="0"/>
              <a:t>, the fibrous wall of the cyst is infiltrated</a:t>
            </a:r>
            <a:r>
              <a:rPr lang="fa-IR" sz="2400" dirty="0" smtClean="0"/>
              <a:t> </a:t>
            </a:r>
            <a:r>
              <a:rPr lang="en-US" sz="2400" dirty="0" smtClean="0"/>
              <a:t>by typical follicular or </a:t>
            </a:r>
            <a:r>
              <a:rPr lang="en-US" sz="2400" dirty="0" err="1" smtClean="0"/>
              <a:t>plexiform</a:t>
            </a:r>
            <a:r>
              <a:rPr lang="en-US" sz="2400" dirty="0" smtClean="0"/>
              <a:t> </a:t>
            </a:r>
            <a:r>
              <a:rPr lang="en-US" sz="2400" dirty="0" err="1" smtClean="0"/>
              <a:t>ameloblastoma</a:t>
            </a:r>
            <a:r>
              <a:rPr lang="en-US" sz="2400" dirty="0" smtClean="0"/>
              <a:t>. The extent and depth of the</a:t>
            </a:r>
            <a:r>
              <a:rPr lang="fa-IR" sz="2400" dirty="0" smtClean="0"/>
              <a:t> </a:t>
            </a:r>
            <a:r>
              <a:rPr lang="en-US" sz="2400" dirty="0" err="1" smtClean="0"/>
              <a:t>ameloblastic</a:t>
            </a:r>
            <a:r>
              <a:rPr lang="en-US" sz="2400" dirty="0" smtClean="0"/>
              <a:t> infiltration may vary</a:t>
            </a:r>
            <a:r>
              <a:rPr lang="fa-IR" sz="2400" dirty="0" smtClean="0"/>
              <a:t> </a:t>
            </a:r>
            <a:r>
              <a:rPr lang="en-US" sz="2400" dirty="0" smtClean="0"/>
              <a:t>considerably. With any presumed </a:t>
            </a:r>
            <a:r>
              <a:rPr lang="en-US" sz="2400" dirty="0" err="1" smtClean="0"/>
              <a:t>unicystic</a:t>
            </a:r>
            <a:r>
              <a:rPr lang="en-US" sz="2400" dirty="0" smtClean="0"/>
              <a:t> </a:t>
            </a:r>
            <a:r>
              <a:rPr lang="en-US" sz="2400" dirty="0" err="1" smtClean="0"/>
              <a:t>ameloblastoma</a:t>
            </a:r>
            <a:r>
              <a:rPr lang="en-US" sz="2400" dirty="0" smtClean="0"/>
              <a:t>,</a:t>
            </a:r>
            <a:r>
              <a:rPr lang="fa-IR" sz="2400" dirty="0" smtClean="0"/>
              <a:t> </a:t>
            </a:r>
            <a:r>
              <a:rPr lang="en-US" sz="2400" dirty="0" smtClean="0"/>
              <a:t>multiple sections through many levels of the specimen</a:t>
            </a:r>
            <a:r>
              <a:rPr lang="fa-IR" sz="2400" dirty="0" smtClean="0"/>
              <a:t> </a:t>
            </a:r>
            <a:r>
              <a:rPr lang="en-US" sz="2400" dirty="0" smtClean="0"/>
              <a:t>are necessary to rule out the possibility of mural</a:t>
            </a:r>
            <a:r>
              <a:rPr lang="fa-IR" sz="2400" dirty="0" smtClean="0"/>
              <a:t> </a:t>
            </a:r>
            <a:r>
              <a:rPr lang="en-US" sz="2400" dirty="0" smtClean="0"/>
              <a:t>invasion of tumor cells.</a:t>
            </a:r>
          </a:p>
          <a:p>
            <a:pPr algn="l" rtl="0"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14876" y="1325562"/>
            <a:ext cx="4038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6996130" y="3797304"/>
            <a:ext cx="12858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/>
              <a:t>لومن کیست</a:t>
            </a:r>
            <a:endParaRPr lang="fa-IR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10246" y="1939916"/>
            <a:ext cx="221457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/>
              <a:t>استرومای همبندی کیست</a:t>
            </a:r>
            <a:endParaRPr lang="fa-I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PERIPHERAL (EXTRAOSSEOUS)</a:t>
            </a:r>
            <a:br>
              <a:rPr lang="en-US" sz="3200" smtClean="0"/>
            </a:br>
            <a:r>
              <a:rPr lang="en-US" sz="3200" smtClean="0"/>
              <a:t>AMELOBLASTOMA</a:t>
            </a:r>
            <a:br>
              <a:rPr lang="en-US" sz="3200" smtClean="0"/>
            </a:br>
            <a:endParaRPr lang="en-US" sz="320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rtl="0" eaLnBrk="1" hangingPunct="1">
              <a:lnSpc>
                <a:spcPct val="90000"/>
              </a:lnSpc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peripheral</a:t>
            </a:r>
            <a:r>
              <a:rPr lang="en-US" dirty="0" smtClean="0"/>
              <a:t> </a:t>
            </a:r>
            <a:r>
              <a:rPr lang="en-US" dirty="0" err="1" smtClean="0"/>
              <a:t>ameloblastoma</a:t>
            </a:r>
            <a:r>
              <a:rPr lang="en-US" dirty="0" smtClean="0"/>
              <a:t> is</a:t>
            </a:r>
            <a:r>
              <a:rPr lang="fa-IR" dirty="0" smtClean="0"/>
              <a:t> </a:t>
            </a:r>
            <a:r>
              <a:rPr lang="en-US" dirty="0" smtClean="0"/>
              <a:t>uncommon and</a:t>
            </a:r>
            <a:r>
              <a:rPr lang="fa-IR" dirty="0" smtClean="0"/>
              <a:t> </a:t>
            </a:r>
            <a:r>
              <a:rPr lang="en-US" dirty="0" smtClean="0"/>
              <a:t>accounts for about I % of all</a:t>
            </a:r>
            <a:r>
              <a:rPr lang="fa-IR" dirty="0" smtClean="0"/>
              <a:t>  </a:t>
            </a:r>
            <a:r>
              <a:rPr lang="en-US" dirty="0" err="1" smtClean="0"/>
              <a:t>meloblastomas</a:t>
            </a:r>
            <a:r>
              <a:rPr lang="en-US" dirty="0" smtClean="0"/>
              <a:t>. This tumor</a:t>
            </a:r>
            <a:r>
              <a:rPr lang="fa-IR" dirty="0" smtClean="0"/>
              <a:t> </a:t>
            </a:r>
            <a:r>
              <a:rPr lang="en-US" dirty="0" smtClean="0"/>
              <a:t>probably arises from </a:t>
            </a:r>
            <a:r>
              <a:rPr lang="en-US" dirty="0" smtClean="0">
                <a:solidFill>
                  <a:srgbClr val="FF0000"/>
                </a:solidFill>
              </a:rPr>
              <a:t>rests of dental lamina </a:t>
            </a:r>
            <a:r>
              <a:rPr lang="en-US" dirty="0" smtClean="0"/>
              <a:t>beneath the</a:t>
            </a:r>
            <a:r>
              <a:rPr lang="fa-IR" dirty="0" smtClean="0"/>
              <a:t> </a:t>
            </a:r>
            <a:r>
              <a:rPr lang="en-US" dirty="0" smtClean="0"/>
              <a:t>oral mucosa </a:t>
            </a:r>
            <a:r>
              <a:rPr lang="en-US" dirty="0" smtClean="0">
                <a:solidFill>
                  <a:srgbClr val="FF0000"/>
                </a:solidFill>
              </a:rPr>
              <a:t>or</a:t>
            </a:r>
            <a:r>
              <a:rPr lang="en-US" dirty="0" smtClean="0"/>
              <a:t> from the </a:t>
            </a:r>
            <a:r>
              <a:rPr lang="en-US" dirty="0" smtClean="0">
                <a:solidFill>
                  <a:srgbClr val="FF0000"/>
                </a:solidFill>
              </a:rPr>
              <a:t>basal</a:t>
            </a:r>
            <a:r>
              <a:rPr lang="fa-IR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epithelial cells </a:t>
            </a:r>
            <a:r>
              <a:rPr lang="en-US" dirty="0" smtClean="0"/>
              <a:t>of the surface</a:t>
            </a:r>
            <a:r>
              <a:rPr lang="fa-IR" dirty="0" smtClean="0"/>
              <a:t> </a:t>
            </a:r>
            <a:r>
              <a:rPr lang="en-US" dirty="0" smtClean="0"/>
              <a:t>epithelium. </a:t>
            </a:r>
            <a:r>
              <a:rPr lang="en-US" dirty="0" err="1" smtClean="0"/>
              <a:t>Histopathologically</a:t>
            </a:r>
            <a:r>
              <a:rPr lang="en-US" dirty="0" smtClean="0"/>
              <a:t>. these lesions have the same features as the </a:t>
            </a:r>
            <a:r>
              <a:rPr lang="en-US" dirty="0" err="1" smtClean="0"/>
              <a:t>intraosseous</a:t>
            </a:r>
            <a:r>
              <a:rPr lang="en-US" dirty="0" smtClean="0"/>
              <a:t> form of the tumor.</a:t>
            </a:r>
          </a:p>
          <a:p>
            <a:pPr algn="just" rtl="0" eaLnBrk="1" hangingPunct="1">
              <a:lnSpc>
                <a:spcPct val="90000"/>
              </a:lnSpc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PERIPHERAL (EXTRAOSSEOUS)</a:t>
            </a:r>
            <a:br>
              <a:rPr lang="en-US" sz="3200" smtClean="0"/>
            </a:br>
            <a:r>
              <a:rPr lang="en-US" sz="3200" smtClean="0"/>
              <a:t>AMELOBLASTOMA</a:t>
            </a:r>
            <a:br>
              <a:rPr lang="en-US" sz="3200" smtClean="0"/>
            </a:br>
            <a:endParaRPr lang="en-US" sz="320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1285860"/>
            <a:ext cx="4038600" cy="5286412"/>
          </a:xfrm>
        </p:spPr>
        <p:txBody>
          <a:bodyPr>
            <a:noAutofit/>
          </a:bodyPr>
          <a:lstStyle/>
          <a:p>
            <a:pPr algn="l" rtl="0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Clinical Features</a:t>
            </a:r>
          </a:p>
          <a:p>
            <a:pPr algn="l" rtl="0" eaLnBrk="1" hangingPunct="1">
              <a:lnSpc>
                <a:spcPct val="80000"/>
              </a:lnSpc>
            </a:pPr>
            <a:r>
              <a:rPr lang="en-US" sz="2000" dirty="0" smtClean="0"/>
              <a:t>The peripheral </a:t>
            </a:r>
            <a:r>
              <a:rPr lang="en-US" sz="2000" dirty="0" err="1" smtClean="0"/>
              <a:t>ameloblastoma</a:t>
            </a:r>
            <a:r>
              <a:rPr lang="en-US" sz="2000" dirty="0" smtClean="0"/>
              <a:t> is usually a painless,</a:t>
            </a:r>
            <a:r>
              <a:rPr lang="fa-IR" sz="2000" dirty="0" smtClean="0"/>
              <a:t> </a:t>
            </a:r>
            <a:r>
              <a:rPr lang="en-US" sz="2000" dirty="0" smtClean="0"/>
              <a:t>non ulcerated sessile or</a:t>
            </a:r>
            <a:r>
              <a:rPr lang="fa-IR" sz="2000" dirty="0" smtClean="0"/>
              <a:t> </a:t>
            </a:r>
            <a:r>
              <a:rPr lang="en-US" sz="2000" dirty="0" err="1" smtClean="0"/>
              <a:t>pedunculated</a:t>
            </a:r>
            <a:r>
              <a:rPr lang="en-US" sz="2000" dirty="0" smtClean="0"/>
              <a:t> gingival or alveolar</a:t>
            </a:r>
            <a:r>
              <a:rPr lang="fa-IR" sz="2000" dirty="0" smtClean="0"/>
              <a:t> </a:t>
            </a:r>
            <a:r>
              <a:rPr lang="en-US" sz="2000" dirty="0" smtClean="0"/>
              <a:t>mucosal lesion. The clinical features are</a:t>
            </a:r>
            <a:r>
              <a:rPr lang="en-US" sz="2000" dirty="0" smtClean="0">
                <a:solidFill>
                  <a:srgbClr val="FF0000"/>
                </a:solidFill>
              </a:rPr>
              <a:t> nonspecific</a:t>
            </a:r>
            <a:r>
              <a:rPr lang="en-US" sz="2000" dirty="0" smtClean="0"/>
              <a:t>, and</a:t>
            </a:r>
            <a:r>
              <a:rPr lang="fa-IR" sz="2000" dirty="0" smtClean="0"/>
              <a:t> </a:t>
            </a:r>
            <a:r>
              <a:rPr lang="en-US" sz="2000" dirty="0" smtClean="0"/>
              <a:t>most lesions are clinically considered to represent a</a:t>
            </a:r>
            <a:r>
              <a:rPr lang="fa-IR" sz="2000" dirty="0" smtClean="0"/>
              <a:t> </a:t>
            </a:r>
            <a:r>
              <a:rPr lang="en-US" sz="2000" dirty="0" err="1" smtClean="0"/>
              <a:t>fibroma</a:t>
            </a:r>
            <a:r>
              <a:rPr lang="en-US" sz="2000" dirty="0" smtClean="0"/>
              <a:t> or </a:t>
            </a:r>
            <a:r>
              <a:rPr lang="en-US" sz="2000" dirty="0" err="1" smtClean="0"/>
              <a:t>pyogenic</a:t>
            </a:r>
            <a:r>
              <a:rPr lang="en-US" sz="2000" dirty="0" smtClean="0"/>
              <a:t>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. Most examples are</a:t>
            </a:r>
            <a:r>
              <a:rPr lang="fa-IR" sz="2000" dirty="0" smtClean="0"/>
              <a:t> </a:t>
            </a:r>
            <a:r>
              <a:rPr lang="en-US" sz="2000" dirty="0" smtClean="0"/>
              <a:t>Peripheral </a:t>
            </a:r>
            <a:r>
              <a:rPr lang="en-US" sz="2000" dirty="0" err="1" smtClean="0"/>
              <a:t>ameloblastomas</a:t>
            </a:r>
            <a:r>
              <a:rPr lang="en-US" sz="2000" dirty="0" smtClean="0"/>
              <a:t> are most </a:t>
            </a:r>
            <a:r>
              <a:rPr lang="en-US" sz="2000" dirty="0" smtClean="0">
                <a:solidFill>
                  <a:srgbClr val="FF0000"/>
                </a:solidFill>
              </a:rPr>
              <a:t>commonly found</a:t>
            </a:r>
            <a:r>
              <a:rPr lang="fa-IR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on the posterior gingival and alveolar mucosa, </a:t>
            </a:r>
            <a:r>
              <a:rPr lang="en-US" sz="2000" dirty="0" smtClean="0"/>
              <a:t>and they</a:t>
            </a:r>
            <a:r>
              <a:rPr lang="fa-IR" sz="2000" dirty="0" smtClean="0"/>
              <a:t> </a:t>
            </a:r>
            <a:r>
              <a:rPr lang="en-US" sz="2000" dirty="0" smtClean="0"/>
              <a:t>are somewhat </a:t>
            </a:r>
            <a:r>
              <a:rPr lang="en-US" sz="2000" dirty="0" smtClean="0">
                <a:solidFill>
                  <a:srgbClr val="FF0000"/>
                </a:solidFill>
              </a:rPr>
              <a:t>more common in </a:t>
            </a:r>
            <a:r>
              <a:rPr lang="en-US" sz="2000" dirty="0" err="1" smtClean="0">
                <a:solidFill>
                  <a:srgbClr val="FF0000"/>
                </a:solidFill>
              </a:rPr>
              <a:t>mandibular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than in maxillary areas. In some cases, the superficial alveolar bone</a:t>
            </a:r>
            <a:r>
              <a:rPr lang="fa-IR" sz="2000" dirty="0" smtClean="0"/>
              <a:t> </a:t>
            </a:r>
            <a:r>
              <a:rPr lang="en-US" sz="2000" dirty="0" smtClean="0"/>
              <a:t>becomes slightly eroded, but </a:t>
            </a:r>
            <a:r>
              <a:rPr lang="en-US" sz="2000" dirty="0" smtClean="0">
                <a:solidFill>
                  <a:srgbClr val="FF0000"/>
                </a:solidFill>
              </a:rPr>
              <a:t>significant bone involvement</a:t>
            </a:r>
            <a:r>
              <a:rPr lang="fa-IR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does not occur.</a:t>
            </a:r>
          </a:p>
          <a:p>
            <a:pPr algn="l" rtl="0" eaLnBrk="1" hangingPunct="1"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1844675"/>
            <a:ext cx="4038600" cy="3773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Odontogenesis</a:t>
            </a:r>
            <a:endParaRPr lang="fa-IR" dirty="0"/>
          </a:p>
        </p:txBody>
      </p:sp>
      <p:pic>
        <p:nvPicPr>
          <p:cNvPr id="4" name="saleki histology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71670" y="1714488"/>
            <a:ext cx="5357850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PERIPHERAL (EXTRAOSSEOUS)</a:t>
            </a:r>
            <a:br>
              <a:rPr lang="en-US" sz="3200" smtClean="0"/>
            </a:br>
            <a:r>
              <a:rPr lang="en-US" sz="3200" smtClean="0"/>
              <a:t>AMELOBLASTOMA</a:t>
            </a:r>
            <a:br>
              <a:rPr lang="en-US" sz="3200" smtClean="0"/>
            </a:br>
            <a:endParaRPr lang="en-US" sz="320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1000108"/>
            <a:ext cx="4500594" cy="5857892"/>
          </a:xfrm>
        </p:spPr>
        <p:txBody>
          <a:bodyPr>
            <a:noAutofit/>
          </a:bodyPr>
          <a:lstStyle/>
          <a:p>
            <a:pPr algn="l" rtl="0" eaLnBrk="1" hangingPunct="1">
              <a:lnSpc>
                <a:spcPct val="90000"/>
              </a:lnSpc>
            </a:pPr>
            <a:r>
              <a:rPr lang="en-US" sz="2400" dirty="0" err="1" smtClean="0">
                <a:solidFill>
                  <a:srgbClr val="FF0000"/>
                </a:solidFill>
              </a:rPr>
              <a:t>Histopathologic</a:t>
            </a:r>
            <a:r>
              <a:rPr lang="en-US" sz="2400" dirty="0" smtClean="0">
                <a:solidFill>
                  <a:srgbClr val="FF0000"/>
                </a:solidFill>
              </a:rPr>
              <a:t> Features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Peripheral </a:t>
            </a:r>
            <a:r>
              <a:rPr lang="en-US" sz="2400" dirty="0" err="1" smtClean="0"/>
              <a:t>ameloblastomas</a:t>
            </a:r>
            <a:r>
              <a:rPr lang="en-US" sz="2400" dirty="0" smtClean="0"/>
              <a:t> have islands of </a:t>
            </a:r>
            <a:r>
              <a:rPr lang="en-US" sz="2400" dirty="0" err="1" smtClean="0"/>
              <a:t>ameloblastic</a:t>
            </a:r>
            <a:endParaRPr lang="en-US" sz="2400" dirty="0" smtClean="0"/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epithelium that occupy the lamina </a:t>
            </a:r>
            <a:r>
              <a:rPr lang="en-US" sz="2400" dirty="0" err="1" smtClean="0"/>
              <a:t>propria</a:t>
            </a:r>
            <a:r>
              <a:rPr lang="en-US" sz="2400" dirty="0" smtClean="0"/>
              <a:t> underneath</a:t>
            </a:r>
            <a:r>
              <a:rPr lang="fa-IR" sz="2400" dirty="0" smtClean="0"/>
              <a:t> </a:t>
            </a:r>
            <a:r>
              <a:rPr lang="en-US" sz="2400" dirty="0" smtClean="0"/>
              <a:t>the surface epithelium. The proliferating</a:t>
            </a:r>
            <a:r>
              <a:rPr lang="fa-IR" sz="2400" dirty="0" smtClean="0"/>
              <a:t> </a:t>
            </a:r>
            <a:r>
              <a:rPr lang="en-US" sz="2400" dirty="0" smtClean="0"/>
              <a:t>epithelium may show any of the features described for</a:t>
            </a:r>
            <a:r>
              <a:rPr lang="fa-IR" sz="2400" dirty="0" smtClean="0"/>
              <a:t> </a:t>
            </a:r>
            <a:r>
              <a:rPr lang="en-US" sz="2400" dirty="0" smtClean="0"/>
              <a:t>the </a:t>
            </a:r>
            <a:r>
              <a:rPr lang="en-US" sz="2400" dirty="0" err="1" smtClean="0"/>
              <a:t>intraosseous</a:t>
            </a:r>
            <a:r>
              <a:rPr lang="en-US" sz="2400" dirty="0" smtClean="0"/>
              <a:t>  </a:t>
            </a:r>
            <a:r>
              <a:rPr lang="en-US" sz="2400" dirty="0" err="1" smtClean="0"/>
              <a:t>meloblastoma</a:t>
            </a:r>
            <a:r>
              <a:rPr lang="en-US" sz="2400" dirty="0" smtClean="0"/>
              <a:t>;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plexiform</a:t>
            </a:r>
            <a:r>
              <a:rPr lang="en-US" sz="2400" dirty="0" smtClean="0">
                <a:solidFill>
                  <a:srgbClr val="FF0000"/>
                </a:solidFill>
              </a:rPr>
              <a:t> or follicular</a:t>
            </a:r>
            <a:r>
              <a:rPr lang="fa-IR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patterns are the most common. </a:t>
            </a:r>
            <a:r>
              <a:rPr lang="en-US" sz="2400" dirty="0" smtClean="0">
                <a:solidFill>
                  <a:srgbClr val="FF0000"/>
                </a:solidFill>
              </a:rPr>
              <a:t>Connection</a:t>
            </a:r>
            <a:r>
              <a:rPr lang="en-US" sz="2400" dirty="0" smtClean="0"/>
              <a:t> of the tumor</a:t>
            </a:r>
            <a:r>
              <a:rPr lang="fa-IR" sz="2400" dirty="0" smtClean="0"/>
              <a:t> </a:t>
            </a:r>
            <a:r>
              <a:rPr lang="en-US" sz="2400" dirty="0" smtClean="0"/>
              <a:t>with the basal layer of the surface epithelium is seen in</a:t>
            </a:r>
            <a:r>
              <a:rPr lang="fa-IR" sz="2400" dirty="0" smtClean="0"/>
              <a:t> </a:t>
            </a:r>
            <a:r>
              <a:rPr lang="en-US" sz="2400" dirty="0" smtClean="0"/>
              <a:t>about 50% of cases. </a:t>
            </a:r>
          </a:p>
        </p:txBody>
      </p:sp>
      <p:pic>
        <p:nvPicPr>
          <p:cNvPr id="32772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600200"/>
            <a:ext cx="4038600" cy="3916363"/>
          </a:xfrm>
        </p:spPr>
      </p:pic>
      <p:sp>
        <p:nvSpPr>
          <p:cNvPr id="32773" name="Up Arrow 4"/>
          <p:cNvSpPr>
            <a:spLocks noChangeArrowheads="1"/>
          </p:cNvSpPr>
          <p:nvPr/>
        </p:nvSpPr>
        <p:spPr bwMode="auto">
          <a:xfrm>
            <a:off x="5214938" y="2071688"/>
            <a:ext cx="285750" cy="500062"/>
          </a:xfrm>
          <a:prstGeom prst="upArrow">
            <a:avLst>
              <a:gd name="adj1" fmla="val 50000"/>
              <a:gd name="adj2" fmla="val 4999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Ameloblastoma</a:t>
            </a:r>
            <a:r>
              <a:rPr lang="en-US" sz="4000" dirty="0" smtClean="0"/>
              <a:t> Follicular type </a:t>
            </a:r>
            <a:br>
              <a:rPr lang="en-US" sz="4000" dirty="0" smtClean="0"/>
            </a:br>
            <a:endParaRPr lang="en-US" sz="4000" dirty="0" smtClean="0"/>
          </a:p>
        </p:txBody>
      </p:sp>
      <p:pic>
        <p:nvPicPr>
          <p:cNvPr id="33795" name="Picture 6" descr="fig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6000"/>
          </a:blip>
          <a:srcRect/>
          <a:stretch>
            <a:fillRect/>
          </a:stretch>
        </p:blipFill>
        <p:spPr>
          <a:xfrm>
            <a:off x="800100" y="2133600"/>
            <a:ext cx="3556000" cy="3382963"/>
          </a:xfrm>
          <a:noFill/>
        </p:spPr>
      </p:pic>
      <p:pic>
        <p:nvPicPr>
          <p:cNvPr id="33796" name="Picture 9" descr="fig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6000"/>
          </a:blip>
          <a:srcRect/>
          <a:stretch>
            <a:fillRect/>
          </a:stretch>
        </p:blipFill>
        <p:spPr>
          <a:xfrm>
            <a:off x="4787900" y="2133600"/>
            <a:ext cx="3556000" cy="3382963"/>
          </a:xfrm>
          <a:noFill/>
        </p:spPr>
      </p:pic>
      <p:sp>
        <p:nvSpPr>
          <p:cNvPr id="5" name="Down Arrow 4"/>
          <p:cNvSpPr/>
          <p:nvPr/>
        </p:nvSpPr>
        <p:spPr>
          <a:xfrm>
            <a:off x="6715140" y="4572008"/>
            <a:ext cx="214314" cy="4286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Down Arrow 5"/>
          <p:cNvSpPr/>
          <p:nvPr/>
        </p:nvSpPr>
        <p:spPr>
          <a:xfrm>
            <a:off x="5500694" y="3929066"/>
            <a:ext cx="214314" cy="42862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Down Arrow 7"/>
          <p:cNvSpPr/>
          <p:nvPr/>
        </p:nvSpPr>
        <p:spPr>
          <a:xfrm>
            <a:off x="2571736" y="4071942"/>
            <a:ext cx="214314" cy="4286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Ameloblastoma</a:t>
            </a:r>
            <a:r>
              <a:rPr lang="en-US" sz="4000" dirty="0" smtClean="0"/>
              <a:t> </a:t>
            </a:r>
            <a:r>
              <a:rPr lang="en-US" sz="4000" dirty="0" err="1" smtClean="0"/>
              <a:t>Follicul</a:t>
            </a:r>
            <a:r>
              <a:rPr lang="en-US" sz="4000" dirty="0" smtClean="0"/>
              <a:t> type </a:t>
            </a:r>
            <a:br>
              <a:rPr lang="en-US" sz="4000" dirty="0" smtClean="0"/>
            </a:br>
            <a:endParaRPr lang="en-US" sz="4000" dirty="0" smtClean="0"/>
          </a:p>
        </p:txBody>
      </p:sp>
      <p:pic>
        <p:nvPicPr>
          <p:cNvPr id="34819" name="Picture 6" descr="fig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6000" contrast="18000"/>
          </a:blip>
          <a:srcRect/>
          <a:stretch>
            <a:fillRect/>
          </a:stretch>
        </p:blipFill>
        <p:spPr>
          <a:xfrm>
            <a:off x="800100" y="2060575"/>
            <a:ext cx="3352800" cy="3173413"/>
          </a:xfrm>
          <a:noFill/>
        </p:spPr>
      </p:pic>
      <p:pic>
        <p:nvPicPr>
          <p:cNvPr id="34820" name="Picture 9" descr="fig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>
          <a:xfrm>
            <a:off x="4787900" y="2060575"/>
            <a:ext cx="3556000" cy="3173413"/>
          </a:xfrm>
          <a:noFill/>
        </p:spPr>
      </p:pic>
      <p:sp>
        <p:nvSpPr>
          <p:cNvPr id="5" name="Left Arrow 4"/>
          <p:cNvSpPr/>
          <p:nvPr/>
        </p:nvSpPr>
        <p:spPr>
          <a:xfrm>
            <a:off x="6500826" y="3071810"/>
            <a:ext cx="642942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Left Arrow 5"/>
          <p:cNvSpPr/>
          <p:nvPr/>
        </p:nvSpPr>
        <p:spPr>
          <a:xfrm>
            <a:off x="7500958" y="3857628"/>
            <a:ext cx="500066" cy="3571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728"/>
            <a:ext cx="8229600" cy="1406547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Ameloblastoma</a:t>
            </a:r>
            <a:r>
              <a:rPr lang="en-US" sz="3600" dirty="0" smtClean="0"/>
              <a:t> Follicular</a:t>
            </a:r>
            <a:br>
              <a:rPr lang="en-US" sz="3600" dirty="0" smtClean="0"/>
            </a:br>
            <a:r>
              <a:rPr lang="en-US" sz="3600" dirty="0" smtClean="0"/>
              <a:t> type </a:t>
            </a:r>
            <a:br>
              <a:rPr lang="en-US" sz="3600" dirty="0" smtClean="0"/>
            </a:br>
            <a:endParaRPr lang="en-US" sz="3600" dirty="0" smtClean="0"/>
          </a:p>
        </p:txBody>
      </p:sp>
      <p:pic>
        <p:nvPicPr>
          <p:cNvPr id="35843" name="Picture 6" descr="fig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>
          <a:xfrm>
            <a:off x="800100" y="2060575"/>
            <a:ext cx="3556000" cy="3173413"/>
          </a:xfrm>
          <a:noFill/>
        </p:spPr>
      </p:pic>
      <p:pic>
        <p:nvPicPr>
          <p:cNvPr id="35844" name="Picture 9" descr="fig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2000" contrast="6000"/>
          </a:blip>
          <a:srcRect/>
          <a:stretch>
            <a:fillRect/>
          </a:stretch>
        </p:blipFill>
        <p:spPr>
          <a:xfrm>
            <a:off x="4787900" y="2060575"/>
            <a:ext cx="3556000" cy="3173413"/>
          </a:xfrm>
          <a:noFill/>
        </p:spPr>
      </p:pic>
      <p:sp>
        <p:nvSpPr>
          <p:cNvPr id="5" name="Right Arrow 4"/>
          <p:cNvSpPr/>
          <p:nvPr/>
        </p:nvSpPr>
        <p:spPr>
          <a:xfrm>
            <a:off x="6000760" y="335756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Down Arrow 6"/>
          <p:cNvSpPr/>
          <p:nvPr/>
        </p:nvSpPr>
        <p:spPr>
          <a:xfrm>
            <a:off x="5500694" y="3500438"/>
            <a:ext cx="214314" cy="4286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Ameloblastoma</a:t>
            </a:r>
            <a:r>
              <a:rPr lang="en-US" sz="4000" dirty="0" smtClean="0"/>
              <a:t> Follicular type 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br>
              <a:rPr lang="en-US" sz="4000" dirty="0" smtClean="0"/>
            </a:br>
            <a:endParaRPr lang="en-US" sz="4000" dirty="0" smtClean="0"/>
          </a:p>
        </p:txBody>
      </p:sp>
      <p:pic>
        <p:nvPicPr>
          <p:cNvPr id="37891" name="Picture 6" descr="fig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>
          <a:xfrm>
            <a:off x="800100" y="2060575"/>
            <a:ext cx="3352800" cy="3173413"/>
          </a:xfrm>
          <a:noFill/>
        </p:spPr>
      </p:pic>
      <p:pic>
        <p:nvPicPr>
          <p:cNvPr id="37892" name="Picture 9" descr="fig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>
          <a:xfrm>
            <a:off x="4991100" y="1989138"/>
            <a:ext cx="3352800" cy="3244850"/>
          </a:xfrm>
          <a:noFill/>
        </p:spPr>
      </p:pic>
      <p:sp>
        <p:nvSpPr>
          <p:cNvPr id="5" name="Left Arrow 4"/>
          <p:cNvSpPr/>
          <p:nvPr/>
        </p:nvSpPr>
        <p:spPr>
          <a:xfrm>
            <a:off x="6357950" y="4357694"/>
            <a:ext cx="285752" cy="1428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Left Arrow 5"/>
          <p:cNvSpPr/>
          <p:nvPr/>
        </p:nvSpPr>
        <p:spPr>
          <a:xfrm>
            <a:off x="2285984" y="4643446"/>
            <a:ext cx="500066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71480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Ameloblastoma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dirty="0" err="1" smtClean="0"/>
              <a:t>Plexiform</a:t>
            </a:r>
            <a:r>
              <a:rPr lang="en-US" sz="4000" dirty="0" smtClean="0"/>
              <a:t> type </a:t>
            </a:r>
            <a:br>
              <a:rPr lang="en-US" sz="4000" dirty="0" smtClean="0"/>
            </a:br>
            <a:endParaRPr lang="en-US" sz="4000" dirty="0" smtClean="0"/>
          </a:p>
        </p:txBody>
      </p:sp>
      <p:pic>
        <p:nvPicPr>
          <p:cNvPr id="38915" name="Picture 6" descr="fig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>
          <a:xfrm>
            <a:off x="800100" y="2060575"/>
            <a:ext cx="3352800" cy="3173413"/>
          </a:xfrm>
          <a:noFill/>
        </p:spPr>
      </p:pic>
      <p:pic>
        <p:nvPicPr>
          <p:cNvPr id="38916" name="Picture 9" descr="fig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>
          <a:xfrm>
            <a:off x="4991100" y="2060575"/>
            <a:ext cx="3352800" cy="3173413"/>
          </a:xfrm>
          <a:noFill/>
        </p:spPr>
      </p:pic>
      <p:sp>
        <p:nvSpPr>
          <p:cNvPr id="5" name="Right Arrow 4"/>
          <p:cNvSpPr/>
          <p:nvPr/>
        </p:nvSpPr>
        <p:spPr>
          <a:xfrm>
            <a:off x="6858016" y="2500306"/>
            <a:ext cx="357190" cy="214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1143000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Ameloblastoma</a:t>
            </a:r>
            <a:r>
              <a:rPr lang="en-US" sz="4000" dirty="0" smtClean="0"/>
              <a:t> Follicular Type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</p:txBody>
      </p:sp>
      <p:pic>
        <p:nvPicPr>
          <p:cNvPr id="39939" name="Picture 7" descr="fig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>
          <a:xfrm>
            <a:off x="800100" y="2133600"/>
            <a:ext cx="3484563" cy="3100388"/>
          </a:xfrm>
          <a:noFill/>
        </p:spPr>
      </p:pic>
      <p:pic>
        <p:nvPicPr>
          <p:cNvPr id="39940" name="Picture 10" descr="fig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>
          <a:xfrm>
            <a:off x="4787900" y="2060575"/>
            <a:ext cx="3556000" cy="3173413"/>
          </a:xfrm>
          <a:noFill/>
        </p:spPr>
      </p:pic>
      <p:sp>
        <p:nvSpPr>
          <p:cNvPr id="5" name="Left Arrow 4"/>
          <p:cNvSpPr/>
          <p:nvPr/>
        </p:nvSpPr>
        <p:spPr>
          <a:xfrm>
            <a:off x="7000892" y="3000372"/>
            <a:ext cx="428628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ight Arrow 5"/>
          <p:cNvSpPr/>
          <p:nvPr/>
        </p:nvSpPr>
        <p:spPr>
          <a:xfrm>
            <a:off x="2928926" y="3143248"/>
            <a:ext cx="285752" cy="285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UNICYSTIC Type </a:t>
            </a:r>
            <a:r>
              <a:rPr lang="fa-IR" sz="2800" dirty="0" smtClean="0"/>
              <a:t> </a:t>
            </a:r>
            <a:r>
              <a:rPr lang="en-US" sz="2800" dirty="0" smtClean="0"/>
              <a:t>PLEXIFORM AMELOBLASTOMA</a:t>
            </a:r>
          </a:p>
        </p:txBody>
      </p:sp>
      <p:pic>
        <p:nvPicPr>
          <p:cNvPr id="40963" name="Picture 7" descr="fig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00100" y="2060575"/>
            <a:ext cx="3627438" cy="3173413"/>
          </a:xfrm>
          <a:noFill/>
        </p:spPr>
      </p:pic>
      <p:pic>
        <p:nvPicPr>
          <p:cNvPr id="40964" name="Picture 10" descr="fig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2060575"/>
            <a:ext cx="3556000" cy="3173413"/>
          </a:xfrm>
          <a:noFill/>
        </p:spPr>
      </p:pic>
      <p:sp>
        <p:nvSpPr>
          <p:cNvPr id="5" name="Up Arrow 4"/>
          <p:cNvSpPr/>
          <p:nvPr/>
        </p:nvSpPr>
        <p:spPr>
          <a:xfrm>
            <a:off x="2428860" y="2357430"/>
            <a:ext cx="214314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ight Arrow 5"/>
          <p:cNvSpPr/>
          <p:nvPr/>
        </p:nvSpPr>
        <p:spPr>
          <a:xfrm>
            <a:off x="6215074" y="2571744"/>
            <a:ext cx="642942" cy="5715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UNICYSTIC TYPE </a:t>
            </a:r>
            <a:r>
              <a:rPr lang="fa-IR" sz="3200" dirty="0" smtClean="0"/>
              <a:t> </a:t>
            </a:r>
            <a:r>
              <a:rPr lang="en-US" sz="3200" dirty="0" smtClean="0"/>
              <a:t>PLEXIFORM AMELOBLASTOMA</a:t>
            </a:r>
          </a:p>
        </p:txBody>
      </p:sp>
      <p:pic>
        <p:nvPicPr>
          <p:cNvPr id="43011" name="Picture 4" descr="fig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4000"/>
          </a:blip>
          <a:srcRect/>
          <a:stretch>
            <a:fillRect/>
          </a:stretch>
        </p:blipFill>
        <p:spPr>
          <a:xfrm>
            <a:off x="1619250" y="1844675"/>
            <a:ext cx="5761038" cy="4176713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5214942" y="4572008"/>
            <a:ext cx="14287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/>
              <a:t>لومن کیست</a:t>
            </a:r>
            <a:endParaRPr lang="fa-I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UNICYSTIC TYPE </a:t>
            </a:r>
            <a:r>
              <a:rPr lang="fa-IR" sz="3200" dirty="0" smtClean="0"/>
              <a:t> </a:t>
            </a:r>
            <a:r>
              <a:rPr lang="en-US" sz="3200" dirty="0" smtClean="0"/>
              <a:t>FOLLICULAR AMELOBLASTOMA</a:t>
            </a:r>
          </a:p>
        </p:txBody>
      </p:sp>
      <p:pic>
        <p:nvPicPr>
          <p:cNvPr id="46083" name="Picture 6" descr="fig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6000"/>
          </a:blip>
          <a:srcRect/>
          <a:stretch>
            <a:fillRect/>
          </a:stretch>
        </p:blipFill>
        <p:spPr>
          <a:xfrm>
            <a:off x="800100" y="1989138"/>
            <a:ext cx="3556000" cy="3244850"/>
          </a:xfrm>
          <a:noFill/>
        </p:spPr>
      </p:pic>
      <p:pic>
        <p:nvPicPr>
          <p:cNvPr id="46084" name="Picture 9" descr="fig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2000"/>
          </a:blip>
          <a:srcRect/>
          <a:stretch>
            <a:fillRect/>
          </a:stretch>
        </p:blipFill>
        <p:spPr>
          <a:xfrm>
            <a:off x="4991100" y="1989138"/>
            <a:ext cx="3829050" cy="3244850"/>
          </a:xfrm>
          <a:noFill/>
        </p:spPr>
      </p:pic>
      <p:sp>
        <p:nvSpPr>
          <p:cNvPr id="5" name="Left Arrow 4"/>
          <p:cNvSpPr/>
          <p:nvPr/>
        </p:nvSpPr>
        <p:spPr>
          <a:xfrm>
            <a:off x="3214678" y="4000504"/>
            <a:ext cx="357190" cy="14287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solidFill>
                <a:srgbClr val="FFFF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000892" y="3357562"/>
            <a:ext cx="42862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Left Arrow 6"/>
          <p:cNvSpPr/>
          <p:nvPr/>
        </p:nvSpPr>
        <p:spPr>
          <a:xfrm>
            <a:off x="2143108" y="3786190"/>
            <a:ext cx="357190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Stages of Development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20" y="1600200"/>
            <a:ext cx="4429156" cy="4525963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sz="2800" dirty="0" smtClean="0"/>
              <a:t>Bell stage: </a:t>
            </a:r>
            <a:r>
              <a:rPr lang="en-US" sz="2800" dirty="0" err="1" smtClean="0"/>
              <a:t>Histo</a:t>
            </a:r>
            <a:r>
              <a:rPr lang="en-US" sz="2800" dirty="0" smtClean="0"/>
              <a:t> and </a:t>
            </a:r>
            <a:r>
              <a:rPr lang="en-US" sz="2800" dirty="0" err="1" smtClean="0"/>
              <a:t>morpho</a:t>
            </a:r>
            <a:r>
              <a:rPr lang="en-US" sz="2800" dirty="0" smtClean="0"/>
              <a:t> differentiation</a:t>
            </a:r>
          </a:p>
          <a:p>
            <a:pPr algn="l" rtl="0"/>
            <a:r>
              <a:rPr lang="en-US" sz="2800" dirty="0" smtClean="0"/>
              <a:t>1- Oral </a:t>
            </a:r>
            <a:r>
              <a:rPr lang="en-US" sz="2800" dirty="0" err="1" smtClean="0"/>
              <a:t>epithelum</a:t>
            </a:r>
            <a:endParaRPr lang="en-US" sz="2800" dirty="0" smtClean="0"/>
          </a:p>
          <a:p>
            <a:pPr algn="l" rtl="0"/>
            <a:r>
              <a:rPr lang="en-US" sz="2800" dirty="0" smtClean="0"/>
              <a:t>2-Dental lamina</a:t>
            </a:r>
          </a:p>
          <a:p>
            <a:pPr algn="l" rtl="0"/>
            <a:r>
              <a:rPr lang="en-US" sz="2800" dirty="0" smtClean="0"/>
              <a:t>3-Outer enamel </a:t>
            </a:r>
            <a:r>
              <a:rPr lang="en-US" sz="2800" dirty="0" err="1" smtClean="0"/>
              <a:t>epithelum</a:t>
            </a:r>
            <a:endParaRPr lang="en-US" sz="2800" dirty="0" smtClean="0"/>
          </a:p>
          <a:p>
            <a:pPr algn="l" rtl="0"/>
            <a:r>
              <a:rPr lang="en-US" sz="2800" dirty="0" smtClean="0"/>
              <a:t>4-Inner </a:t>
            </a:r>
            <a:r>
              <a:rPr lang="en-US" sz="2800" dirty="0" err="1" smtClean="0"/>
              <a:t>ename</a:t>
            </a:r>
            <a:r>
              <a:rPr lang="en-US" sz="2800" dirty="0" smtClean="0"/>
              <a:t> epithelium</a:t>
            </a:r>
          </a:p>
          <a:p>
            <a:pPr algn="l" rtl="0"/>
            <a:r>
              <a:rPr lang="en-US" sz="2800" dirty="0" smtClean="0"/>
              <a:t>5- Stratum </a:t>
            </a:r>
            <a:r>
              <a:rPr lang="en-US" sz="2800" dirty="0" err="1" smtClean="0"/>
              <a:t>intermedium</a:t>
            </a:r>
            <a:endParaRPr lang="en-US" sz="2800" dirty="0" smtClean="0"/>
          </a:p>
          <a:p>
            <a:pPr algn="l" rtl="0"/>
            <a:r>
              <a:rPr lang="en-US" sz="2800" dirty="0" smtClean="0"/>
              <a:t>6-Stellate reticulum</a:t>
            </a:r>
          </a:p>
          <a:p>
            <a:pPr algn="l" rtl="0"/>
            <a:r>
              <a:rPr lang="en-US" sz="2800" dirty="0" smtClean="0"/>
              <a:t>7-Dental papilla</a:t>
            </a:r>
          </a:p>
          <a:p>
            <a:pPr algn="l" rtl="0"/>
            <a:r>
              <a:rPr lang="en-US" sz="2800" dirty="0" smtClean="0"/>
              <a:t>8-Dental </a:t>
            </a:r>
            <a:r>
              <a:rPr lang="en-US" sz="2800" dirty="0" err="1" smtClean="0"/>
              <a:t>follicule</a:t>
            </a:r>
            <a:endParaRPr lang="en-US" sz="2800" dirty="0" smtClean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29200" y="1600200"/>
            <a:ext cx="3354388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00694" y="2000240"/>
            <a:ext cx="30168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1</a:t>
            </a:r>
            <a:endParaRPr lang="fa-IR" dirty="0"/>
          </a:p>
        </p:txBody>
      </p:sp>
      <p:sp>
        <p:nvSpPr>
          <p:cNvPr id="6" name="TextBox 5"/>
          <p:cNvSpPr txBox="1"/>
          <p:nvPr/>
        </p:nvSpPr>
        <p:spPr>
          <a:xfrm>
            <a:off x="6572264" y="2071678"/>
            <a:ext cx="21431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2</a:t>
            </a:r>
            <a:endParaRPr lang="fa-IR" dirty="0"/>
          </a:p>
        </p:txBody>
      </p:sp>
      <p:sp>
        <p:nvSpPr>
          <p:cNvPr id="7" name="TextBox 6"/>
          <p:cNvSpPr txBox="1"/>
          <p:nvPr/>
        </p:nvSpPr>
        <p:spPr>
          <a:xfrm>
            <a:off x="6143636" y="2786058"/>
            <a:ext cx="21431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3</a:t>
            </a:r>
            <a:endParaRPr lang="fa-IR" dirty="0"/>
          </a:p>
        </p:txBody>
      </p:sp>
      <p:sp>
        <p:nvSpPr>
          <p:cNvPr id="8" name="TextBox 7"/>
          <p:cNvSpPr txBox="1"/>
          <p:nvPr/>
        </p:nvSpPr>
        <p:spPr>
          <a:xfrm>
            <a:off x="6929454" y="4071942"/>
            <a:ext cx="1428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4</a:t>
            </a:r>
            <a:endParaRPr lang="fa-IR" dirty="0"/>
          </a:p>
        </p:txBody>
      </p:sp>
      <p:sp>
        <p:nvSpPr>
          <p:cNvPr id="9" name="TextBox 8"/>
          <p:cNvSpPr txBox="1"/>
          <p:nvPr/>
        </p:nvSpPr>
        <p:spPr>
          <a:xfrm>
            <a:off x="7215206" y="4143380"/>
            <a:ext cx="1428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5</a:t>
            </a:r>
            <a:endParaRPr lang="fa-IR" dirty="0"/>
          </a:p>
        </p:txBody>
      </p:sp>
      <p:sp>
        <p:nvSpPr>
          <p:cNvPr id="10" name="TextBox 9"/>
          <p:cNvSpPr txBox="1"/>
          <p:nvPr/>
        </p:nvSpPr>
        <p:spPr>
          <a:xfrm>
            <a:off x="7286644" y="3500438"/>
            <a:ext cx="1428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6</a:t>
            </a:r>
            <a:endParaRPr lang="fa-IR" dirty="0"/>
          </a:p>
        </p:txBody>
      </p:sp>
      <p:sp>
        <p:nvSpPr>
          <p:cNvPr id="11" name="TextBox 10"/>
          <p:cNvSpPr txBox="1"/>
          <p:nvPr/>
        </p:nvSpPr>
        <p:spPr>
          <a:xfrm>
            <a:off x="6572264" y="4214818"/>
            <a:ext cx="1428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7</a:t>
            </a:r>
            <a:endParaRPr lang="fa-IR" dirty="0"/>
          </a:p>
        </p:txBody>
      </p:sp>
      <p:sp>
        <p:nvSpPr>
          <p:cNvPr id="12" name="TextBox 11"/>
          <p:cNvSpPr txBox="1"/>
          <p:nvPr/>
        </p:nvSpPr>
        <p:spPr>
          <a:xfrm>
            <a:off x="7643834" y="4500570"/>
            <a:ext cx="21431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8</a:t>
            </a:r>
            <a:endParaRPr lang="fa-IR" dirty="0"/>
          </a:p>
        </p:txBody>
      </p:sp>
      <p:sp>
        <p:nvSpPr>
          <p:cNvPr id="13" name="TextBox 12"/>
          <p:cNvSpPr txBox="1"/>
          <p:nvPr/>
        </p:nvSpPr>
        <p:spPr>
          <a:xfrm>
            <a:off x="5572132" y="4429132"/>
            <a:ext cx="1428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8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UNICYSTIC TYPE </a:t>
            </a:r>
            <a:r>
              <a:rPr lang="fa-IR" sz="3200" dirty="0" smtClean="0"/>
              <a:t> </a:t>
            </a:r>
            <a:r>
              <a:rPr lang="en-US" sz="3200" dirty="0" smtClean="0"/>
              <a:t>FOLLICULAR AMELOBLASTOMA</a:t>
            </a:r>
          </a:p>
        </p:txBody>
      </p:sp>
      <p:pic>
        <p:nvPicPr>
          <p:cNvPr id="47107" name="Picture 7" descr="fig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00100" y="1989138"/>
            <a:ext cx="3627438" cy="3244850"/>
          </a:xfrm>
          <a:noFill/>
        </p:spPr>
      </p:pic>
      <p:pic>
        <p:nvPicPr>
          <p:cNvPr id="47108" name="Picture 11" descr="fig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6000"/>
          </a:blip>
          <a:srcRect/>
          <a:stretch>
            <a:fillRect/>
          </a:stretch>
        </p:blipFill>
        <p:spPr>
          <a:xfrm>
            <a:off x="4991100" y="2060575"/>
            <a:ext cx="3684588" cy="3173413"/>
          </a:xfrm>
          <a:noFill/>
        </p:spPr>
      </p:pic>
      <p:sp>
        <p:nvSpPr>
          <p:cNvPr id="5" name="Right Arrow 4"/>
          <p:cNvSpPr/>
          <p:nvPr/>
        </p:nvSpPr>
        <p:spPr>
          <a:xfrm>
            <a:off x="5143504" y="4143380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ight Arrow 5"/>
          <p:cNvSpPr/>
          <p:nvPr/>
        </p:nvSpPr>
        <p:spPr>
          <a:xfrm>
            <a:off x="6572264" y="3714752"/>
            <a:ext cx="571504" cy="2857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ight Arrow 6"/>
          <p:cNvSpPr/>
          <p:nvPr/>
        </p:nvSpPr>
        <p:spPr>
          <a:xfrm>
            <a:off x="3071802" y="3571876"/>
            <a:ext cx="357190" cy="21431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PERIPHERAL (EXTRAOSSEOUS)</a:t>
            </a:r>
            <a:br>
              <a:rPr lang="en-US" sz="3200" dirty="0" smtClean="0"/>
            </a:br>
            <a:r>
              <a:rPr lang="en-US" sz="3200" dirty="0" smtClean="0"/>
              <a:t>AMELOBLASTOMA</a:t>
            </a:r>
            <a:r>
              <a:rPr lang="fa-IR" sz="3200" dirty="0" smtClean="0"/>
              <a:t/>
            </a:r>
            <a:br>
              <a:rPr lang="fa-IR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pic>
        <p:nvPicPr>
          <p:cNvPr id="48131" name="Picture 6" descr="fig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916113"/>
            <a:ext cx="4032250" cy="3673475"/>
          </a:xfrm>
          <a:noFill/>
        </p:spPr>
      </p:pic>
      <p:pic>
        <p:nvPicPr>
          <p:cNvPr id="48132" name="Picture 11" descr="fig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30825" y="1600200"/>
            <a:ext cx="2671763" cy="2185988"/>
          </a:xfrm>
        </p:spPr>
      </p:pic>
      <p:pic>
        <p:nvPicPr>
          <p:cNvPr id="48133" name="Picture 12" descr="fig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330825" y="3938588"/>
            <a:ext cx="2673350" cy="2187575"/>
          </a:xfrm>
        </p:spPr>
      </p:pic>
      <p:sp>
        <p:nvSpPr>
          <p:cNvPr id="48134" name="Up Arrow 5"/>
          <p:cNvSpPr>
            <a:spLocks noChangeArrowheads="1"/>
          </p:cNvSpPr>
          <p:nvPr/>
        </p:nvSpPr>
        <p:spPr bwMode="auto">
          <a:xfrm>
            <a:off x="1285875" y="2714625"/>
            <a:ext cx="357188" cy="5715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a-IR"/>
          </a:p>
        </p:txBody>
      </p:sp>
      <p:sp>
        <p:nvSpPr>
          <p:cNvPr id="7" name="Left Arrow 6"/>
          <p:cNvSpPr/>
          <p:nvPr/>
        </p:nvSpPr>
        <p:spPr>
          <a:xfrm>
            <a:off x="6500826" y="5072074"/>
            <a:ext cx="500066" cy="28575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Left Arrow 7"/>
          <p:cNvSpPr/>
          <p:nvPr/>
        </p:nvSpPr>
        <p:spPr>
          <a:xfrm>
            <a:off x="6500826" y="2214554"/>
            <a:ext cx="500066" cy="28575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2"/>
          <p:cNvSpPr>
            <a:spLocks noGrp="1" noChangeArrowheads="1"/>
          </p:cNvSpPr>
          <p:nvPr>
            <p:ph type="title"/>
          </p:nvPr>
        </p:nvSpPr>
        <p:spPr>
          <a:xfrm>
            <a:off x="571472" y="357166"/>
            <a:ext cx="8015286" cy="171446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PERIPHERAL (EXTRAOSSEOUS)</a:t>
            </a:r>
            <a:br>
              <a:rPr lang="en-US" sz="3200" dirty="0" smtClean="0"/>
            </a:br>
            <a:r>
              <a:rPr lang="en-US" sz="3200" dirty="0" smtClean="0"/>
              <a:t>AMELOBLASTOMA</a:t>
            </a:r>
            <a:r>
              <a:rPr lang="fa-IR" sz="3200" dirty="0" smtClean="0"/>
              <a:t/>
            </a:r>
            <a:br>
              <a:rPr lang="fa-IR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pic>
        <p:nvPicPr>
          <p:cNvPr id="49155" name="Picture 7" descr="fig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844675"/>
            <a:ext cx="3887788" cy="3816350"/>
          </a:xfrm>
          <a:noFill/>
        </p:spPr>
      </p:pic>
      <p:pic>
        <p:nvPicPr>
          <p:cNvPr id="49156" name="Picture 11" descr="fig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1844675"/>
            <a:ext cx="4032250" cy="3671888"/>
          </a:xfrm>
          <a:noFill/>
        </p:spPr>
      </p:pic>
      <p:sp>
        <p:nvSpPr>
          <p:cNvPr id="49157" name="Right Arrow 4"/>
          <p:cNvSpPr>
            <a:spLocks noChangeArrowheads="1"/>
          </p:cNvSpPr>
          <p:nvPr/>
        </p:nvSpPr>
        <p:spPr bwMode="auto">
          <a:xfrm>
            <a:off x="7286625" y="3571875"/>
            <a:ext cx="642938" cy="3571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a-IR"/>
          </a:p>
        </p:txBody>
      </p:sp>
      <p:sp>
        <p:nvSpPr>
          <p:cNvPr id="6" name="Right Arrow 4"/>
          <p:cNvSpPr>
            <a:spLocks noChangeArrowheads="1"/>
          </p:cNvSpPr>
          <p:nvPr/>
        </p:nvSpPr>
        <p:spPr bwMode="auto">
          <a:xfrm>
            <a:off x="2214546" y="3143248"/>
            <a:ext cx="642938" cy="3571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PERIPHERAL (EXTRAOSSEOUS)</a:t>
            </a:r>
            <a:br>
              <a:rPr lang="en-US" sz="3200" dirty="0" smtClean="0"/>
            </a:br>
            <a:r>
              <a:rPr lang="en-US" sz="3200" dirty="0" smtClean="0"/>
              <a:t>AMELOBLASTOMA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pic>
        <p:nvPicPr>
          <p:cNvPr id="50179" name="Picture 4" descr="fig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1773238"/>
            <a:ext cx="4824412" cy="3960812"/>
          </a:xfrm>
          <a:noFill/>
        </p:spPr>
      </p:pic>
      <p:sp>
        <p:nvSpPr>
          <p:cNvPr id="50180" name="Up Arrow 3"/>
          <p:cNvSpPr>
            <a:spLocks noChangeArrowheads="1"/>
          </p:cNvSpPr>
          <p:nvPr/>
        </p:nvSpPr>
        <p:spPr bwMode="auto">
          <a:xfrm>
            <a:off x="4286250" y="2928938"/>
            <a:ext cx="357188" cy="5715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124854" cy="169227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PERIPHERAL (EXTRAOSSEOUS)</a:t>
            </a:r>
            <a:br>
              <a:rPr lang="en-US" sz="3200" dirty="0" smtClean="0"/>
            </a:br>
            <a:r>
              <a:rPr lang="en-US" sz="3200" dirty="0" smtClean="0"/>
              <a:t>AMELOBLASTOMA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pic>
        <p:nvPicPr>
          <p:cNvPr id="51203" name="Picture 4" descr="fig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1989138"/>
            <a:ext cx="5329237" cy="3671887"/>
          </a:xfrm>
          <a:noFill/>
        </p:spPr>
      </p:pic>
      <p:sp>
        <p:nvSpPr>
          <p:cNvPr id="51204" name="Left Arrow 3"/>
          <p:cNvSpPr>
            <a:spLocks noChangeArrowheads="1"/>
          </p:cNvSpPr>
          <p:nvPr/>
        </p:nvSpPr>
        <p:spPr bwMode="auto">
          <a:xfrm>
            <a:off x="3000375" y="3143250"/>
            <a:ext cx="714375" cy="28575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a-IR"/>
          </a:p>
        </p:txBody>
      </p:sp>
      <p:sp>
        <p:nvSpPr>
          <p:cNvPr id="6" name="Left Arrow 5"/>
          <p:cNvSpPr/>
          <p:nvPr/>
        </p:nvSpPr>
        <p:spPr>
          <a:xfrm>
            <a:off x="4929190" y="4786322"/>
            <a:ext cx="428628" cy="21431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Left Arrow 6"/>
          <p:cNvSpPr/>
          <p:nvPr/>
        </p:nvSpPr>
        <p:spPr>
          <a:xfrm>
            <a:off x="4786314" y="3071810"/>
            <a:ext cx="428628" cy="214314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Pitutary Ameloblastoma</a:t>
            </a:r>
            <a:br>
              <a:rPr lang="en-US" smtClean="0"/>
            </a:br>
            <a:r>
              <a:rPr lang="en-US" smtClean="0"/>
              <a:t>Craniopharyngioma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 rtl="0" eaLnBrk="1" hangingPunct="1"/>
            <a:r>
              <a:rPr lang="en-US" sz="2800" dirty="0" err="1" smtClean="0"/>
              <a:t>Rathk’s</a:t>
            </a:r>
            <a:r>
              <a:rPr lang="en-US" sz="2800" dirty="0" smtClean="0"/>
              <a:t> pouch tumor</a:t>
            </a:r>
          </a:p>
          <a:p>
            <a:pPr algn="l" rtl="0" eaLnBrk="1" hangingPunct="1"/>
            <a:endParaRPr lang="en-US" sz="2800" dirty="0" smtClean="0"/>
          </a:p>
          <a:p>
            <a:pPr algn="l" rtl="0" eaLnBrk="1" hangingPunct="1"/>
            <a:endParaRPr lang="en-US" sz="2800" dirty="0" smtClean="0"/>
          </a:p>
          <a:p>
            <a:pPr algn="l" rtl="0" eaLnBrk="1" hangingPunct="1"/>
            <a:r>
              <a:rPr lang="en-US" sz="2800" dirty="0" err="1" smtClean="0"/>
              <a:t>Histogenesis</a:t>
            </a:r>
            <a:endParaRPr lang="en-US" sz="2800" dirty="0" smtClean="0"/>
          </a:p>
          <a:p>
            <a:pPr algn="l" rtl="0" eaLnBrk="1" hangingPunct="1"/>
            <a:r>
              <a:rPr lang="en-US" sz="2800" dirty="0" smtClean="0"/>
              <a:t>Frequency:%2.5 among 6000 CNS tumor</a:t>
            </a:r>
          </a:p>
          <a:p>
            <a:pPr algn="l" rtl="0" eaLnBrk="1" hangingPunct="1"/>
            <a:r>
              <a:rPr lang="en-US" sz="2800" dirty="0" err="1" smtClean="0"/>
              <a:t>Site:above</a:t>
            </a:r>
            <a:r>
              <a:rPr lang="en-US" sz="2800" dirty="0" smtClean="0"/>
              <a:t> or in the </a:t>
            </a:r>
            <a:r>
              <a:rPr lang="en-US" sz="2800" dirty="0" err="1" smtClean="0"/>
              <a:t>sella</a:t>
            </a:r>
            <a:r>
              <a:rPr lang="en-US" sz="2800" dirty="0" smtClean="0"/>
              <a:t> </a:t>
            </a:r>
            <a:r>
              <a:rPr lang="en-US" sz="2800" dirty="0" err="1" smtClean="0"/>
              <a:t>torsica</a:t>
            </a:r>
            <a:endParaRPr lang="en-US" sz="2800" dirty="0" smtClean="0"/>
          </a:p>
          <a:p>
            <a:pPr algn="l" rtl="0" eaLnBrk="1" hangingPunct="1"/>
            <a:r>
              <a:rPr lang="en-US" sz="2800" dirty="0" err="1" smtClean="0"/>
              <a:t>Histologic</a:t>
            </a:r>
            <a:r>
              <a:rPr lang="en-US" sz="2800" dirty="0" smtClean="0"/>
              <a:t> </a:t>
            </a:r>
            <a:r>
              <a:rPr lang="en-US" sz="2800" dirty="0" err="1" smtClean="0"/>
              <a:t>difference:bone,cartilage,dystrophic</a:t>
            </a:r>
            <a:r>
              <a:rPr lang="en-US" sz="2800" dirty="0" smtClean="0"/>
              <a:t> </a:t>
            </a:r>
            <a:r>
              <a:rPr lang="en-US" sz="2800" dirty="0" err="1" smtClean="0"/>
              <a:t>calcification,tooth</a:t>
            </a:r>
            <a:r>
              <a:rPr lang="en-US" sz="2800" dirty="0" smtClean="0"/>
              <a:t> structure</a:t>
            </a:r>
          </a:p>
          <a:p>
            <a:pPr algn="l" rtl="0" eaLnBrk="1" hangingPunct="1"/>
            <a:r>
              <a:rPr lang="en-US" sz="2800" dirty="0" err="1" smtClean="0"/>
              <a:t>Prognosis:poor,sever</a:t>
            </a:r>
            <a:r>
              <a:rPr lang="en-US" sz="2800" dirty="0" smtClean="0"/>
              <a:t> side effects</a:t>
            </a:r>
          </a:p>
        </p:txBody>
      </p:sp>
      <p:pic>
        <p:nvPicPr>
          <p:cNvPr id="1026" name="Picture 2" descr="C:\Users\Jahanshahi\Desktop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500174"/>
            <a:ext cx="2486025" cy="1838325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3929058" y="1857364"/>
            <a:ext cx="1714512" cy="2857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3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3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3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3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300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300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utoUpdateAnimBg="0"/>
      <p:bldP spid="45059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PRIMARY INTRA-ALVEOLAR</a:t>
            </a:r>
            <a:br>
              <a:rPr lang="en-US" smtClean="0"/>
            </a:br>
            <a:r>
              <a:rPr lang="en-US" smtClean="0"/>
              <a:t>EPIDERMOID CARCINOMA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en-US" dirty="0" err="1" smtClean="0"/>
              <a:t>Definition:Primary</a:t>
            </a:r>
            <a:r>
              <a:rPr lang="en-US" dirty="0" smtClean="0"/>
              <a:t> means not from </a:t>
            </a:r>
            <a:r>
              <a:rPr lang="en-US" dirty="0" err="1" smtClean="0"/>
              <a:t>metastasise,superficial</a:t>
            </a:r>
            <a:r>
              <a:rPr lang="en-US" dirty="0" smtClean="0"/>
              <a:t> </a:t>
            </a:r>
            <a:r>
              <a:rPr lang="en-US" dirty="0" err="1" smtClean="0"/>
              <a:t>mucosa,maxillary</a:t>
            </a:r>
            <a:r>
              <a:rPr lang="en-US" dirty="0" smtClean="0"/>
              <a:t> sinus</a:t>
            </a:r>
          </a:p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Difference of jaw bone with other bone:</a:t>
            </a:r>
          </a:p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Remnant of epithelium from </a:t>
            </a:r>
            <a:r>
              <a:rPr lang="en-US" dirty="0" err="1" smtClean="0"/>
              <a:t>odontogen,fissural,ectopic</a:t>
            </a:r>
            <a:r>
              <a:rPr lang="en-US" dirty="0" smtClean="0"/>
              <a:t> salivary gland.</a:t>
            </a:r>
          </a:p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              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3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3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3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  <p:bldP spid="46083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Odontogenic</a:t>
            </a:r>
            <a:r>
              <a:rPr lang="en-US" dirty="0" smtClean="0"/>
              <a:t> Tumors</a:t>
            </a:r>
          </a:p>
        </p:txBody>
      </p:sp>
      <p:sp>
        <p:nvSpPr>
          <p:cNvPr id="5427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PRIMARY INTRA-ALVEOLAR</a:t>
            </a:r>
            <a:br>
              <a:rPr lang="en-US" sz="2400" dirty="0" smtClean="0"/>
            </a:br>
            <a:r>
              <a:rPr lang="en-US" sz="2400" dirty="0" smtClean="0"/>
              <a:t>EPIDERMOID CARCINOMA</a:t>
            </a:r>
          </a:p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en-US" sz="2400" dirty="0" err="1" smtClean="0"/>
              <a:t>Definition:Primary</a:t>
            </a:r>
            <a:r>
              <a:rPr lang="en-US" sz="2400" dirty="0" smtClean="0"/>
              <a:t> means not from </a:t>
            </a:r>
            <a:r>
              <a:rPr lang="en-US" sz="2400" dirty="0" err="1" smtClean="0"/>
              <a:t>metastasise,superficial</a:t>
            </a:r>
            <a:r>
              <a:rPr lang="en-US" sz="2400" dirty="0" smtClean="0"/>
              <a:t> </a:t>
            </a:r>
            <a:r>
              <a:rPr lang="en-US" sz="2400" dirty="0" err="1" smtClean="0"/>
              <a:t>mucosa,maxillary</a:t>
            </a:r>
            <a:r>
              <a:rPr lang="en-US" sz="2400" dirty="0" smtClean="0"/>
              <a:t> sinus</a:t>
            </a:r>
          </a:p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Difference of jaw bone with other bone:</a:t>
            </a:r>
          </a:p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Remnant of epithelium from </a:t>
            </a:r>
            <a:r>
              <a:rPr lang="en-US" sz="2400" dirty="0" err="1" smtClean="0"/>
              <a:t>odontogen,fissural,ectopic</a:t>
            </a:r>
            <a:r>
              <a:rPr lang="en-US" sz="2400" dirty="0" smtClean="0"/>
              <a:t> salivary gland</a:t>
            </a:r>
          </a:p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               </a:t>
            </a:r>
          </a:p>
          <a:p>
            <a:pPr algn="l" rtl="0"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54276" name="Picture 7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828800"/>
            <a:ext cx="3810000" cy="32337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ADENOMATOID ODONTOGENIC TUMOR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857752" cy="4525963"/>
          </a:xfrm>
        </p:spPr>
        <p:txBody>
          <a:bodyPr>
            <a:noAutofit/>
          </a:bodyPr>
          <a:lstStyle/>
          <a:p>
            <a:pPr algn="l" rtl="0" eaLnBrk="1" hangingPunct="1">
              <a:lnSpc>
                <a:spcPct val="90000"/>
              </a:lnSpc>
            </a:pPr>
            <a:r>
              <a:rPr lang="en-US" sz="2400" dirty="0" err="1" smtClean="0"/>
              <a:t>Histogenesis:A</a:t>
            </a:r>
            <a:r>
              <a:rPr lang="en-US" sz="2400" dirty="0" smtClean="0"/>
              <a:t> mixed tumor?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Site:%65max&gt;%35man anterior region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Usually with impacted upper canine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Gender:%64female&gt;%36male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Clinical </a:t>
            </a:r>
            <a:r>
              <a:rPr lang="en-US" sz="2400" dirty="0" err="1" smtClean="0"/>
              <a:t>sign:none,swelling</a:t>
            </a:r>
            <a:endParaRPr lang="en-US" sz="2400" dirty="0" smtClean="0"/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Radiographic </a:t>
            </a:r>
            <a:r>
              <a:rPr lang="en-US" sz="2400" dirty="0" err="1" smtClean="0"/>
              <a:t>app:Like</a:t>
            </a:r>
            <a:r>
              <a:rPr lang="en-US" sz="2400" dirty="0" smtClean="0"/>
              <a:t> </a:t>
            </a:r>
            <a:r>
              <a:rPr lang="en-US" sz="2400" dirty="0" err="1" smtClean="0"/>
              <a:t>dentigerous</a:t>
            </a:r>
            <a:r>
              <a:rPr lang="en-US" sz="2400" dirty="0" smtClean="0"/>
              <a:t> cyst but Beyond CEJ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mixed appearance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Peripheral variant is rare.</a:t>
            </a:r>
          </a:p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lvl="4" algn="l" rtl="0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								</a:t>
            </a: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 r="-826" b="30550"/>
          <a:stretch>
            <a:fillRect/>
          </a:stretch>
        </p:blipFill>
        <p:spPr>
          <a:xfrm>
            <a:off x="4786314" y="1357298"/>
            <a:ext cx="4071966" cy="3143272"/>
          </a:xfrm>
        </p:spPr>
      </p:pic>
      <p:sp>
        <p:nvSpPr>
          <p:cNvPr id="5" name="Right Arrow 4"/>
          <p:cNvSpPr/>
          <p:nvPr/>
        </p:nvSpPr>
        <p:spPr>
          <a:xfrm>
            <a:off x="7643834" y="4071942"/>
            <a:ext cx="285752" cy="214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357694"/>
            <a:ext cx="2357454" cy="221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3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3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3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3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300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300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300"/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300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300"/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300"/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utoUpdateAnimBg="0"/>
      <p:bldP spid="58371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ADENOMATOID ODONTOGENIC TUMOR</a:t>
            </a:r>
          </a:p>
        </p:txBody>
      </p:sp>
      <p:pic>
        <p:nvPicPr>
          <p:cNvPr id="56323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64163" y="1600200"/>
            <a:ext cx="3024187" cy="2185988"/>
          </a:xfrm>
        </p:spPr>
      </p:pic>
      <p:pic>
        <p:nvPicPr>
          <p:cNvPr id="56324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219700" y="3938588"/>
            <a:ext cx="3240088" cy="2187575"/>
          </a:xfrm>
        </p:spPr>
      </p:pic>
      <p:sp>
        <p:nvSpPr>
          <p:cNvPr id="593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85860"/>
            <a:ext cx="5286380" cy="5257800"/>
          </a:xfrm>
        </p:spPr>
        <p:txBody>
          <a:bodyPr>
            <a:noAutofit/>
          </a:bodyPr>
          <a:lstStyle/>
          <a:p>
            <a:pPr algn="l" rtl="0" eaLnBrk="1" hangingPunct="1"/>
            <a:r>
              <a:rPr lang="en-US" sz="2400" dirty="0" err="1" smtClean="0"/>
              <a:t>Histologic</a:t>
            </a:r>
            <a:r>
              <a:rPr lang="en-US" sz="2400" dirty="0" smtClean="0"/>
              <a:t> </a:t>
            </a:r>
            <a:r>
              <a:rPr lang="en-US" sz="2400" dirty="0" err="1" smtClean="0"/>
              <a:t>app:Cellular</a:t>
            </a:r>
            <a:r>
              <a:rPr lang="en-US" sz="2400" dirty="0" smtClean="0"/>
              <a:t> </a:t>
            </a:r>
            <a:r>
              <a:rPr lang="en-US" sz="2400" dirty="0" err="1" smtClean="0"/>
              <a:t>paranchyma</a:t>
            </a:r>
            <a:r>
              <a:rPr lang="en-US" sz="2400" dirty="0" smtClean="0"/>
              <a:t> consisting of spindle and polygonal cell</a:t>
            </a:r>
          </a:p>
          <a:p>
            <a:pPr algn="l" rtl="0" eaLnBrk="1" hangingPunct="1"/>
            <a:r>
              <a:rPr lang="en-US" sz="2400" dirty="0" err="1" smtClean="0"/>
              <a:t>Ductal</a:t>
            </a:r>
            <a:r>
              <a:rPr lang="en-US" sz="2400" dirty="0" smtClean="0"/>
              <a:t> structure </a:t>
            </a:r>
            <a:r>
              <a:rPr lang="en-US" sz="2400" dirty="0" err="1" smtClean="0"/>
              <a:t>sorrounded</a:t>
            </a:r>
            <a:r>
              <a:rPr lang="en-US" sz="2400" dirty="0" smtClean="0"/>
              <a:t> by </a:t>
            </a:r>
            <a:r>
              <a:rPr lang="en-US" sz="2400" dirty="0" err="1" smtClean="0"/>
              <a:t>preameloblast</a:t>
            </a:r>
            <a:endParaRPr lang="en-US" sz="2400" dirty="0" smtClean="0"/>
          </a:p>
          <a:p>
            <a:pPr algn="l" rtl="0" eaLnBrk="1" hangingPunct="1"/>
            <a:r>
              <a:rPr lang="en-US" sz="2400" dirty="0" err="1" smtClean="0"/>
              <a:t>Ameloid</a:t>
            </a:r>
            <a:r>
              <a:rPr lang="en-US" sz="2400" dirty="0" smtClean="0"/>
              <a:t> </a:t>
            </a:r>
            <a:r>
              <a:rPr lang="en-US" sz="2400" dirty="0" err="1" smtClean="0"/>
              <a:t>materials,intraductal</a:t>
            </a:r>
            <a:r>
              <a:rPr lang="en-US" sz="2400" dirty="0" smtClean="0"/>
              <a:t> or intercellular</a:t>
            </a:r>
          </a:p>
          <a:p>
            <a:pPr algn="l" rtl="0" eaLnBrk="1" hangingPunct="1"/>
            <a:r>
              <a:rPr lang="en-US" sz="2400" dirty="0" err="1" smtClean="0"/>
              <a:t>Calcifyied</a:t>
            </a:r>
            <a:r>
              <a:rPr lang="en-US" sz="2400" dirty="0" smtClean="0"/>
              <a:t> </a:t>
            </a:r>
            <a:r>
              <a:rPr lang="en-US" sz="2400" dirty="0" err="1" smtClean="0"/>
              <a:t>materials:Enameloid,Dentinoid</a:t>
            </a:r>
            <a:endParaRPr lang="en-US" sz="2400" dirty="0" smtClean="0"/>
          </a:p>
          <a:p>
            <a:pPr algn="l" rtl="0" eaLnBrk="1" hangingPunct="1"/>
            <a:r>
              <a:rPr lang="en-US" sz="2400" dirty="0" err="1" smtClean="0"/>
              <a:t>Osteodentin,Cementoid</a:t>
            </a:r>
            <a:endParaRPr lang="en-US" sz="2400" dirty="0" smtClean="0"/>
          </a:p>
          <a:p>
            <a:pPr algn="l" rtl="0" eaLnBrk="1" hangingPunct="1"/>
            <a:r>
              <a:rPr lang="en-US" sz="2400" dirty="0" err="1" smtClean="0"/>
              <a:t>Traetment:Simple</a:t>
            </a:r>
            <a:r>
              <a:rPr lang="en-US" sz="2400" dirty="0" smtClean="0"/>
              <a:t> </a:t>
            </a:r>
            <a:r>
              <a:rPr lang="en-US" sz="2400" dirty="0" err="1" smtClean="0"/>
              <a:t>enucleation</a:t>
            </a:r>
            <a:endParaRPr lang="en-US" sz="2400" dirty="0" smtClean="0"/>
          </a:p>
          <a:p>
            <a:pPr algn="l" rtl="0" eaLnBrk="1" hangingPunct="1"/>
            <a:r>
              <a:rPr lang="en-US" sz="2400" dirty="0" err="1" smtClean="0"/>
              <a:t>Prognosis:No</a:t>
            </a:r>
            <a:r>
              <a:rPr lang="en-US" sz="2400" dirty="0" smtClean="0"/>
              <a:t> recurrence</a:t>
            </a:r>
          </a:p>
          <a:p>
            <a:pPr algn="l" rtl="0" eaLnBrk="1" hangingPunct="1">
              <a:buFontTx/>
              <a:buNone/>
            </a:pPr>
            <a:endParaRPr lang="en-US" sz="2400" dirty="0" smtClean="0"/>
          </a:p>
        </p:txBody>
      </p:sp>
      <p:sp>
        <p:nvSpPr>
          <p:cNvPr id="6" name="Left Arrow 5"/>
          <p:cNvSpPr/>
          <p:nvPr/>
        </p:nvSpPr>
        <p:spPr>
          <a:xfrm>
            <a:off x="7715272" y="4357694"/>
            <a:ext cx="428628" cy="21431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3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3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3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3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30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30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300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  <p:bldP spid="5939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071670" y="1142984"/>
            <a:ext cx="521497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Epithelial</a:t>
            </a:r>
            <a:r>
              <a:rPr lang="en-US" sz="2400" dirty="0" smtClean="0"/>
              <a:t> </a:t>
            </a:r>
            <a:r>
              <a:rPr lang="en-US" sz="2400" dirty="0"/>
              <a:t>Tumors:</a:t>
            </a:r>
          </a:p>
          <a:p>
            <a:pPr algn="l" rtl="0"/>
            <a:r>
              <a:rPr lang="en-US" sz="2400" dirty="0"/>
              <a:t>    •</a:t>
            </a:r>
            <a:r>
              <a:rPr lang="en-US" sz="2400" dirty="0" err="1" smtClean="0"/>
              <a:t>Ameloblastoma</a:t>
            </a:r>
            <a:endParaRPr lang="en-US" sz="2400" dirty="0" smtClean="0"/>
          </a:p>
          <a:p>
            <a:pPr algn="l" rtl="0"/>
            <a:r>
              <a:rPr lang="en-US" sz="2400" dirty="0" smtClean="0"/>
              <a:t>Malignant </a:t>
            </a:r>
            <a:r>
              <a:rPr lang="en-US" sz="2400" dirty="0" err="1" smtClean="0"/>
              <a:t>Ameloblastoma</a:t>
            </a:r>
            <a:endParaRPr lang="en-US" sz="2400" dirty="0" smtClean="0"/>
          </a:p>
          <a:p>
            <a:pPr algn="l" rtl="0"/>
            <a:r>
              <a:rPr lang="en-US" sz="2400" dirty="0" err="1" smtClean="0"/>
              <a:t>Ameloblastic</a:t>
            </a:r>
            <a:r>
              <a:rPr lang="en-US" sz="2400" dirty="0" smtClean="0"/>
              <a:t> carcinoma</a:t>
            </a:r>
            <a:endParaRPr lang="en-US" sz="2400" dirty="0"/>
          </a:p>
          <a:p>
            <a:pPr algn="l" rtl="0"/>
            <a:r>
              <a:rPr lang="en-US" sz="2400" dirty="0"/>
              <a:t>    •</a:t>
            </a:r>
            <a:r>
              <a:rPr lang="en-US" sz="2400" dirty="0" err="1"/>
              <a:t>Adenomatoid</a:t>
            </a:r>
            <a:r>
              <a:rPr lang="en-US" sz="2400" dirty="0"/>
              <a:t> </a:t>
            </a:r>
            <a:r>
              <a:rPr lang="en-US" sz="2400" dirty="0" err="1"/>
              <a:t>odontogenic</a:t>
            </a:r>
            <a:r>
              <a:rPr lang="en-US" sz="2400" dirty="0"/>
              <a:t> tumor</a:t>
            </a:r>
          </a:p>
          <a:p>
            <a:pPr algn="l" rtl="0"/>
            <a:r>
              <a:rPr lang="en-US" sz="2400" dirty="0"/>
              <a:t>    •Calcifying epithelial </a:t>
            </a:r>
            <a:r>
              <a:rPr lang="en-US" sz="2400" dirty="0" err="1"/>
              <a:t>odontogenic</a:t>
            </a:r>
            <a:endParaRPr lang="en-US" sz="2400" dirty="0"/>
          </a:p>
          <a:p>
            <a:pPr algn="l" rtl="0"/>
            <a:r>
              <a:rPr lang="en-US" sz="2400" dirty="0"/>
              <a:t>      tumor (</a:t>
            </a:r>
            <a:r>
              <a:rPr lang="en-US" sz="2400" dirty="0" err="1"/>
              <a:t>Pindborg</a:t>
            </a:r>
            <a:r>
              <a:rPr lang="en-US" sz="2400" dirty="0"/>
              <a:t> tumor)</a:t>
            </a:r>
          </a:p>
          <a:p>
            <a:pPr algn="l" rtl="0"/>
            <a:r>
              <a:rPr lang="en-US" sz="2400" dirty="0"/>
              <a:t>    •</a:t>
            </a:r>
            <a:r>
              <a:rPr lang="en-US" sz="2400" dirty="0" err="1"/>
              <a:t>Squamous</a:t>
            </a:r>
            <a:r>
              <a:rPr lang="en-US" sz="2400" dirty="0"/>
              <a:t> </a:t>
            </a:r>
            <a:r>
              <a:rPr lang="en-US" sz="2400" dirty="0" err="1"/>
              <a:t>odontogenic</a:t>
            </a:r>
            <a:r>
              <a:rPr lang="en-US" sz="2400" dirty="0"/>
              <a:t> tumor</a:t>
            </a:r>
          </a:p>
          <a:p>
            <a:pPr algn="l" rtl="0"/>
            <a:r>
              <a:rPr lang="en-US" sz="2400" dirty="0"/>
              <a:t>    •Clear cell </a:t>
            </a:r>
            <a:r>
              <a:rPr lang="en-US" sz="2400" dirty="0" err="1"/>
              <a:t>odontogenic</a:t>
            </a:r>
            <a:r>
              <a:rPr lang="en-US" sz="2400" dirty="0"/>
              <a:t> </a:t>
            </a:r>
            <a:r>
              <a:rPr lang="en-US" sz="2400" dirty="0" smtClean="0"/>
              <a:t>carcinoma</a:t>
            </a:r>
          </a:p>
          <a:p>
            <a:pPr algn="l" rtl="0"/>
            <a:endParaRPr lang="en-US" sz="2400" dirty="0" smtClean="0"/>
          </a:p>
          <a:p>
            <a:pPr algn="l" rtl="0"/>
            <a:endParaRPr lang="en-US" sz="2400" dirty="0" smtClean="0"/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2571736" y="428604"/>
            <a:ext cx="32425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Odontogenic</a:t>
            </a:r>
            <a:r>
              <a:rPr lang="en-US" sz="2800" b="1" dirty="0" smtClean="0">
                <a:solidFill>
                  <a:srgbClr val="FF0000"/>
                </a:solidFill>
              </a:rPr>
              <a:t> tumors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SQUAMOUS ODONTOGENIC TUMOR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857752" cy="5257800"/>
          </a:xfrm>
        </p:spPr>
        <p:txBody>
          <a:bodyPr>
            <a:noAutofit/>
          </a:bodyPr>
          <a:lstStyle/>
          <a:p>
            <a:pPr algn="l" rtl="0" eaLnBrk="1" hangingPunct="1">
              <a:lnSpc>
                <a:spcPct val="85000"/>
              </a:lnSpc>
              <a:buFontTx/>
              <a:buNone/>
            </a:pPr>
            <a:r>
              <a:rPr lang="en-US" sz="2400" dirty="0" err="1" smtClean="0"/>
              <a:t>Histogenesis:hamarthoma</a:t>
            </a:r>
            <a:r>
              <a:rPr lang="en-US" sz="2400" dirty="0" smtClean="0"/>
              <a:t>:</a:t>
            </a:r>
          </a:p>
          <a:p>
            <a:pPr algn="l" rtl="0" eaLnBrk="1" hangingPunct="1">
              <a:lnSpc>
                <a:spcPct val="85000"/>
              </a:lnSpc>
              <a:buFontTx/>
              <a:buNone/>
            </a:pPr>
            <a:r>
              <a:rPr lang="en-US" sz="2400" dirty="0" err="1" smtClean="0"/>
              <a:t>Mallasess</a:t>
            </a:r>
            <a:endParaRPr lang="en-US" sz="2400" dirty="0" smtClean="0"/>
          </a:p>
          <a:p>
            <a:pPr algn="l" rtl="0" eaLnBrk="1" hangingPunct="1">
              <a:lnSpc>
                <a:spcPct val="85000"/>
              </a:lnSpc>
              <a:buFontTx/>
              <a:buNone/>
            </a:pPr>
            <a:r>
              <a:rPr lang="en-US" sz="2400" dirty="0" smtClean="0"/>
              <a:t>Reasons of </a:t>
            </a:r>
            <a:r>
              <a:rPr lang="en-US" sz="2400" dirty="0" err="1" smtClean="0"/>
              <a:t>importance:Primary</a:t>
            </a:r>
            <a:r>
              <a:rPr lang="en-US" sz="2400" dirty="0" smtClean="0"/>
              <a:t> intra-alveolar </a:t>
            </a:r>
            <a:r>
              <a:rPr lang="en-US" sz="2400" dirty="0" err="1" smtClean="0"/>
              <a:t>SCC,Acantomathous</a:t>
            </a:r>
            <a:r>
              <a:rPr lang="en-US" sz="2400" dirty="0" smtClean="0"/>
              <a:t> </a:t>
            </a:r>
            <a:r>
              <a:rPr lang="en-US" sz="2400" dirty="0" err="1" smtClean="0"/>
              <a:t>Ameloblastoma</a:t>
            </a:r>
            <a:endParaRPr lang="en-US" sz="2400" dirty="0" smtClean="0"/>
          </a:p>
          <a:p>
            <a:pPr algn="l" rtl="0" eaLnBrk="1" hangingPunct="1">
              <a:lnSpc>
                <a:spcPct val="85000"/>
              </a:lnSpc>
              <a:buFontTx/>
              <a:buNone/>
            </a:pPr>
            <a:r>
              <a:rPr lang="en-US" sz="2400" dirty="0" err="1" smtClean="0"/>
              <a:t>Site:man</a:t>
            </a:r>
            <a:r>
              <a:rPr lang="en-US" sz="2400" dirty="0" smtClean="0"/>
              <a:t>=max anterior of </a:t>
            </a:r>
            <a:r>
              <a:rPr lang="en-US" sz="2400" dirty="0" err="1" smtClean="0"/>
              <a:t>maxilla,posterior</a:t>
            </a:r>
            <a:r>
              <a:rPr lang="en-US" sz="2400" dirty="0" smtClean="0"/>
              <a:t> of </a:t>
            </a:r>
            <a:r>
              <a:rPr lang="en-US" sz="2400" dirty="0" err="1" smtClean="0"/>
              <a:t>mandibule</a:t>
            </a:r>
            <a:endParaRPr lang="en-US" sz="2400" dirty="0" smtClean="0"/>
          </a:p>
          <a:p>
            <a:pPr algn="l" rtl="0" eaLnBrk="1" hangingPunct="1">
              <a:lnSpc>
                <a:spcPct val="85000"/>
              </a:lnSpc>
              <a:buFontTx/>
              <a:buNone/>
            </a:pPr>
            <a:r>
              <a:rPr lang="en-US" sz="2400" dirty="0" err="1" smtClean="0"/>
              <a:t>Gender:None</a:t>
            </a:r>
            <a:r>
              <a:rPr lang="en-US" sz="2400" dirty="0" smtClean="0"/>
              <a:t> 11-67 yrs</a:t>
            </a:r>
          </a:p>
          <a:p>
            <a:pPr algn="l" rtl="0" eaLnBrk="1" hangingPunct="1">
              <a:lnSpc>
                <a:spcPct val="85000"/>
              </a:lnSpc>
              <a:buFontTx/>
              <a:buNone/>
            </a:pPr>
            <a:r>
              <a:rPr lang="en-US" sz="2400" dirty="0" smtClean="0"/>
              <a:t>Clinical </a:t>
            </a:r>
            <a:r>
              <a:rPr lang="en-US" sz="2400" dirty="0" err="1" smtClean="0"/>
              <a:t>signs:Asymptomatic,sometimes</a:t>
            </a:r>
            <a:r>
              <a:rPr lang="en-US" sz="2400" dirty="0" smtClean="0"/>
              <a:t> </a:t>
            </a:r>
            <a:r>
              <a:rPr lang="en-US" sz="2400" dirty="0" err="1" smtClean="0"/>
              <a:t>losening</a:t>
            </a:r>
            <a:r>
              <a:rPr lang="en-US" sz="2400" dirty="0" smtClean="0"/>
              <a:t> of </a:t>
            </a:r>
            <a:r>
              <a:rPr lang="en-US" sz="2400" dirty="0" err="1" smtClean="0"/>
              <a:t>tooth,pain</a:t>
            </a:r>
            <a:r>
              <a:rPr lang="en-US" sz="2400" dirty="0" smtClean="0"/>
              <a:t> and tenderness</a:t>
            </a:r>
          </a:p>
        </p:txBody>
      </p:sp>
      <p:pic>
        <p:nvPicPr>
          <p:cNvPr id="57348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57752" y="1500174"/>
            <a:ext cx="4038600" cy="4525963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3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3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3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3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300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utoUpdateAnimBg="0"/>
      <p:bldP spid="60419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SQUAMOUS ODONTOGENIC TUMOR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Radiographic app:</a:t>
            </a:r>
          </a:p>
          <a:p>
            <a:pPr algn="l" rtl="0"/>
            <a:r>
              <a:rPr lang="en-US" dirty="0" err="1" smtClean="0"/>
              <a:t>Semilunar</a:t>
            </a:r>
            <a:r>
              <a:rPr lang="en-US" dirty="0" smtClean="0"/>
              <a:t> or triangular </a:t>
            </a:r>
            <a:r>
              <a:rPr lang="en-US" dirty="0" err="1" smtClean="0"/>
              <a:t>radiolucency</a:t>
            </a:r>
            <a:r>
              <a:rPr lang="en-US" dirty="0" smtClean="0"/>
              <a:t> near CEJ</a:t>
            </a:r>
          </a:p>
          <a:p>
            <a:pPr algn="l" rtl="0"/>
            <a:endParaRPr lang="fa-IR" dirty="0"/>
          </a:p>
        </p:txBody>
      </p:sp>
      <p:pic>
        <p:nvPicPr>
          <p:cNvPr id="2050" name="Picture 2" descr="C:\Users\Jahanshahi\Desktop\Panoromic-radiograph-reveals-triangular-radiolucent-area-involving-roots-of-mandibular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890998"/>
            <a:ext cx="4038600" cy="3944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sz="4000" dirty="0" err="1" smtClean="0"/>
              <a:t>Cacifying</a:t>
            </a:r>
            <a:r>
              <a:rPr lang="en-US" sz="4000" dirty="0" smtClean="0"/>
              <a:t> Epithelial </a:t>
            </a:r>
            <a:r>
              <a:rPr lang="en-US" sz="4000" dirty="0" err="1" smtClean="0"/>
              <a:t>Odontogenic</a:t>
            </a:r>
            <a:r>
              <a:rPr lang="en-US" sz="4000" dirty="0" smtClean="0"/>
              <a:t> Tumor (PINDBORG TUMOR)</a:t>
            </a:r>
          </a:p>
        </p:txBody>
      </p:sp>
      <p:sp>
        <p:nvSpPr>
          <p:cNvPr id="5837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 rtl="0" eaLnBrk="1" hangingPunct="1"/>
            <a:r>
              <a:rPr lang="en-US" dirty="0" err="1" smtClean="0"/>
              <a:t>Histogenesis:REE</a:t>
            </a:r>
            <a:r>
              <a:rPr lang="en-US" dirty="0" smtClean="0"/>
              <a:t>,</a:t>
            </a:r>
          </a:p>
          <a:p>
            <a:pPr algn="l" rtl="0" eaLnBrk="1" hangingPunct="1"/>
            <a:r>
              <a:rPr lang="en-US" dirty="0" smtClean="0"/>
              <a:t>Stratum </a:t>
            </a:r>
            <a:r>
              <a:rPr lang="en-US" dirty="0" err="1" smtClean="0"/>
              <a:t>Intermedium</a:t>
            </a:r>
            <a:endParaRPr lang="en-US" dirty="0" smtClean="0"/>
          </a:p>
          <a:p>
            <a:pPr algn="l" rtl="0" eaLnBrk="1" hangingPunct="1"/>
            <a:r>
              <a:rPr lang="en-US" dirty="0" smtClean="0"/>
              <a:t>Site:2man&gt;1max.</a:t>
            </a:r>
          </a:p>
          <a:p>
            <a:pPr algn="l" rtl="0" eaLnBrk="1" hangingPunct="1"/>
            <a:r>
              <a:rPr lang="en-US" dirty="0" smtClean="0"/>
              <a:t>3molar&gt;1premolar</a:t>
            </a:r>
          </a:p>
          <a:p>
            <a:pPr algn="l" rtl="0" eaLnBrk="1" hangingPunct="1"/>
            <a:r>
              <a:rPr lang="en-US" dirty="0" err="1" smtClean="0"/>
              <a:t>Gender:equal,mean</a:t>
            </a:r>
            <a:r>
              <a:rPr lang="en-US" dirty="0" smtClean="0"/>
              <a:t> age 40yrs</a:t>
            </a:r>
          </a:p>
          <a:p>
            <a:pPr algn="l" rtl="0" eaLnBrk="1" hangingPunct="1"/>
            <a:r>
              <a:rPr lang="en-US" dirty="0" smtClean="0"/>
              <a:t>%50 with impacted tooth.</a:t>
            </a:r>
          </a:p>
          <a:p>
            <a:pPr algn="l" rtl="0" eaLnBrk="1" hangingPunct="1"/>
            <a:endParaRPr lang="en-US" dirty="0" smtClean="0"/>
          </a:p>
        </p:txBody>
      </p:sp>
      <p:pic>
        <p:nvPicPr>
          <p:cNvPr id="58372" name="Picture 7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2133600"/>
            <a:ext cx="3810000" cy="3810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CALCIFYING EPITHELIAL ODONTOGENIC</a:t>
            </a:r>
            <a:br>
              <a:rPr lang="en-US" sz="3200" dirty="0" smtClean="0"/>
            </a:br>
            <a:r>
              <a:rPr lang="en-US" sz="3200" dirty="0" smtClean="0"/>
              <a:t>TUMOR (PINDBORG TUMOR)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</p:txBody>
      </p:sp>
      <p:pic>
        <p:nvPicPr>
          <p:cNvPr id="60419" name="Picture 6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600200"/>
            <a:ext cx="4038600" cy="4133850"/>
          </a:xfrm>
        </p:spPr>
      </p:pic>
      <p:sp>
        <p:nvSpPr>
          <p:cNvPr id="60420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186238" cy="4900634"/>
          </a:xfrm>
        </p:spPr>
        <p:txBody>
          <a:bodyPr>
            <a:noAutofit/>
          </a:bodyPr>
          <a:lstStyle/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The calcifying epithelial </a:t>
            </a:r>
            <a:r>
              <a:rPr lang="en-US" sz="2400" dirty="0" err="1" smtClean="0"/>
              <a:t>odontogenic</a:t>
            </a:r>
            <a:r>
              <a:rPr lang="en-US" sz="2400" dirty="0" smtClean="0"/>
              <a:t> tumor, also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widely known as the </a:t>
            </a:r>
            <a:r>
              <a:rPr lang="en-US" sz="2400" dirty="0" err="1" smtClean="0"/>
              <a:t>Pindborg</a:t>
            </a:r>
            <a:r>
              <a:rPr lang="en-US" sz="2400" dirty="0" smtClean="0"/>
              <a:t> tumor, is an uncommon lesion that accounts for less than 1 % of all </a:t>
            </a:r>
            <a:r>
              <a:rPr lang="en-US" sz="2400" dirty="0" err="1" smtClean="0"/>
              <a:t>odontogenic</a:t>
            </a:r>
            <a:r>
              <a:rPr lang="en-US" sz="2400" dirty="0" smtClean="0"/>
              <a:t> tumors. Few cases have been reported to date.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smtClean="0"/>
              <a:t>Although the tumor is clearly of </a:t>
            </a:r>
            <a:r>
              <a:rPr lang="en-US" sz="2400" dirty="0" err="1" smtClean="0"/>
              <a:t>odontogenic</a:t>
            </a:r>
            <a:r>
              <a:rPr lang="en-US" sz="2400" dirty="0" smtClean="0"/>
              <a:t> origin, its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400" dirty="0" err="1" smtClean="0"/>
              <a:t>histogenesis</a:t>
            </a:r>
            <a:r>
              <a:rPr lang="en-US" sz="2400" dirty="0" smtClean="0"/>
              <a:t> is uncertain.</a:t>
            </a:r>
          </a:p>
          <a:p>
            <a:pPr algn="l" rtl="0" eaLnBrk="1" hangingPunct="1">
              <a:lnSpc>
                <a:spcPct val="9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Radiographic appearance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dirty="0" err="1" smtClean="0"/>
              <a:t>Uni</a:t>
            </a:r>
            <a:r>
              <a:rPr lang="en-US" dirty="0" smtClean="0"/>
              <a:t>-</a:t>
            </a:r>
            <a:r>
              <a:rPr lang="en-US" dirty="0" err="1" smtClean="0"/>
              <a:t>Multilocular</a:t>
            </a:r>
            <a:r>
              <a:rPr lang="en-US" dirty="0" smtClean="0"/>
              <a:t> </a:t>
            </a:r>
            <a:r>
              <a:rPr lang="en-US" dirty="0" err="1" smtClean="0"/>
              <a:t>radiolucency,Mixed</a:t>
            </a:r>
            <a:r>
              <a:rPr lang="en-US" dirty="0" smtClean="0"/>
              <a:t> </a:t>
            </a:r>
            <a:r>
              <a:rPr lang="en-US" dirty="0" err="1" smtClean="0"/>
              <a:t>appearance.</a:t>
            </a:r>
            <a:r>
              <a:rPr lang="en-US" dirty="0" err="1" smtClean="0">
                <a:solidFill>
                  <a:srgbClr val="FF0000"/>
                </a:solidFill>
              </a:rPr>
              <a:t>Driven</a:t>
            </a:r>
            <a:r>
              <a:rPr lang="en-US" dirty="0" smtClean="0">
                <a:solidFill>
                  <a:srgbClr val="FF0000"/>
                </a:solidFill>
              </a:rPr>
              <a:t> snow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Jahanshahi\Desktop\driven sno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571612"/>
            <a:ext cx="5072098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Odontogenic</a:t>
            </a:r>
            <a:r>
              <a:rPr lang="en-US" dirty="0" smtClean="0"/>
              <a:t> Tumors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71440" y="1214422"/>
            <a:ext cx="8358278" cy="5429288"/>
          </a:xfrm>
        </p:spPr>
        <p:txBody>
          <a:bodyPr>
            <a:normAutofit/>
          </a:bodyPr>
          <a:lstStyle/>
          <a:p>
            <a:pPr algn="l" rtl="0">
              <a:lnSpc>
                <a:spcPct val="90000"/>
              </a:lnSpc>
            </a:pPr>
            <a:r>
              <a:rPr lang="en-US" sz="2800" dirty="0" err="1" smtClean="0">
                <a:solidFill>
                  <a:srgbClr val="FF0000"/>
                </a:solidFill>
              </a:rPr>
              <a:t>Cacifying</a:t>
            </a:r>
            <a:r>
              <a:rPr lang="en-US" sz="2800" dirty="0" smtClean="0">
                <a:solidFill>
                  <a:srgbClr val="FF0000"/>
                </a:solidFill>
              </a:rPr>
              <a:t> Epithelial </a:t>
            </a:r>
            <a:r>
              <a:rPr lang="en-US" sz="2800" dirty="0" err="1" smtClean="0">
                <a:solidFill>
                  <a:srgbClr val="FF0000"/>
                </a:solidFill>
              </a:rPr>
              <a:t>Odontogenic</a:t>
            </a:r>
            <a:r>
              <a:rPr lang="en-US" sz="2800" dirty="0" smtClean="0">
                <a:solidFill>
                  <a:srgbClr val="FF0000"/>
                </a:solidFill>
              </a:rPr>
              <a:t> Tumor</a:t>
            </a:r>
            <a:r>
              <a:rPr lang="en-US" sz="2800" dirty="0" smtClean="0"/>
              <a:t> (PINDBORG TUMOR)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l" rtl="0" eaLnBrk="1" hangingPunct="1">
              <a:lnSpc>
                <a:spcPct val="90000"/>
              </a:lnSpc>
            </a:pPr>
            <a:r>
              <a:rPr lang="en-US" sz="2800" dirty="0" smtClean="0"/>
              <a:t>Clinical </a:t>
            </a:r>
            <a:r>
              <a:rPr lang="en-US" sz="2800" dirty="0" err="1" smtClean="0"/>
              <a:t>signs:slow</a:t>
            </a:r>
            <a:r>
              <a:rPr lang="en-US" sz="2800" dirty="0" smtClean="0"/>
              <a:t> </a:t>
            </a:r>
            <a:r>
              <a:rPr lang="en-US" sz="2800" dirty="0" err="1" smtClean="0"/>
              <a:t>growing,expansile</a:t>
            </a:r>
            <a:r>
              <a:rPr lang="en-US" sz="2800" dirty="0" smtClean="0"/>
              <a:t> mass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800" dirty="0" err="1" smtClean="0"/>
              <a:t>Histologic</a:t>
            </a:r>
            <a:r>
              <a:rPr lang="en-US" sz="2800" dirty="0" smtClean="0"/>
              <a:t> </a:t>
            </a:r>
            <a:r>
              <a:rPr lang="en-US" sz="2800" dirty="0" err="1" smtClean="0"/>
              <a:t>app:Pleomorphism,giant</a:t>
            </a:r>
            <a:r>
              <a:rPr lang="en-US" sz="2800" dirty="0" smtClean="0"/>
              <a:t> </a:t>
            </a:r>
            <a:r>
              <a:rPr lang="en-US" sz="2800" dirty="0" err="1" smtClean="0"/>
              <a:t>cell.amyloid</a:t>
            </a:r>
            <a:r>
              <a:rPr lang="en-US" sz="2800" dirty="0" smtClean="0"/>
              <a:t> like </a:t>
            </a:r>
            <a:r>
              <a:rPr lang="en-US" sz="2800" dirty="0" err="1" smtClean="0"/>
              <a:t>material,</a:t>
            </a:r>
            <a:r>
              <a:rPr lang="en-US" sz="2800" dirty="0" err="1" smtClean="0">
                <a:solidFill>
                  <a:srgbClr val="FF0000"/>
                </a:solidFill>
              </a:rPr>
              <a:t>Liesgang</a:t>
            </a:r>
            <a:r>
              <a:rPr lang="en-US" sz="2800" dirty="0" smtClean="0">
                <a:solidFill>
                  <a:srgbClr val="FF0000"/>
                </a:solidFill>
              </a:rPr>
              <a:t> rings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800" dirty="0" err="1" smtClean="0"/>
              <a:t>Amyloid</a:t>
            </a:r>
            <a:r>
              <a:rPr lang="en-US" sz="2800" dirty="0" smtClean="0"/>
              <a:t> </a:t>
            </a:r>
            <a:r>
              <a:rPr lang="en-US" sz="2800" dirty="0" err="1" smtClean="0"/>
              <a:t>materials:Enamel</a:t>
            </a:r>
            <a:r>
              <a:rPr lang="en-US" sz="2800" dirty="0" smtClean="0"/>
              <a:t> </a:t>
            </a:r>
            <a:r>
              <a:rPr lang="en-US" sz="2800" dirty="0" err="1" smtClean="0"/>
              <a:t>matrix,keratin,glycoprotiens,basal</a:t>
            </a:r>
            <a:r>
              <a:rPr lang="en-US" sz="2800" dirty="0" smtClean="0"/>
              <a:t> lamina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800" dirty="0" err="1" smtClean="0">
                <a:solidFill>
                  <a:srgbClr val="FF0000"/>
                </a:solidFill>
              </a:rPr>
              <a:t>Treatment</a:t>
            </a:r>
            <a:r>
              <a:rPr lang="en-US" sz="2800" dirty="0" err="1" smtClean="0"/>
              <a:t>:Resection</a:t>
            </a:r>
            <a:r>
              <a:rPr lang="en-US" sz="2800" dirty="0" smtClean="0"/>
              <a:t> with a proper margin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800" dirty="0" smtClean="0"/>
              <a:t>Prognosis:%14 recurrence</a:t>
            </a:r>
          </a:p>
        </p:txBody>
      </p:sp>
      <p:pic>
        <p:nvPicPr>
          <p:cNvPr id="4" name="Picture 2" descr="chap15_CEOT_histo_H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4929198"/>
            <a:ext cx="1928826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hap15_CEOT_histo_H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3357586" cy="4071966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Cacifying</a:t>
            </a:r>
            <a:r>
              <a:rPr lang="en-US" dirty="0" smtClean="0"/>
              <a:t> Epithelial </a:t>
            </a:r>
            <a:r>
              <a:rPr lang="en-US" dirty="0" err="1" smtClean="0"/>
              <a:t>Odontogenic</a:t>
            </a:r>
            <a:r>
              <a:rPr lang="en-US" dirty="0" smtClean="0"/>
              <a:t> Tumor</a:t>
            </a:r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43050"/>
            <a:ext cx="40386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4286248" y="53578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 smtClean="0"/>
              <a:t>Calcifying Epithelial </a:t>
            </a:r>
            <a:r>
              <a:rPr lang="en-US" dirty="0" err="1" smtClean="0"/>
              <a:t>Odontogenic</a:t>
            </a:r>
            <a:r>
              <a:rPr lang="en-US" dirty="0" smtClean="0"/>
              <a:t> Tumor. With</a:t>
            </a:r>
          </a:p>
          <a:p>
            <a:pPr algn="l" rtl="0"/>
            <a:r>
              <a:rPr lang="en-US" dirty="0" smtClean="0"/>
              <a:t>Congo red staining, the pools of </a:t>
            </a:r>
            <a:r>
              <a:rPr lang="en-US" dirty="0" err="1" smtClean="0"/>
              <a:t>amyloid</a:t>
            </a:r>
            <a:r>
              <a:rPr lang="en-US" dirty="0" smtClean="0"/>
              <a:t> exhibit an apple-green birefringence</a:t>
            </a:r>
          </a:p>
          <a:p>
            <a:pPr algn="l" rtl="0"/>
            <a:r>
              <a:rPr lang="en-US" dirty="0" smtClean="0"/>
              <a:t>when viewed with polarized light.</a:t>
            </a:r>
            <a:endParaRPr lang="fa-IR" dirty="0"/>
          </a:p>
        </p:txBody>
      </p:sp>
      <p:sp>
        <p:nvSpPr>
          <p:cNvPr id="14" name="TextBox 13"/>
          <p:cNvSpPr txBox="1"/>
          <p:nvPr/>
        </p:nvSpPr>
        <p:spPr>
          <a:xfrm>
            <a:off x="642910" y="5715016"/>
            <a:ext cx="33575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به سلول ژآنت (پیکان) توجه کنید.</a:t>
            </a:r>
            <a:endParaRPr lang="fa-IR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1750199" y="4250537"/>
            <a:ext cx="571504" cy="21431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hap15_CEOT_histo_HP_liesegang_rin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9700"/>
            <a:ext cx="9144000" cy="65801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786182" y="5214950"/>
            <a:ext cx="4451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 smtClean="0"/>
              <a:t>Liesgang</a:t>
            </a:r>
            <a:r>
              <a:rPr lang="en-US" sz="4800" dirty="0" smtClean="0"/>
              <a:t> rings</a:t>
            </a:r>
            <a:endParaRPr lang="fa-IR" sz="48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5857884" y="3714752"/>
            <a:ext cx="1714512" cy="11430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470025"/>
          </a:xfrm>
        </p:spPr>
        <p:txBody>
          <a:bodyPr/>
          <a:lstStyle/>
          <a:p>
            <a:r>
              <a:rPr lang="en-US" b="1" dirty="0" smtClean="0"/>
              <a:t>Clear cell </a:t>
            </a:r>
            <a:r>
              <a:rPr lang="en-US" b="1" dirty="0" err="1" smtClean="0"/>
              <a:t>odontogenic</a:t>
            </a:r>
            <a:r>
              <a:rPr lang="en-US" b="1" dirty="0" smtClean="0"/>
              <a:t> carcinoma</a:t>
            </a:r>
            <a:endParaRPr lang="fa-I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2976" y="1643050"/>
            <a:ext cx="7429552" cy="4929222"/>
          </a:xfrm>
        </p:spPr>
        <p:txBody>
          <a:bodyPr>
            <a:noAutofit/>
          </a:bodyPr>
          <a:lstStyle/>
          <a:p>
            <a:pPr algn="l" rtl="0"/>
            <a:r>
              <a:rPr lang="en-US" sz="2800" b="1" dirty="0" smtClean="0">
                <a:solidFill>
                  <a:schemeClr val="tx1"/>
                </a:solidFill>
              </a:rPr>
              <a:t>Clear cell </a:t>
            </a:r>
            <a:r>
              <a:rPr lang="en-US" sz="2800" b="1" dirty="0" err="1" smtClean="0">
                <a:solidFill>
                  <a:schemeClr val="tx1"/>
                </a:solidFill>
              </a:rPr>
              <a:t>odontogenic</a:t>
            </a:r>
            <a:r>
              <a:rPr lang="en-US" sz="2800" b="1" dirty="0" smtClean="0">
                <a:solidFill>
                  <a:schemeClr val="tx1"/>
                </a:solidFill>
              </a:rPr>
              <a:t> carcinoma is a rare jaw tumor that </a:t>
            </a:r>
            <a:r>
              <a:rPr lang="en-US" sz="2800" dirty="0" smtClean="0">
                <a:solidFill>
                  <a:schemeClr val="tx1"/>
                </a:solidFill>
              </a:rPr>
              <a:t>was first described in 1985. To date, approximately 80 examples have been documented. The tumor appears to be of </a:t>
            </a:r>
            <a:r>
              <a:rPr lang="en-US" sz="2800" dirty="0" err="1" smtClean="0">
                <a:solidFill>
                  <a:schemeClr val="tx1"/>
                </a:solidFill>
              </a:rPr>
              <a:t>odontogenic</a:t>
            </a:r>
            <a:r>
              <a:rPr lang="en-US" sz="2800" dirty="0" smtClean="0">
                <a:solidFill>
                  <a:schemeClr val="tx1"/>
                </a:solidFill>
              </a:rPr>
              <a:t> origin, but its </a:t>
            </a:r>
            <a:r>
              <a:rPr lang="en-US" sz="2800" dirty="0" err="1" smtClean="0">
                <a:solidFill>
                  <a:schemeClr val="tx1"/>
                </a:solidFill>
              </a:rPr>
              <a:t>histogenesis</a:t>
            </a:r>
            <a:r>
              <a:rPr lang="en-US" sz="2800" dirty="0" smtClean="0">
                <a:solidFill>
                  <a:schemeClr val="tx1"/>
                </a:solidFill>
              </a:rPr>
              <a:t> is uncertain.</a:t>
            </a:r>
          </a:p>
          <a:p>
            <a:pPr algn="l" rtl="0"/>
            <a:r>
              <a:rPr lang="en-US" sz="2800" dirty="0" err="1" smtClean="0">
                <a:solidFill>
                  <a:schemeClr val="tx1"/>
                </a:solidFill>
              </a:rPr>
              <a:t>Histochemical</a:t>
            </a:r>
            <a:r>
              <a:rPr lang="en-US" sz="2800" dirty="0" smtClean="0">
                <a:solidFill>
                  <a:schemeClr val="tx1"/>
                </a:solidFill>
              </a:rPr>
              <a:t> and </a:t>
            </a:r>
            <a:r>
              <a:rPr lang="en-US" sz="2800" dirty="0" err="1" smtClean="0">
                <a:solidFill>
                  <a:schemeClr val="tx1"/>
                </a:solidFill>
              </a:rPr>
              <a:t>ultrastructural</a:t>
            </a:r>
            <a:r>
              <a:rPr lang="en-US" sz="2800" dirty="0" smtClean="0">
                <a:solidFill>
                  <a:schemeClr val="tx1"/>
                </a:solidFill>
              </a:rPr>
              <a:t> studies have suggested that the clear cells, which are the prominent feature of this neoplasm, may have similarities to glycogen-rich </a:t>
            </a:r>
            <a:r>
              <a:rPr lang="en-US" sz="2800" dirty="0" err="1" smtClean="0">
                <a:solidFill>
                  <a:schemeClr val="tx1"/>
                </a:solidFill>
              </a:rPr>
              <a:t>presecretory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ameloblasts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fa-I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and Radiographic Features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 rtl="0"/>
            <a:r>
              <a:rPr lang="en-US" dirty="0" smtClean="0"/>
              <a:t>The clear cell </a:t>
            </a:r>
            <a:r>
              <a:rPr lang="en-US" dirty="0" err="1" smtClean="0"/>
              <a:t>odontogenic</a:t>
            </a:r>
            <a:r>
              <a:rPr lang="en-US" dirty="0" smtClean="0"/>
              <a:t> carcinoma exhibits a variable clinical pattern. A wide age range (from 14 to 89 years of age) has been described, but most cases are patients older than age 50. Nearly 80% of the lesions develop in the mandible.</a:t>
            </a:r>
          </a:p>
          <a:p>
            <a:pPr algn="l" rtl="0"/>
            <a:r>
              <a:rPr lang="en-US" dirty="0" err="1" smtClean="0"/>
              <a:t>Radiographically</a:t>
            </a:r>
            <a:r>
              <a:rPr lang="en-US" dirty="0" smtClean="0"/>
              <a:t>, the lesions appear as </a:t>
            </a:r>
            <a:r>
              <a:rPr lang="en-US" dirty="0" err="1" smtClean="0"/>
              <a:t>unilocular</a:t>
            </a:r>
            <a:r>
              <a:rPr lang="en-US" dirty="0" smtClean="0"/>
              <a:t> or </a:t>
            </a:r>
            <a:r>
              <a:rPr lang="en-US" dirty="0" err="1" smtClean="0"/>
              <a:t>multilocular</a:t>
            </a:r>
            <a:r>
              <a:rPr lang="en-US" dirty="0" smtClean="0"/>
              <a:t> </a:t>
            </a:r>
            <a:r>
              <a:rPr lang="en-US" dirty="0" err="1" smtClean="0"/>
              <a:t>radiolucencies</a:t>
            </a:r>
            <a:r>
              <a:rPr lang="en-US" dirty="0" smtClean="0"/>
              <a:t>. The margins of the </a:t>
            </a:r>
            <a:r>
              <a:rPr lang="en-US" dirty="0" err="1" smtClean="0"/>
              <a:t>radiolucency</a:t>
            </a:r>
            <a:r>
              <a:rPr lang="en-US" dirty="0" smtClean="0"/>
              <a:t> are often somewhat ill-defined or irregular.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Ameloblastoma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</a:pPr>
            <a:r>
              <a:rPr lang="en-US" sz="2000" dirty="0" smtClean="0"/>
              <a:t>AMELOBLASTOMA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000" dirty="0" smtClean="0"/>
              <a:t>The </a:t>
            </a:r>
            <a:r>
              <a:rPr lang="en-US" sz="2000" dirty="0" err="1" smtClean="0"/>
              <a:t>ameloblastoma</a:t>
            </a:r>
            <a:r>
              <a:rPr lang="en-US" sz="2000" dirty="0" smtClean="0"/>
              <a:t> is the </a:t>
            </a:r>
            <a:r>
              <a:rPr lang="en-US" sz="2000" dirty="0" smtClean="0">
                <a:solidFill>
                  <a:srgbClr val="FF0000"/>
                </a:solidFill>
              </a:rPr>
              <a:t>most common</a:t>
            </a:r>
            <a:r>
              <a:rPr lang="en-US" sz="2000" dirty="0" smtClean="0"/>
              <a:t> clinically significant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000" dirty="0" err="1" smtClean="0"/>
              <a:t>odontogenic</a:t>
            </a:r>
            <a:r>
              <a:rPr lang="en-US" sz="2000" dirty="0" smtClean="0"/>
              <a:t> tumor. Its relative frequency equals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000" dirty="0" smtClean="0"/>
              <a:t>the combined</a:t>
            </a:r>
            <a:r>
              <a:rPr lang="fa-IR" sz="2000" dirty="0" smtClean="0"/>
              <a:t> </a:t>
            </a:r>
            <a:r>
              <a:rPr lang="en-US" sz="2000" dirty="0" smtClean="0"/>
              <a:t>frequency of all other </a:t>
            </a:r>
            <a:r>
              <a:rPr lang="en-US" sz="2000" dirty="0" err="1" smtClean="0"/>
              <a:t>odontogenic</a:t>
            </a:r>
            <a:r>
              <a:rPr lang="en-US" sz="2000" dirty="0" smtClean="0"/>
              <a:t> tumors,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excluding </a:t>
            </a:r>
            <a:r>
              <a:rPr lang="en-US" sz="2000" dirty="0" err="1" smtClean="0">
                <a:solidFill>
                  <a:srgbClr val="FF0000"/>
                </a:solidFill>
              </a:rPr>
              <a:t>odontomas</a:t>
            </a:r>
            <a:r>
              <a:rPr lang="en-US" sz="2000" dirty="0" smtClean="0"/>
              <a:t>. </a:t>
            </a:r>
            <a:r>
              <a:rPr lang="en-US" sz="2000" dirty="0" err="1" smtClean="0"/>
              <a:t>Ameloblastomas</a:t>
            </a:r>
            <a:r>
              <a:rPr lang="en-US" sz="2000" dirty="0" smtClean="0"/>
              <a:t> are tumors of</a:t>
            </a:r>
            <a:r>
              <a:rPr lang="fa-IR" sz="2000" dirty="0" smtClean="0"/>
              <a:t> </a:t>
            </a:r>
            <a:r>
              <a:rPr lang="en-US" sz="2000" dirty="0" err="1" smtClean="0"/>
              <a:t>odontogenic</a:t>
            </a:r>
            <a:r>
              <a:rPr lang="en-US" sz="2000" dirty="0" smtClean="0"/>
              <a:t> epithelial origin. Theoretically, they may</a:t>
            </a:r>
            <a:r>
              <a:rPr lang="fa-IR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arise from</a:t>
            </a:r>
            <a:r>
              <a:rPr lang="en-US" sz="2000" dirty="0" smtClean="0"/>
              <a:t> rests of dental lamina, from a developing</a:t>
            </a:r>
            <a:r>
              <a:rPr lang="fa-IR" sz="2000" dirty="0" smtClean="0"/>
              <a:t> </a:t>
            </a:r>
            <a:r>
              <a:rPr lang="en-US" sz="2000" dirty="0" smtClean="0"/>
              <a:t>enamel organ, from the epithelial lining of an </a:t>
            </a:r>
            <a:r>
              <a:rPr lang="en-US" sz="2000" dirty="0" err="1" smtClean="0"/>
              <a:t>odontogenic</a:t>
            </a:r>
            <a:r>
              <a:rPr lang="fa-IR" sz="2000" dirty="0" smtClean="0"/>
              <a:t> </a:t>
            </a:r>
            <a:r>
              <a:rPr lang="en-US" sz="2000" dirty="0" smtClean="0"/>
              <a:t>cyst, or from the basal cells of the oral mucosa.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000" dirty="0" err="1" smtClean="0"/>
              <a:t>Ameloblastomas</a:t>
            </a:r>
            <a:r>
              <a:rPr lang="en-US" sz="2000" dirty="0" smtClean="0"/>
              <a:t> are slow-growing, locally invasive</a:t>
            </a:r>
            <a:r>
              <a:rPr lang="fa-IR" sz="2000" dirty="0" smtClean="0"/>
              <a:t> </a:t>
            </a:r>
            <a:r>
              <a:rPr lang="en-US" sz="2000" dirty="0" smtClean="0"/>
              <a:t>tumors that run a benign course in most cases. They</a:t>
            </a:r>
            <a:r>
              <a:rPr lang="fa-IR" sz="2000" dirty="0" smtClean="0"/>
              <a:t> </a:t>
            </a:r>
            <a:r>
              <a:rPr lang="en-US" sz="2000" dirty="0" smtClean="0"/>
              <a:t>occur in </a:t>
            </a:r>
            <a:r>
              <a:rPr lang="en-US" sz="2000" dirty="0" smtClean="0">
                <a:solidFill>
                  <a:srgbClr val="FF0000"/>
                </a:solidFill>
              </a:rPr>
              <a:t>three different </a:t>
            </a:r>
            <a:r>
              <a:rPr lang="en-US" sz="2000" dirty="0" err="1" smtClean="0"/>
              <a:t>clinicoradiographic</a:t>
            </a:r>
            <a:r>
              <a:rPr lang="en-US" sz="2000" dirty="0" smtClean="0"/>
              <a:t> situations</a:t>
            </a:r>
            <a:r>
              <a:rPr lang="fa-IR" sz="2000" dirty="0" smtClean="0"/>
              <a:t> </a:t>
            </a:r>
            <a:r>
              <a:rPr lang="en-US" sz="2000" dirty="0" smtClean="0"/>
              <a:t>which deserve separate consideration because of differing</a:t>
            </a:r>
            <a:r>
              <a:rPr lang="fa-IR" sz="2000" dirty="0" smtClean="0"/>
              <a:t> </a:t>
            </a:r>
            <a:r>
              <a:rPr lang="en-US" sz="2000" dirty="0" smtClean="0"/>
              <a:t>therapeutic considerations and prognosis.</a:t>
            </a:r>
          </a:p>
          <a:p>
            <a:pPr algn="l" rtl="0" eaLnBrk="1" hangingPunct="1">
              <a:lnSpc>
                <a:spcPct val="80000"/>
              </a:lnSpc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Histopathologic</a:t>
            </a:r>
            <a:r>
              <a:rPr lang="en-US" dirty="0" smtClean="0"/>
              <a:t> Features</a:t>
            </a:r>
            <a:endParaRPr lang="fa-I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 smtClean="0"/>
              <a:t>Three </a:t>
            </a:r>
            <a:r>
              <a:rPr lang="en-US" dirty="0" err="1" smtClean="0"/>
              <a:t>histopathologic</a:t>
            </a:r>
            <a:r>
              <a:rPr lang="en-US" dirty="0" smtClean="0"/>
              <a:t> patterns have been described for clear cell </a:t>
            </a:r>
            <a:r>
              <a:rPr lang="en-US" dirty="0" err="1" smtClean="0"/>
              <a:t>odontogenic</a:t>
            </a:r>
            <a:r>
              <a:rPr lang="en-US" dirty="0" smtClean="0"/>
              <a:t> carcinoma. The biphasic pattern consists of varying-sized nests of epithelial cells, with a clear or faintly </a:t>
            </a:r>
            <a:r>
              <a:rPr lang="en-US" dirty="0" err="1" smtClean="0"/>
              <a:t>eosinophilic</a:t>
            </a:r>
            <a:r>
              <a:rPr lang="en-US" dirty="0" smtClean="0"/>
              <a:t> cytoplasm admixed with more </a:t>
            </a:r>
            <a:r>
              <a:rPr lang="en-US" dirty="0" err="1" smtClean="0"/>
              <a:t>eosinophilic</a:t>
            </a:r>
            <a:r>
              <a:rPr lang="en-US" dirty="0" smtClean="0"/>
              <a:t> polygonal epithelial cells.</a:t>
            </a:r>
            <a:endParaRPr lang="fa-I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428736"/>
            <a:ext cx="435771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286248" y="5380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 smtClean="0"/>
              <a:t>Clear Cell </a:t>
            </a:r>
            <a:r>
              <a:rPr lang="en-US" dirty="0" err="1" smtClean="0"/>
              <a:t>Odontogenic</a:t>
            </a:r>
            <a:r>
              <a:rPr lang="en-US" dirty="0" smtClean="0"/>
              <a:t> Carcinoma. </a:t>
            </a:r>
            <a:r>
              <a:rPr lang="en-US" dirty="0" err="1" smtClean="0"/>
              <a:t>Hyperchromatic</a:t>
            </a:r>
            <a:r>
              <a:rPr lang="en-US" dirty="0" smtClean="0"/>
              <a:t> epithelial nests including clusters of cells with abundant clear cytoplasm.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and Prognosis</a:t>
            </a:r>
            <a:endParaRPr lang="fa-I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 smtClean="0"/>
              <a:t>Clear cell </a:t>
            </a:r>
            <a:r>
              <a:rPr lang="en-US" dirty="0" err="1" smtClean="0"/>
              <a:t>odontogenic</a:t>
            </a:r>
            <a:r>
              <a:rPr lang="en-US" dirty="0" smtClean="0"/>
              <a:t> carcinomas largely demonstrate an aggressive clinical course, with invasion of contiguous structures and a significant tendency to recur, particularly if the initial treatment is </a:t>
            </a:r>
            <a:r>
              <a:rPr lang="en-US" dirty="0" err="1" smtClean="0"/>
              <a:t>enucleation</a:t>
            </a:r>
            <a:r>
              <a:rPr lang="en-US" dirty="0" smtClean="0"/>
              <a:t> or curettage. Most patients require fairly radical surgery. Metastatic involvement of regional lymph nodes has been documented in 20% to 25% of these patients, and pulmonary metastases have been described as well.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Oral and Maxillofacial Pathology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dirty="0" smtClean="0"/>
              <a:t>Neville</a:t>
            </a:r>
            <a:endParaRPr lang="fa-I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چاپ چهارم فصل 15 برای مطالعه بیشتر و امتحان </a:t>
            </a:r>
          </a:p>
          <a:p>
            <a:endParaRPr lang="fa-I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     Types of </a:t>
            </a:r>
            <a:r>
              <a:rPr lang="en-US" sz="4000" dirty="0" err="1" smtClean="0"/>
              <a:t>Ameloblastoma</a:t>
            </a:r>
            <a:endParaRPr lang="en-US" sz="40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r>
              <a:rPr lang="en-US" dirty="0" smtClean="0"/>
              <a:t>I. Conventional solid or </a:t>
            </a:r>
            <a:r>
              <a:rPr lang="en-US" dirty="0" err="1" smtClean="0"/>
              <a:t>multicystic</a:t>
            </a:r>
            <a:r>
              <a:rPr lang="en-US" dirty="0" smtClean="0"/>
              <a:t> (about 86% of all</a:t>
            </a:r>
            <a:r>
              <a:rPr lang="fa-IR" dirty="0" smtClean="0"/>
              <a:t> </a:t>
            </a:r>
            <a:r>
              <a:rPr lang="en-US" dirty="0" smtClean="0"/>
              <a:t>cases),</a:t>
            </a:r>
          </a:p>
          <a:p>
            <a:pPr algn="l" rtl="0" eaLnBrk="1" hangingPunct="1"/>
            <a:r>
              <a:rPr lang="en-US" dirty="0" smtClean="0"/>
              <a:t>2. </a:t>
            </a:r>
            <a:r>
              <a:rPr lang="en-US" dirty="0" err="1" smtClean="0"/>
              <a:t>Unicystic</a:t>
            </a:r>
            <a:r>
              <a:rPr lang="en-US" dirty="0" smtClean="0"/>
              <a:t> (about 13 % of all cases), and</a:t>
            </a:r>
          </a:p>
          <a:p>
            <a:pPr algn="l" rtl="0" eaLnBrk="1" hangingPunct="1"/>
            <a:r>
              <a:rPr lang="en-US" dirty="0" smtClean="0"/>
              <a:t>3. Peripheral (</a:t>
            </a:r>
            <a:r>
              <a:rPr lang="en-US" dirty="0" err="1" smtClean="0"/>
              <a:t>extraosseous</a:t>
            </a:r>
            <a:r>
              <a:rPr lang="en-US" dirty="0" smtClean="0"/>
              <a:t>) (about 1 % of all cases).</a:t>
            </a:r>
          </a:p>
          <a:p>
            <a:pPr algn="l" rtl="0"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Odontogenic Tumors</a:t>
            </a:r>
          </a:p>
        </p:txBody>
      </p:sp>
      <p:sp>
        <p:nvSpPr>
          <p:cNvPr id="11267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algn="l" rtl="0" eaLnBrk="1" hangingPunct="1"/>
            <a:r>
              <a:rPr lang="en-US" sz="2400" dirty="0" err="1" smtClean="0"/>
              <a:t>Ameloblastoma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Ademantinoma-blastoma</a:t>
            </a:r>
            <a:endParaRPr lang="en-US" sz="2400" dirty="0" smtClean="0"/>
          </a:p>
          <a:p>
            <a:pPr algn="l" rtl="0" eaLnBrk="1" hangingPunct="1"/>
            <a:r>
              <a:rPr lang="en-US" sz="2000" dirty="0" err="1" smtClean="0"/>
              <a:t>Definition:Slow</a:t>
            </a:r>
            <a:r>
              <a:rPr lang="en-US" sz="2000" dirty="0" smtClean="0"/>
              <a:t> </a:t>
            </a:r>
            <a:r>
              <a:rPr lang="en-US" sz="2000" dirty="0" err="1" smtClean="0"/>
              <a:t>growing,Unifocal,Nonfunctional</a:t>
            </a:r>
            <a:endParaRPr lang="en-US" sz="2000" dirty="0" smtClean="0"/>
          </a:p>
          <a:p>
            <a:pPr algn="l" rtl="0" eaLnBrk="1" hangingPunct="1"/>
            <a:r>
              <a:rPr lang="en-US" sz="2000" dirty="0" smtClean="0"/>
              <a:t>Benign </a:t>
            </a:r>
            <a:r>
              <a:rPr lang="en-US" sz="2000" dirty="0" err="1" smtClean="0"/>
              <a:t>Microscopicaly</a:t>
            </a:r>
            <a:r>
              <a:rPr lang="en-US" sz="2000" dirty="0" smtClean="0"/>
              <a:t> but </a:t>
            </a:r>
            <a:r>
              <a:rPr lang="en-US" sz="2000" dirty="0" err="1" smtClean="0"/>
              <a:t>persistant</a:t>
            </a:r>
            <a:r>
              <a:rPr lang="en-US" sz="2000" dirty="0" smtClean="0"/>
              <a:t> </a:t>
            </a:r>
            <a:r>
              <a:rPr lang="en-US" sz="2000" dirty="0" err="1" smtClean="0"/>
              <a:t>Clinicaly</a:t>
            </a:r>
            <a:endParaRPr lang="en-US" sz="2000" dirty="0" smtClean="0"/>
          </a:p>
          <a:p>
            <a:pPr algn="l" rtl="0" eaLnBrk="1" hangingPunct="1"/>
            <a:r>
              <a:rPr lang="en-US" sz="2000" dirty="0" err="1" smtClean="0"/>
              <a:t>Clacification:Centeral</a:t>
            </a:r>
            <a:r>
              <a:rPr lang="en-US" sz="2000" dirty="0" smtClean="0"/>
              <a:t>(</a:t>
            </a:r>
            <a:r>
              <a:rPr lang="en-US" sz="2000" dirty="0" err="1" smtClean="0"/>
              <a:t>solid,Multicystic</a:t>
            </a:r>
            <a:r>
              <a:rPr lang="en-US" sz="2000" dirty="0" smtClean="0"/>
              <a:t>) ,</a:t>
            </a:r>
            <a:r>
              <a:rPr lang="en-US" sz="2000" dirty="0" err="1" smtClean="0"/>
              <a:t>Unicystic</a:t>
            </a:r>
            <a:r>
              <a:rPr lang="en-US" sz="2000" dirty="0" smtClean="0"/>
              <a:t>, Peripheral</a:t>
            </a:r>
          </a:p>
          <a:p>
            <a:pPr algn="l" rtl="0" eaLnBrk="1" hangingPunct="1"/>
            <a:r>
              <a:rPr lang="en-US" sz="2000" dirty="0" err="1" smtClean="0"/>
              <a:t>Pitutary</a:t>
            </a:r>
            <a:r>
              <a:rPr lang="en-US" sz="2000" dirty="0" smtClean="0"/>
              <a:t> </a:t>
            </a:r>
            <a:r>
              <a:rPr lang="en-US" sz="2000" dirty="0" err="1" smtClean="0"/>
              <a:t>Ameloblastoma</a:t>
            </a:r>
            <a:endParaRPr lang="en-US" sz="2000" dirty="0" smtClean="0"/>
          </a:p>
          <a:p>
            <a:pPr algn="l" rtl="0" eaLnBrk="1" hangingPunct="1"/>
            <a:r>
              <a:rPr lang="en-US" sz="2000" dirty="0" smtClean="0"/>
              <a:t>(</a:t>
            </a:r>
            <a:r>
              <a:rPr lang="en-US" sz="2000" dirty="0" err="1" smtClean="0"/>
              <a:t>Craniopharyngioma</a:t>
            </a:r>
            <a:r>
              <a:rPr lang="en-US" sz="2000" dirty="0" smtClean="0"/>
              <a:t>)</a:t>
            </a:r>
          </a:p>
          <a:p>
            <a:pPr algn="l" rtl="0" eaLnBrk="1" hangingPunct="1"/>
            <a:r>
              <a:rPr lang="en-US" sz="2000" dirty="0" err="1" smtClean="0"/>
              <a:t>Ademantinoma</a:t>
            </a:r>
            <a:r>
              <a:rPr lang="en-US" sz="2000" dirty="0" smtClean="0"/>
              <a:t> of long bone     </a:t>
            </a:r>
          </a:p>
          <a:p>
            <a:pPr algn="l" rtl="0" eaLnBrk="1" hangingPunct="1"/>
            <a:r>
              <a:rPr lang="en-US" sz="2000" dirty="0" err="1" smtClean="0"/>
              <a:t>Histogenesis:Dental</a:t>
            </a:r>
            <a:r>
              <a:rPr lang="en-US" sz="2000" dirty="0" smtClean="0"/>
              <a:t> </a:t>
            </a:r>
            <a:r>
              <a:rPr lang="en-US" sz="2000" dirty="0" err="1" smtClean="0"/>
              <a:t>organ,Dental</a:t>
            </a:r>
            <a:r>
              <a:rPr lang="en-US" sz="2000" dirty="0" smtClean="0"/>
              <a:t> lamina</a:t>
            </a:r>
            <a:r>
              <a:rPr lang="en-US" sz="2000" dirty="0" smtClean="0">
                <a:solidFill>
                  <a:srgbClr val="003399"/>
                </a:solidFill>
              </a:rPr>
              <a:t>             </a:t>
            </a:r>
          </a:p>
          <a:p>
            <a:pPr algn="l" rtl="0" eaLnBrk="1" hangingPunct="1"/>
            <a:endParaRPr lang="en-US" sz="2000" dirty="0" smtClean="0">
              <a:solidFill>
                <a:srgbClr val="003399"/>
              </a:solidFill>
            </a:endParaRPr>
          </a:p>
          <a:p>
            <a:pPr algn="l" rtl="0" eaLnBrk="1" hangingPunct="1"/>
            <a:endParaRPr lang="en-US" sz="2000" dirty="0" smtClean="0">
              <a:solidFill>
                <a:srgbClr val="003399"/>
              </a:solidFill>
            </a:endParaRPr>
          </a:p>
          <a:p>
            <a:pPr algn="l" rtl="0" eaLnBrk="1" hangingPunct="1"/>
            <a:endParaRPr lang="en-US" sz="2400" dirty="0" smtClean="0"/>
          </a:p>
        </p:txBody>
      </p:sp>
      <p:pic>
        <p:nvPicPr>
          <p:cNvPr id="11268" name="Picture 9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516188"/>
            <a:ext cx="4038600" cy="26939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>CONVENTIONAL SOLID OR MULTICYSTIC</a:t>
            </a:r>
            <a:br>
              <a:rPr lang="en-US" sz="2800" smtClean="0"/>
            </a:br>
            <a:r>
              <a:rPr lang="en-US" sz="2800" smtClean="0"/>
              <a:t>INTRAOSSEOUS AMELOBLASTOMA</a:t>
            </a:r>
            <a:br>
              <a:rPr lang="en-US" sz="2800" smtClean="0"/>
            </a:br>
            <a:endParaRPr lang="en-US" sz="2800" smtClean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268413"/>
            <a:ext cx="4038600" cy="4857750"/>
          </a:xfrm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268413"/>
            <a:ext cx="4038600" cy="4857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1746</Words>
  <Application>Microsoft Office PowerPoint</Application>
  <PresentationFormat>On-screen Show (4:3)</PresentationFormat>
  <Paragraphs>214</Paragraphs>
  <Slides>62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Slide 1</vt:lpstr>
      <vt:lpstr>Embryology and Histogenesis of Dental Bud</vt:lpstr>
      <vt:lpstr>Odontogenesis</vt:lpstr>
      <vt:lpstr>Stages of Development</vt:lpstr>
      <vt:lpstr>Slide 5</vt:lpstr>
      <vt:lpstr>Ameloblastoma</vt:lpstr>
      <vt:lpstr>     Types of Ameloblastoma</vt:lpstr>
      <vt:lpstr>Odontogenic Tumors</vt:lpstr>
      <vt:lpstr>CONVENTIONAL SOLID OR MULTICYSTIC INTRAOSSEOUS AMELOBLASTOMA </vt:lpstr>
      <vt:lpstr>CONVENTIONAL SOLID OR MULTICYSTIC INTRAOSSEOUS AMELOBLASTOMA </vt:lpstr>
      <vt:lpstr>CONVENTIONAL SOLID OR MULTICYSTIC INTRAOSSEOUS AMELOBLASTOMA </vt:lpstr>
      <vt:lpstr>CONVENTIONAL SOLID OR MULTICYSTIC INTRAOSSEOUS AMELOBLASTOMA </vt:lpstr>
      <vt:lpstr>CONVENTIONAL SOLID OR MULTICYSTIC INTRAOSSEOUS AMELOBLASTOMA </vt:lpstr>
      <vt:lpstr>CONVENTIONAL SOLID OR MULTICYSTIC INTRAOSSEOUS AMELOBLASTOMA </vt:lpstr>
      <vt:lpstr>CONVENTIONAL SOLID OR MULTICYSTIC INTRAOSSEOUS AMELOBLASTOMA </vt:lpstr>
      <vt:lpstr>Slide 16</vt:lpstr>
      <vt:lpstr>CONVENTIONAL SOLID OR MULTICYSTIC INTRAOSSEOUS AMELOBLASTOMA </vt:lpstr>
      <vt:lpstr>CONVENTIONAL SOLID OR MULTICYSTIC INTRAOSSEOUS AMELOBLASTOMA </vt:lpstr>
      <vt:lpstr>CONVENTIONAL SOLID OR MULTICYSTIC INTRAOSSEOUS AMELOBLASTOMA</vt:lpstr>
      <vt:lpstr> Unicytstic  Ameloblastoma </vt:lpstr>
      <vt:lpstr>UNICYSTIC AMELOBLASTOMA </vt:lpstr>
      <vt:lpstr>UNICYSTIC AMELOBLASTOMA </vt:lpstr>
      <vt:lpstr>UNICYSTIC AMELOBLASTOMA </vt:lpstr>
      <vt:lpstr>Ameloblastoma</vt:lpstr>
      <vt:lpstr>UNICYSTIC AMELOBLASTOMA </vt:lpstr>
      <vt:lpstr>UNICYSTIC AMELOBLASTOMA </vt:lpstr>
      <vt:lpstr>UNICYSTIC AMELOBLASTOMA</vt:lpstr>
      <vt:lpstr>PERIPHERAL (EXTRAOSSEOUS) AMELOBLASTOMA </vt:lpstr>
      <vt:lpstr>PERIPHERAL (EXTRAOSSEOUS) AMELOBLASTOMA </vt:lpstr>
      <vt:lpstr>PERIPHERAL (EXTRAOSSEOUS) AMELOBLASTOMA </vt:lpstr>
      <vt:lpstr>Ameloblastoma Follicular type  </vt:lpstr>
      <vt:lpstr>Ameloblastoma Follicul type  </vt:lpstr>
      <vt:lpstr>Ameloblastoma Follicular  type  </vt:lpstr>
      <vt:lpstr>  Ameloblastoma Follicular type    </vt:lpstr>
      <vt:lpstr>Ameloblastoma  Plexiform type  </vt:lpstr>
      <vt:lpstr>  Ameloblastoma Follicular Type  </vt:lpstr>
      <vt:lpstr>UNICYSTIC Type  PLEXIFORM AMELOBLASTOMA</vt:lpstr>
      <vt:lpstr>UNICYSTIC TYPE  PLEXIFORM AMELOBLASTOMA</vt:lpstr>
      <vt:lpstr>UNICYSTIC TYPE  FOLLICULAR AMELOBLASTOMA</vt:lpstr>
      <vt:lpstr>UNICYSTIC TYPE  FOLLICULAR AMELOBLASTOMA</vt:lpstr>
      <vt:lpstr>  PERIPHERAL (EXTRAOSSEOUS) AMELOBLASTOMA  </vt:lpstr>
      <vt:lpstr>PERIPHERAL (EXTRAOSSEOUS) AMELOBLASTOMA  </vt:lpstr>
      <vt:lpstr>  PERIPHERAL (EXTRAOSSEOUS) AMELOBLASTOMA  </vt:lpstr>
      <vt:lpstr>  PERIPHERAL (EXTRAOSSEOUS) AMELOBLASTOMA  </vt:lpstr>
      <vt:lpstr>Pitutary Ameloblastoma Craniopharyngioma</vt:lpstr>
      <vt:lpstr>PRIMARY INTRA-ALVEOLAR EPIDERMOID CARCINOMA</vt:lpstr>
      <vt:lpstr>Odontogenic Tumors</vt:lpstr>
      <vt:lpstr>ADENOMATOID ODONTOGENIC TUMOR</vt:lpstr>
      <vt:lpstr>ADENOMATOID ODONTOGENIC TUMOR</vt:lpstr>
      <vt:lpstr>SQUAMOUS ODONTOGENIC TUMOR</vt:lpstr>
      <vt:lpstr>SQUAMOUS ODONTOGENIC TUMOR</vt:lpstr>
      <vt:lpstr>Cacifying Epithelial Odontogenic Tumor (PINDBORG TUMOR)</vt:lpstr>
      <vt:lpstr>CALCIFYING EPITHELIAL ODONTOGENIC TUMOR (PINDBORG TUMOR) </vt:lpstr>
      <vt:lpstr>Radiographic appearance</vt:lpstr>
      <vt:lpstr>Odontogenic Tumors</vt:lpstr>
      <vt:lpstr>Cacifying Epithelial Odontogenic Tumor</vt:lpstr>
      <vt:lpstr>Slide 57</vt:lpstr>
      <vt:lpstr>Clear cell odontogenic carcinoma</vt:lpstr>
      <vt:lpstr>Clinical and Radiographic Features</vt:lpstr>
      <vt:lpstr>Histopathologic Features</vt:lpstr>
      <vt:lpstr>Treatment and Prognosis</vt:lpstr>
      <vt:lpstr>Oral and Maxillofacial Pathology Neville</vt:lpstr>
    </vt:vector>
  </TitlesOfParts>
  <Company>DELLNBX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Jahanshahi</dc:creator>
  <cp:lastModifiedBy>Jahanshahi</cp:lastModifiedBy>
  <cp:revision>76</cp:revision>
  <dcterms:created xsi:type="dcterms:W3CDTF">2020-04-11T00:02:52Z</dcterms:created>
  <dcterms:modified xsi:type="dcterms:W3CDTF">2020-04-23T02:22:35Z</dcterms:modified>
</cp:coreProperties>
</file>