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7" r:id="rId3"/>
    <p:sldId id="258" r:id="rId4"/>
    <p:sldId id="259" r:id="rId5"/>
    <p:sldId id="260" r:id="rId6"/>
    <p:sldId id="261" r:id="rId7"/>
    <p:sldId id="262" r:id="rId8"/>
    <p:sldId id="266" r:id="rId9"/>
    <p:sldId id="263" r:id="rId10"/>
    <p:sldId id="264" r:id="rId11"/>
    <p:sldId id="265"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84380"/>
    <p:restoredTop sz="94660"/>
  </p:normalViewPr>
  <p:slideViewPr>
    <p:cSldViewPr>
      <p:cViewPr varScale="1">
        <p:scale>
          <a:sx n="67" d="100"/>
          <a:sy n="67" d="100"/>
        </p:scale>
        <p:origin x="-606"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963220B5-85C3-4E91-915B-2475201C3283}" type="datetimeFigureOut">
              <a:rPr lang="fa-IR" smtClean="0"/>
              <a:pPr/>
              <a:t>1430/02/21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A5E0114-059D-4611-B44A-071FD1D88CAA}" type="slidenum">
              <a:rPr lang="fa-IR" smtClean="0"/>
              <a:pPr/>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963220B5-85C3-4E91-915B-2475201C3283}" type="datetimeFigureOut">
              <a:rPr lang="fa-IR" smtClean="0"/>
              <a:pPr/>
              <a:t>1430/02/21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A5E0114-059D-4611-B44A-071FD1D88CAA}"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963220B5-85C3-4E91-915B-2475201C3283}" type="datetimeFigureOut">
              <a:rPr lang="fa-IR" smtClean="0"/>
              <a:pPr/>
              <a:t>1430/02/21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A5E0114-059D-4611-B44A-071FD1D88CAA}"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963220B5-85C3-4E91-915B-2475201C3283}" type="datetimeFigureOut">
              <a:rPr lang="fa-IR" smtClean="0"/>
              <a:pPr/>
              <a:t>1430/02/21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A5E0114-059D-4611-B44A-071FD1D88CAA}" type="slidenum">
              <a:rPr lang="fa-IR" smtClean="0"/>
              <a:pPr/>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3220B5-85C3-4E91-915B-2475201C3283}" type="datetimeFigureOut">
              <a:rPr lang="fa-IR" smtClean="0"/>
              <a:pPr/>
              <a:t>1430/02/21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A5E0114-059D-4611-B44A-071FD1D88CAA}" type="slidenum">
              <a:rPr lang="fa-IR" smtClean="0"/>
              <a:pPr/>
              <a:t>‹#›</a:t>
            </a:fld>
            <a:endParaRPr lang="fa-I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963220B5-85C3-4E91-915B-2475201C3283}" type="datetimeFigureOut">
              <a:rPr lang="fa-IR" smtClean="0"/>
              <a:pPr/>
              <a:t>1430/02/21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A5E0114-059D-4611-B44A-071FD1D88CAA}"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963220B5-85C3-4E91-915B-2475201C3283}" type="datetimeFigureOut">
              <a:rPr lang="fa-IR" smtClean="0"/>
              <a:pPr/>
              <a:t>1430/02/21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CA5E0114-059D-4611-B44A-071FD1D88CAA}"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963220B5-85C3-4E91-915B-2475201C3283}" type="datetimeFigureOut">
              <a:rPr lang="fa-IR" smtClean="0"/>
              <a:pPr/>
              <a:t>1430/02/21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CA5E0114-059D-4611-B44A-071FD1D88CAA}"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3220B5-85C3-4E91-915B-2475201C3283}" type="datetimeFigureOut">
              <a:rPr lang="fa-IR" smtClean="0"/>
              <a:pPr/>
              <a:t>1430/02/21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CA5E0114-059D-4611-B44A-071FD1D88CAA}"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3220B5-85C3-4E91-915B-2475201C3283}" type="datetimeFigureOut">
              <a:rPr lang="fa-IR" smtClean="0"/>
              <a:pPr/>
              <a:t>1430/02/21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A5E0114-059D-4611-B44A-071FD1D88CAA}"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3220B5-85C3-4E91-915B-2475201C3283}" type="datetimeFigureOut">
              <a:rPr lang="fa-IR" smtClean="0"/>
              <a:pPr/>
              <a:t>1430/02/21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A5E0114-059D-4611-B44A-071FD1D88CAA}" type="slidenum">
              <a:rPr lang="fa-IR" smtClean="0"/>
              <a:pPr/>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1"/>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963220B5-85C3-4E91-915B-2475201C3283}" type="datetimeFigureOut">
              <a:rPr lang="fa-IR" smtClean="0"/>
              <a:pPr/>
              <a:t>1430/02/21</a:t>
            </a:fld>
            <a:endParaRPr lang="fa-I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1"/>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CA5E0114-059D-4611-B44A-071FD1D88CAA}"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Salivary Gland Pathology</a:t>
            </a:r>
            <a:endParaRPr lang="fa-IR" dirty="0"/>
          </a:p>
        </p:txBody>
      </p:sp>
      <p:sp>
        <p:nvSpPr>
          <p:cNvPr id="5" name="Content Placeholder 4"/>
          <p:cNvSpPr>
            <a:spLocks noGrp="1"/>
          </p:cNvSpPr>
          <p:nvPr>
            <p:ph idx="1"/>
          </p:nvPr>
        </p:nvSpPr>
        <p:spPr/>
        <p:txBody>
          <a:bodyPr>
            <a:noAutofit/>
          </a:bodyPr>
          <a:lstStyle/>
          <a:p>
            <a:pPr algn="just" rtl="0">
              <a:lnSpc>
                <a:spcPct val="150000"/>
              </a:lnSpc>
              <a:buNone/>
            </a:pPr>
            <a:r>
              <a:rPr lang="en-US" sz="2000" dirty="0">
                <a:cs typeface="+mj-cs"/>
              </a:rPr>
              <a:t>The </a:t>
            </a:r>
            <a:r>
              <a:rPr lang="en-US" sz="2000" dirty="0" err="1">
                <a:solidFill>
                  <a:srgbClr val="FF0000"/>
                </a:solidFill>
                <a:cs typeface="+mj-cs"/>
              </a:rPr>
              <a:t>mucocele</a:t>
            </a:r>
            <a:r>
              <a:rPr lang="en-US" sz="2000" dirty="0">
                <a:cs typeface="+mj-cs"/>
              </a:rPr>
              <a:t> is a common lesion of </a:t>
            </a:r>
            <a:r>
              <a:rPr lang="en-US" sz="2000" dirty="0" smtClean="0">
                <a:cs typeface="+mj-cs"/>
              </a:rPr>
              <a:t>the </a:t>
            </a:r>
            <a:r>
              <a:rPr lang="en-US" sz="2000" dirty="0">
                <a:cs typeface="+mj-cs"/>
              </a:rPr>
              <a:t>oral mucosa </a:t>
            </a:r>
            <a:r>
              <a:rPr lang="en-US" sz="2000" dirty="0" smtClean="0">
                <a:cs typeface="+mj-cs"/>
              </a:rPr>
              <a:t>that results </a:t>
            </a:r>
            <a:r>
              <a:rPr lang="en-US" sz="2000" dirty="0">
                <a:cs typeface="+mj-cs"/>
              </a:rPr>
              <a:t>from rupture of a salivary gland duct and </a:t>
            </a:r>
            <a:r>
              <a:rPr lang="en-US" sz="2000" dirty="0" smtClean="0">
                <a:cs typeface="+mj-cs"/>
              </a:rPr>
              <a:t>spillage of </a:t>
            </a:r>
            <a:r>
              <a:rPr lang="en-US" sz="2000" dirty="0" err="1">
                <a:solidFill>
                  <a:srgbClr val="FF0000"/>
                </a:solidFill>
                <a:cs typeface="+mj-cs"/>
              </a:rPr>
              <a:t>mucin</a:t>
            </a:r>
            <a:r>
              <a:rPr lang="en-US" sz="2000" dirty="0">
                <a:cs typeface="+mj-cs"/>
              </a:rPr>
              <a:t> into the surrounding soft tissues. This </a:t>
            </a:r>
            <a:r>
              <a:rPr lang="en-US" sz="2000" dirty="0" smtClean="0">
                <a:cs typeface="+mj-cs"/>
              </a:rPr>
              <a:t>spillage is </a:t>
            </a:r>
            <a:r>
              <a:rPr lang="en-US" sz="2000" dirty="0">
                <a:cs typeface="+mj-cs"/>
              </a:rPr>
              <a:t>often the result of </a:t>
            </a:r>
            <a:r>
              <a:rPr lang="en-US" sz="2000" dirty="0">
                <a:solidFill>
                  <a:srgbClr val="FF0000"/>
                </a:solidFill>
                <a:cs typeface="+mj-cs"/>
              </a:rPr>
              <a:t>local trauma</a:t>
            </a:r>
            <a:r>
              <a:rPr lang="en-US" sz="2000" dirty="0">
                <a:cs typeface="+mj-cs"/>
              </a:rPr>
              <a:t>, although there is </a:t>
            </a:r>
            <a:r>
              <a:rPr lang="en-US" sz="2000" dirty="0" smtClean="0">
                <a:cs typeface="+mj-cs"/>
              </a:rPr>
              <a:t>no known </a:t>
            </a:r>
            <a:r>
              <a:rPr lang="en-US" sz="2000" dirty="0">
                <a:cs typeface="+mj-cs"/>
              </a:rPr>
              <a:t>history of trauma in many cases. Unlike </a:t>
            </a:r>
            <a:r>
              <a:rPr lang="en-US" sz="2000" dirty="0" smtClean="0">
                <a:cs typeface="+mj-cs"/>
              </a:rPr>
              <a:t>the salivary </a:t>
            </a:r>
            <a:r>
              <a:rPr lang="en-US" sz="2000" dirty="0">
                <a:cs typeface="+mj-cs"/>
              </a:rPr>
              <a:t>duct cyst </a:t>
            </a:r>
            <a:r>
              <a:rPr lang="en-US" sz="2000" dirty="0" smtClean="0">
                <a:cs typeface="+mj-cs"/>
              </a:rPr>
              <a:t>the </a:t>
            </a:r>
            <a:r>
              <a:rPr lang="en-US" sz="2000" dirty="0" err="1">
                <a:cs typeface="+mj-cs"/>
              </a:rPr>
              <a:t>mucocele</a:t>
            </a:r>
            <a:r>
              <a:rPr lang="en-US" sz="2000" dirty="0">
                <a:cs typeface="+mj-cs"/>
              </a:rPr>
              <a:t> is </a:t>
            </a:r>
            <a:r>
              <a:rPr lang="en-US" sz="2000" dirty="0">
                <a:solidFill>
                  <a:srgbClr val="FF0000"/>
                </a:solidFill>
                <a:cs typeface="+mj-cs"/>
              </a:rPr>
              <a:t>not</a:t>
            </a:r>
            <a:r>
              <a:rPr lang="en-US" sz="2000" dirty="0">
                <a:cs typeface="+mj-cs"/>
              </a:rPr>
              <a:t> </a:t>
            </a:r>
            <a:r>
              <a:rPr lang="en-US" sz="2000" dirty="0" smtClean="0">
                <a:cs typeface="+mj-cs"/>
              </a:rPr>
              <a:t>a </a:t>
            </a:r>
            <a:r>
              <a:rPr lang="en-US" sz="2000" dirty="0" smtClean="0">
                <a:solidFill>
                  <a:srgbClr val="FF0000"/>
                </a:solidFill>
                <a:cs typeface="+mj-cs"/>
              </a:rPr>
              <a:t>true </a:t>
            </a:r>
            <a:r>
              <a:rPr lang="en-US" sz="2000" dirty="0">
                <a:solidFill>
                  <a:srgbClr val="FF0000"/>
                </a:solidFill>
                <a:cs typeface="+mj-cs"/>
              </a:rPr>
              <a:t>cyst </a:t>
            </a:r>
            <a:r>
              <a:rPr lang="en-US" sz="2000" dirty="0">
                <a:cs typeface="+mj-cs"/>
              </a:rPr>
              <a:t>because it lacks an epithelial lining. </a:t>
            </a:r>
            <a:r>
              <a:rPr lang="en-US" sz="2000" dirty="0" smtClean="0">
                <a:cs typeface="+mj-cs"/>
              </a:rPr>
              <a:t>Some authors</a:t>
            </a:r>
            <a:r>
              <a:rPr lang="en-US" sz="2000" dirty="0">
                <a:cs typeface="+mj-cs"/>
              </a:rPr>
              <a:t>, however, have included true salivary duct cysts</a:t>
            </a:r>
          </a:p>
          <a:p>
            <a:pPr algn="just" rtl="0">
              <a:lnSpc>
                <a:spcPct val="150000"/>
              </a:lnSpc>
              <a:buNone/>
            </a:pPr>
            <a:r>
              <a:rPr lang="en-US" sz="2000" dirty="0" smtClean="0">
                <a:cs typeface="+mj-cs"/>
              </a:rPr>
              <a:t>     in </a:t>
            </a:r>
            <a:r>
              <a:rPr lang="en-US" sz="2000" dirty="0">
                <a:cs typeface="+mj-cs"/>
              </a:rPr>
              <a:t>their reported series of "</a:t>
            </a:r>
            <a:r>
              <a:rPr lang="en-US" sz="2000" dirty="0" err="1">
                <a:cs typeface="+mj-cs"/>
              </a:rPr>
              <a:t>mucoceles</a:t>
            </a:r>
            <a:r>
              <a:rPr lang="en-US" sz="2400" dirty="0">
                <a:cs typeface="+mj-cs"/>
              </a:rPr>
              <a:t>."</a:t>
            </a:r>
            <a:endParaRPr lang="fa-IR" sz="2400" dirty="0">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Salivary Gland Pathology</a:t>
            </a:r>
            <a:endParaRPr lang="fa-IR" dirty="0"/>
          </a:p>
        </p:txBody>
      </p:sp>
      <p:sp>
        <p:nvSpPr>
          <p:cNvPr id="3" name="Content Placeholder 2"/>
          <p:cNvSpPr>
            <a:spLocks noGrp="1"/>
          </p:cNvSpPr>
          <p:nvPr>
            <p:ph sz="half" idx="1"/>
          </p:nvPr>
        </p:nvSpPr>
        <p:spPr>
          <a:xfrm>
            <a:off x="500034" y="1571612"/>
            <a:ext cx="4038600" cy="5043509"/>
          </a:xfrm>
        </p:spPr>
        <p:txBody>
          <a:bodyPr>
            <a:normAutofit fontScale="25000" lnSpcReduction="20000"/>
          </a:bodyPr>
          <a:lstStyle/>
          <a:p>
            <a:pPr algn="just" rtl="0">
              <a:lnSpc>
                <a:spcPct val="170000"/>
              </a:lnSpc>
              <a:buNone/>
            </a:pPr>
            <a:r>
              <a:rPr lang="en-US" sz="8000" dirty="0" smtClean="0"/>
              <a:t>An </a:t>
            </a:r>
            <a:r>
              <a:rPr lang="en-US" sz="8000" dirty="0"/>
              <a:t>unusual clinical variant, the plunging or </a:t>
            </a:r>
            <a:r>
              <a:rPr lang="en-US" sz="8000" dirty="0" smtClean="0">
                <a:solidFill>
                  <a:schemeClr val="accent6">
                    <a:lumMod val="75000"/>
                  </a:schemeClr>
                </a:solidFill>
              </a:rPr>
              <a:t>cervical </a:t>
            </a:r>
            <a:r>
              <a:rPr lang="en-US" sz="8000" dirty="0" err="1" smtClean="0">
                <a:solidFill>
                  <a:schemeClr val="accent6">
                    <a:lumMod val="75000"/>
                  </a:schemeClr>
                </a:solidFill>
              </a:rPr>
              <a:t>ranula</a:t>
            </a:r>
            <a:r>
              <a:rPr lang="en-US" sz="8000" dirty="0" smtClean="0"/>
              <a:t>, occurs when the spilled </a:t>
            </a:r>
            <a:r>
              <a:rPr lang="en-US" sz="8000" dirty="0" err="1" smtClean="0"/>
              <a:t>mucin</a:t>
            </a:r>
            <a:r>
              <a:rPr lang="en-US" sz="8000" dirty="0" smtClean="0"/>
              <a:t> dissects through the </a:t>
            </a:r>
            <a:r>
              <a:rPr lang="en-US" sz="8000" dirty="0" err="1" smtClean="0">
                <a:solidFill>
                  <a:schemeClr val="accent6">
                    <a:lumMod val="75000"/>
                  </a:schemeClr>
                </a:solidFill>
              </a:rPr>
              <a:t>mylohyoid</a:t>
            </a:r>
            <a:r>
              <a:rPr lang="en-US" sz="8000" dirty="0" smtClean="0">
                <a:solidFill>
                  <a:schemeClr val="accent6">
                    <a:lumMod val="75000"/>
                  </a:schemeClr>
                </a:solidFill>
              </a:rPr>
              <a:t> muscle </a:t>
            </a:r>
            <a:r>
              <a:rPr lang="en-US" sz="8000" dirty="0" smtClean="0"/>
              <a:t>and produces swelling within the Neck .A concomitant swelling in the floor of the mouth may or may not be present. If no lesion is produced in the mouth, the clinical diagnosis of </a:t>
            </a:r>
            <a:r>
              <a:rPr lang="en-US" sz="8000" dirty="0" err="1" smtClean="0"/>
              <a:t>ranula</a:t>
            </a:r>
            <a:r>
              <a:rPr lang="en-US" sz="8000" dirty="0" smtClean="0"/>
              <a:t> may not be suspected</a:t>
            </a:r>
          </a:p>
          <a:p>
            <a:pPr algn="just" rtl="0">
              <a:lnSpc>
                <a:spcPct val="170000"/>
              </a:lnSpc>
              <a:buNone/>
            </a:pPr>
            <a:endParaRPr lang="en-US" b="1" dirty="0" smtClean="0"/>
          </a:p>
          <a:p>
            <a:pPr algn="just" rtl="0">
              <a:lnSpc>
                <a:spcPct val="170000"/>
              </a:lnSpc>
              <a:buNone/>
            </a:pPr>
            <a:endParaRPr lang="en-US" b="1" dirty="0"/>
          </a:p>
          <a:p>
            <a:pPr algn="just" rtl="0">
              <a:lnSpc>
                <a:spcPct val="170000"/>
              </a:lnSpc>
              <a:buNone/>
            </a:pPr>
            <a:r>
              <a:rPr lang="en-US" dirty="0" smtClean="0"/>
              <a:t>.</a:t>
            </a:r>
            <a:endParaRPr lang="fa-IR" dirty="0"/>
          </a:p>
        </p:txBody>
      </p:sp>
      <p:pic>
        <p:nvPicPr>
          <p:cNvPr id="7170" name="Picture 2"/>
          <p:cNvPicPr>
            <a:picLocks noGrp="1" noChangeAspect="1" noChangeArrowheads="1"/>
          </p:cNvPicPr>
          <p:nvPr>
            <p:ph sz="half" idx="2"/>
          </p:nvPr>
        </p:nvPicPr>
        <p:blipFill>
          <a:blip r:embed="rId2" cstate="print"/>
          <a:srcRect/>
          <a:stretch>
            <a:fillRect/>
          </a:stretch>
        </p:blipFill>
        <p:spPr bwMode="auto">
          <a:xfrm>
            <a:off x="5148920" y="1600200"/>
            <a:ext cx="3037159" cy="4525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Salivary Gland Pathology</a:t>
            </a:r>
            <a:endParaRPr lang="fa-IR" dirty="0"/>
          </a:p>
        </p:txBody>
      </p:sp>
      <p:sp>
        <p:nvSpPr>
          <p:cNvPr id="3" name="Content Placeholder 2"/>
          <p:cNvSpPr>
            <a:spLocks noGrp="1"/>
          </p:cNvSpPr>
          <p:nvPr>
            <p:ph sz="half" idx="1"/>
          </p:nvPr>
        </p:nvSpPr>
        <p:spPr>
          <a:xfrm>
            <a:off x="457200" y="1600201"/>
            <a:ext cx="4038600" cy="4829195"/>
          </a:xfrm>
        </p:spPr>
        <p:txBody>
          <a:bodyPr>
            <a:normAutofit fontScale="70000" lnSpcReduction="20000"/>
          </a:bodyPr>
          <a:lstStyle/>
          <a:p>
            <a:pPr algn="l">
              <a:lnSpc>
                <a:spcPct val="170000"/>
              </a:lnSpc>
              <a:buNone/>
            </a:pPr>
            <a:r>
              <a:rPr lang="en-US" sz="2300" b="1" dirty="0"/>
              <a:t>SALIVARY DUCT CYST (MUCUS RETENTION</a:t>
            </a:r>
          </a:p>
          <a:p>
            <a:pPr algn="l">
              <a:lnSpc>
                <a:spcPct val="170000"/>
              </a:lnSpc>
              <a:buNone/>
            </a:pPr>
            <a:r>
              <a:rPr lang="en-US" sz="2300" b="1" dirty="0"/>
              <a:t>CYST; MUCUS DUCT CYST; </a:t>
            </a:r>
            <a:r>
              <a:rPr lang="en-US" sz="2600" b="1" dirty="0">
                <a:solidFill>
                  <a:schemeClr val="accent2"/>
                </a:solidFill>
              </a:rPr>
              <a:t>SIALOCYST</a:t>
            </a:r>
            <a:r>
              <a:rPr lang="en-US" b="1" dirty="0"/>
              <a:t>)</a:t>
            </a:r>
          </a:p>
          <a:p>
            <a:pPr algn="just" rtl="0">
              <a:lnSpc>
                <a:spcPct val="160000"/>
              </a:lnSpc>
              <a:buNone/>
            </a:pPr>
            <a:r>
              <a:rPr lang="en-US" dirty="0"/>
              <a:t>The salivary duct cyst is an </a:t>
            </a:r>
            <a:r>
              <a:rPr lang="en-US" dirty="0">
                <a:solidFill>
                  <a:schemeClr val="bg2">
                    <a:lumMod val="50000"/>
                  </a:schemeClr>
                </a:solidFill>
              </a:rPr>
              <a:t>epithelium-lined</a:t>
            </a:r>
            <a:r>
              <a:rPr lang="en-US" dirty="0"/>
              <a:t> cavity </a:t>
            </a:r>
            <a:r>
              <a:rPr lang="en-US" dirty="0" smtClean="0"/>
              <a:t>that arises </a:t>
            </a:r>
            <a:r>
              <a:rPr lang="en-US" dirty="0"/>
              <a:t>from salivary gland tissue. Unlike the </a:t>
            </a:r>
            <a:r>
              <a:rPr lang="en-US" dirty="0" smtClean="0"/>
              <a:t>more common </a:t>
            </a:r>
            <a:r>
              <a:rPr lang="en-US" dirty="0" err="1" smtClean="0"/>
              <a:t>mucocele</a:t>
            </a:r>
            <a:r>
              <a:rPr lang="en-US" dirty="0" smtClean="0"/>
              <a:t>), </a:t>
            </a:r>
            <a:r>
              <a:rPr lang="en-US" dirty="0"/>
              <a:t>it is a </a:t>
            </a:r>
            <a:r>
              <a:rPr lang="en-US" dirty="0">
                <a:solidFill>
                  <a:schemeClr val="bg2">
                    <a:lumMod val="50000"/>
                  </a:schemeClr>
                </a:solidFill>
              </a:rPr>
              <a:t>true </a:t>
            </a:r>
            <a:r>
              <a:rPr lang="en-US" dirty="0" smtClean="0">
                <a:solidFill>
                  <a:schemeClr val="bg2">
                    <a:lumMod val="50000"/>
                  </a:schemeClr>
                </a:solidFill>
              </a:rPr>
              <a:t>cyst </a:t>
            </a:r>
            <a:r>
              <a:rPr lang="en-US" dirty="0" smtClean="0"/>
              <a:t>because </a:t>
            </a:r>
            <a:r>
              <a:rPr lang="en-US" dirty="0"/>
              <a:t>it is lined by epithelium.</a:t>
            </a:r>
            <a:endParaRPr lang="fa-IR" dirty="0"/>
          </a:p>
        </p:txBody>
      </p:sp>
      <p:pic>
        <p:nvPicPr>
          <p:cNvPr id="8194" name="Picture 2"/>
          <p:cNvPicPr>
            <a:picLocks noGrp="1" noChangeAspect="1" noChangeArrowheads="1"/>
          </p:cNvPicPr>
          <p:nvPr>
            <p:ph sz="half" idx="2"/>
          </p:nvPr>
        </p:nvPicPr>
        <p:blipFill>
          <a:blip r:embed="rId2"/>
          <a:srcRect/>
          <a:stretch>
            <a:fillRect/>
          </a:stretch>
        </p:blipFill>
        <p:spPr bwMode="auto">
          <a:xfrm>
            <a:off x="4643438" y="2143116"/>
            <a:ext cx="4038600" cy="31548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Salivary Gland Pathology</a:t>
            </a:r>
            <a:endParaRPr lang="fa-IR" dirty="0"/>
          </a:p>
        </p:txBody>
      </p:sp>
      <p:sp>
        <p:nvSpPr>
          <p:cNvPr id="3" name="Content Placeholder 2"/>
          <p:cNvSpPr>
            <a:spLocks noGrp="1"/>
          </p:cNvSpPr>
          <p:nvPr>
            <p:ph sz="half" idx="1"/>
          </p:nvPr>
        </p:nvSpPr>
        <p:spPr>
          <a:xfrm>
            <a:off x="142844" y="1643050"/>
            <a:ext cx="4572000" cy="4525963"/>
          </a:xfrm>
        </p:spPr>
        <p:txBody>
          <a:bodyPr>
            <a:normAutofit/>
          </a:bodyPr>
          <a:lstStyle/>
          <a:p>
            <a:pPr algn="just" rtl="0">
              <a:lnSpc>
                <a:spcPct val="150000"/>
              </a:lnSpc>
              <a:buNone/>
            </a:pPr>
            <a:r>
              <a:rPr lang="en-US" b="1" dirty="0" err="1"/>
              <a:t>Histopathologic</a:t>
            </a:r>
            <a:r>
              <a:rPr lang="en-US" b="1" dirty="0"/>
              <a:t> Features</a:t>
            </a:r>
          </a:p>
          <a:p>
            <a:pPr algn="just" rtl="0">
              <a:lnSpc>
                <a:spcPct val="150000"/>
              </a:lnSpc>
              <a:buNone/>
            </a:pPr>
            <a:r>
              <a:rPr lang="en-US" sz="2000" dirty="0"/>
              <a:t>The lining of the salivary duct cyst is variable and </a:t>
            </a:r>
            <a:r>
              <a:rPr lang="en-US" sz="2000" dirty="0" smtClean="0"/>
              <a:t>may consist of </a:t>
            </a:r>
            <a:r>
              <a:rPr lang="en-US" sz="2000" dirty="0" err="1" smtClean="0"/>
              <a:t>cuboidal</a:t>
            </a:r>
            <a:r>
              <a:rPr lang="en-US" sz="2000" dirty="0" smtClean="0"/>
              <a:t>, columnar, or atrophic </a:t>
            </a:r>
            <a:r>
              <a:rPr lang="en-US" sz="2000" dirty="0" err="1" smtClean="0">
                <a:solidFill>
                  <a:schemeClr val="accent1"/>
                </a:solidFill>
              </a:rPr>
              <a:t>squamous</a:t>
            </a:r>
            <a:r>
              <a:rPr lang="en-US" sz="2000" dirty="0">
                <a:solidFill>
                  <a:schemeClr val="accent1"/>
                </a:solidFill>
              </a:rPr>
              <a:t> </a:t>
            </a:r>
            <a:r>
              <a:rPr lang="en-US" sz="2000" dirty="0" smtClean="0">
                <a:solidFill>
                  <a:schemeClr val="accent1"/>
                </a:solidFill>
              </a:rPr>
              <a:t>epithelium</a:t>
            </a:r>
            <a:r>
              <a:rPr lang="en-US" sz="2000" dirty="0" smtClean="0"/>
              <a:t> surrounding thin or </a:t>
            </a:r>
            <a:r>
              <a:rPr lang="en-US" sz="2000" dirty="0" err="1" smtClean="0"/>
              <a:t>mucoid</a:t>
            </a:r>
            <a:r>
              <a:rPr lang="en-US" sz="2000" dirty="0" smtClean="0"/>
              <a:t> secretions in the lumen</a:t>
            </a:r>
            <a:endParaRPr lang="fa-IR" sz="2000" dirty="0"/>
          </a:p>
        </p:txBody>
      </p:sp>
      <p:pic>
        <p:nvPicPr>
          <p:cNvPr id="9218" name="Picture 2"/>
          <p:cNvPicPr>
            <a:picLocks noGrp="1" noChangeAspect="1" noChangeArrowheads="1"/>
          </p:cNvPicPr>
          <p:nvPr>
            <p:ph sz="half" idx="2"/>
          </p:nvPr>
        </p:nvPicPr>
        <p:blipFill>
          <a:blip r:embed="rId2"/>
          <a:srcRect/>
          <a:stretch>
            <a:fillRect/>
          </a:stretch>
        </p:blipFill>
        <p:spPr bwMode="auto">
          <a:xfrm>
            <a:off x="4929190" y="2357430"/>
            <a:ext cx="4038600" cy="305421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472" y="500042"/>
            <a:ext cx="7772400" cy="1470025"/>
          </a:xfrm>
        </p:spPr>
        <p:txBody>
          <a:bodyPr/>
          <a:lstStyle/>
          <a:p>
            <a:r>
              <a:rPr lang="en-US" dirty="0" smtClean="0"/>
              <a:t>Salivary Gland Pathology</a:t>
            </a:r>
            <a:endParaRPr lang="fa-IR" dirty="0"/>
          </a:p>
        </p:txBody>
      </p:sp>
      <p:sp>
        <p:nvSpPr>
          <p:cNvPr id="5" name="Subtitle 4"/>
          <p:cNvSpPr>
            <a:spLocks noGrp="1"/>
          </p:cNvSpPr>
          <p:nvPr>
            <p:ph type="subTitle" idx="1"/>
          </p:nvPr>
        </p:nvSpPr>
        <p:spPr>
          <a:xfrm>
            <a:off x="1371600" y="1928802"/>
            <a:ext cx="6400800" cy="3709998"/>
          </a:xfrm>
        </p:spPr>
        <p:txBody>
          <a:bodyPr>
            <a:normAutofit fontScale="70000" lnSpcReduction="20000"/>
          </a:bodyPr>
          <a:lstStyle/>
          <a:p>
            <a:pPr algn="l" rtl="0">
              <a:lnSpc>
                <a:spcPct val="170000"/>
              </a:lnSpc>
            </a:pPr>
            <a:r>
              <a:rPr lang="en-US" sz="4000" dirty="0">
                <a:solidFill>
                  <a:schemeClr val="tx1"/>
                </a:solidFill>
              </a:rPr>
              <a:t>Treatment </a:t>
            </a:r>
            <a:r>
              <a:rPr lang="en-US" sz="4000" dirty="0" smtClean="0">
                <a:solidFill>
                  <a:schemeClr val="tx1"/>
                </a:solidFill>
              </a:rPr>
              <a:t> and  Prognosis</a:t>
            </a:r>
            <a:endParaRPr lang="en-US" sz="4000" dirty="0">
              <a:solidFill>
                <a:schemeClr val="tx1"/>
              </a:solidFill>
            </a:endParaRPr>
          </a:p>
          <a:p>
            <a:pPr algn="just" rtl="0">
              <a:lnSpc>
                <a:spcPct val="170000"/>
              </a:lnSpc>
            </a:pPr>
            <a:r>
              <a:rPr lang="en-US" dirty="0">
                <a:solidFill>
                  <a:schemeClr val="tx1"/>
                </a:solidFill>
              </a:rPr>
              <a:t>Isolated salivary duct cysts are treated by conservative</a:t>
            </a:r>
          </a:p>
          <a:p>
            <a:pPr algn="just" rtl="0">
              <a:lnSpc>
                <a:spcPct val="170000"/>
              </a:lnSpc>
            </a:pPr>
            <a:r>
              <a:rPr lang="en-US" dirty="0">
                <a:solidFill>
                  <a:schemeClr val="accent2"/>
                </a:solidFill>
              </a:rPr>
              <a:t>surgical excision</a:t>
            </a:r>
            <a:r>
              <a:rPr lang="en-US" dirty="0">
                <a:solidFill>
                  <a:schemeClr val="tx1"/>
                </a:solidFill>
              </a:rPr>
              <a:t>. For cysts in the major glands, partial</a:t>
            </a:r>
          </a:p>
          <a:p>
            <a:pPr algn="just" rtl="0">
              <a:lnSpc>
                <a:spcPct val="170000"/>
              </a:lnSpc>
            </a:pPr>
            <a:r>
              <a:rPr lang="en-US" dirty="0">
                <a:solidFill>
                  <a:schemeClr val="tx1"/>
                </a:solidFill>
              </a:rPr>
              <a:t>or total removal of the gland may be necessary. The </a:t>
            </a:r>
            <a:r>
              <a:rPr lang="en-US" dirty="0" smtClean="0">
                <a:solidFill>
                  <a:schemeClr val="tx1"/>
                </a:solidFill>
              </a:rPr>
              <a:t>lesion should not recur .</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Salivary Gland Pathology</a:t>
            </a:r>
            <a:endParaRPr lang="fa-IR" dirty="0"/>
          </a:p>
        </p:txBody>
      </p:sp>
      <p:sp>
        <p:nvSpPr>
          <p:cNvPr id="3" name="Content Placeholder 2"/>
          <p:cNvSpPr>
            <a:spLocks noGrp="1"/>
          </p:cNvSpPr>
          <p:nvPr>
            <p:ph idx="1"/>
          </p:nvPr>
        </p:nvSpPr>
        <p:spPr/>
        <p:txBody>
          <a:bodyPr>
            <a:noAutofit/>
          </a:bodyPr>
          <a:lstStyle/>
          <a:p>
            <a:pPr algn="l" rtl="0">
              <a:buNone/>
            </a:pPr>
            <a:r>
              <a:rPr lang="en-US" sz="2000" b="1" dirty="0"/>
              <a:t>SIALOLITHIASIS (SALIVARY CALCULI;</a:t>
            </a:r>
          </a:p>
          <a:p>
            <a:pPr algn="l" rtl="0">
              <a:buNone/>
            </a:pPr>
            <a:r>
              <a:rPr lang="en-US" sz="2000" b="1" dirty="0"/>
              <a:t>SALIVARY STONES</a:t>
            </a:r>
            <a:r>
              <a:rPr lang="en-US" sz="2000" b="1" dirty="0" smtClean="0"/>
              <a:t>)</a:t>
            </a:r>
          </a:p>
          <a:p>
            <a:pPr algn="l" rtl="0">
              <a:lnSpc>
                <a:spcPct val="150000"/>
              </a:lnSpc>
              <a:buNone/>
            </a:pPr>
            <a:r>
              <a:rPr lang="en-US" sz="2000" dirty="0" err="1" smtClean="0">
                <a:solidFill>
                  <a:schemeClr val="tx2">
                    <a:lumMod val="60000"/>
                    <a:lumOff val="40000"/>
                  </a:schemeClr>
                </a:solidFill>
              </a:rPr>
              <a:t>Sialoliths</a:t>
            </a:r>
            <a:r>
              <a:rPr lang="en-US" sz="2000" dirty="0" smtClean="0"/>
              <a:t> </a:t>
            </a:r>
            <a:r>
              <a:rPr lang="en-US" sz="2000" dirty="0"/>
              <a:t>are </a:t>
            </a:r>
            <a:r>
              <a:rPr lang="en-US" sz="2000" dirty="0">
                <a:solidFill>
                  <a:schemeClr val="accent2">
                    <a:lumMod val="75000"/>
                  </a:schemeClr>
                </a:solidFill>
              </a:rPr>
              <a:t>calcified</a:t>
            </a:r>
            <a:r>
              <a:rPr lang="en-US" sz="2000" dirty="0"/>
              <a:t> structures that develop within </a:t>
            </a:r>
            <a:r>
              <a:rPr lang="en-US" sz="2000" dirty="0" smtClean="0"/>
              <a:t>the salivary </a:t>
            </a:r>
            <a:r>
              <a:rPr lang="en-US" sz="2000" dirty="0" err="1" smtClean="0"/>
              <a:t>ductal</a:t>
            </a:r>
            <a:r>
              <a:rPr lang="en-US" sz="2000" dirty="0" smtClean="0"/>
              <a:t> system. They are believed to arise from deposition of calcium salts around a </a:t>
            </a:r>
            <a:r>
              <a:rPr lang="en-US" sz="2000" dirty="0" err="1" smtClean="0"/>
              <a:t>nidus</a:t>
            </a:r>
            <a:r>
              <a:rPr lang="en-US" sz="2000" dirty="0" smtClean="0"/>
              <a:t> of </a:t>
            </a:r>
            <a:r>
              <a:rPr lang="en-US" sz="2000" dirty="0" err="1" smtClean="0"/>
              <a:t>debriswithin</a:t>
            </a:r>
            <a:r>
              <a:rPr lang="en-US" sz="2000" dirty="0" smtClean="0"/>
              <a:t> the duct lumen. This debris may include mucus, bacteria, </a:t>
            </a:r>
            <a:r>
              <a:rPr lang="en-US" sz="2000" dirty="0" err="1" smtClean="0"/>
              <a:t>ductal</a:t>
            </a:r>
            <a:r>
              <a:rPr lang="en-US" sz="2000" dirty="0" smtClean="0"/>
              <a:t> epithelial cells, or foreign bodies. The cause of </a:t>
            </a:r>
            <a:r>
              <a:rPr lang="en-US" sz="2000" dirty="0" err="1" smtClean="0"/>
              <a:t>sialoliths</a:t>
            </a:r>
            <a:r>
              <a:rPr lang="en-US" sz="2000" dirty="0" smtClean="0"/>
              <a:t> is unclear, but their formation can be promoted by chronic </a:t>
            </a:r>
            <a:r>
              <a:rPr lang="en-US" sz="2000" dirty="0" err="1" smtClean="0"/>
              <a:t>sialadenitis</a:t>
            </a:r>
            <a:r>
              <a:rPr lang="en-US" sz="2000" dirty="0" smtClean="0"/>
              <a:t> and partial obstruction. Their development is not related to any systemic derangement in calcium and phosphorus metabolism  .</a:t>
            </a:r>
          </a:p>
          <a:p>
            <a:pPr algn="l" rtl="0">
              <a:buNone/>
            </a:pPr>
            <a:endParaRPr lang="en-US" sz="1800" dirty="0"/>
          </a:p>
          <a:p>
            <a:pPr algn="just" rtl="0">
              <a:lnSpc>
                <a:spcPct val="160000"/>
              </a:lnSpc>
              <a:buNone/>
            </a:pPr>
            <a:endParaRPr lang="en-US" sz="2000" dirty="0" smtClean="0"/>
          </a:p>
          <a:p>
            <a:pPr algn="just" rtl="0">
              <a:lnSpc>
                <a:spcPct val="160000"/>
              </a:lnSpc>
              <a:buNone/>
            </a:pPr>
            <a:endParaRPr lang="en-US" sz="2000" dirty="0" smtClean="0"/>
          </a:p>
          <a:p>
            <a:pPr algn="just" rtl="0">
              <a:lnSpc>
                <a:spcPct val="160000"/>
              </a:lnSpc>
              <a:buNone/>
            </a:pPr>
            <a:endParaRPr lang="en-US" sz="2000" dirty="0" smtClean="0"/>
          </a:p>
          <a:p>
            <a:pPr algn="just" rtl="0">
              <a:lnSpc>
                <a:spcPct val="160000"/>
              </a:lnSpc>
              <a:buNone/>
            </a:pPr>
            <a:endParaRPr lang="en-US" sz="2000" dirty="0" smtClean="0"/>
          </a:p>
          <a:p>
            <a:pPr algn="just" rtl="0">
              <a:lnSpc>
                <a:spcPct val="160000"/>
              </a:lnSpc>
              <a:buNone/>
            </a:pPr>
            <a:endParaRPr lang="en-US" sz="2000" dirty="0"/>
          </a:p>
          <a:p>
            <a:pPr algn="just" rtl="0">
              <a:lnSpc>
                <a:spcPct val="160000"/>
              </a:lnSpc>
              <a:buNone/>
            </a:pPr>
            <a:r>
              <a:rPr lang="en-US" sz="2000" dirty="0" smtClean="0"/>
              <a:t>.</a:t>
            </a:r>
            <a:endParaRPr lang="fa-IR" sz="2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Salivary Gland Pathology</a:t>
            </a:r>
            <a:endParaRPr lang="fa-IR" dirty="0"/>
          </a:p>
        </p:txBody>
      </p:sp>
      <p:pic>
        <p:nvPicPr>
          <p:cNvPr id="10242" name="Picture 2"/>
          <p:cNvPicPr>
            <a:picLocks noGrp="1" noChangeAspect="1" noChangeArrowheads="1"/>
          </p:cNvPicPr>
          <p:nvPr>
            <p:ph idx="1"/>
          </p:nvPr>
        </p:nvPicPr>
        <p:blipFill>
          <a:blip r:embed="rId2"/>
          <a:srcRect/>
          <a:stretch>
            <a:fillRect/>
          </a:stretch>
        </p:blipFill>
        <p:spPr bwMode="auto">
          <a:xfrm>
            <a:off x="1064204" y="1600200"/>
            <a:ext cx="7015591" cy="4525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Salivary Gland Pathology</a:t>
            </a:r>
            <a:endParaRPr lang="fa-IR" dirty="0"/>
          </a:p>
        </p:txBody>
      </p:sp>
      <p:sp>
        <p:nvSpPr>
          <p:cNvPr id="5" name="Content Placeholder 4"/>
          <p:cNvSpPr>
            <a:spLocks noGrp="1"/>
          </p:cNvSpPr>
          <p:nvPr>
            <p:ph sz="half" idx="1"/>
          </p:nvPr>
        </p:nvSpPr>
        <p:spPr>
          <a:xfrm>
            <a:off x="457200" y="1428736"/>
            <a:ext cx="4043362" cy="5072099"/>
          </a:xfrm>
        </p:spPr>
        <p:txBody>
          <a:bodyPr>
            <a:noAutofit/>
          </a:bodyPr>
          <a:lstStyle/>
          <a:p>
            <a:pPr algn="l">
              <a:lnSpc>
                <a:spcPct val="170000"/>
              </a:lnSpc>
              <a:buNone/>
            </a:pPr>
            <a:r>
              <a:rPr lang="en-US" sz="1800" dirty="0" err="1"/>
              <a:t>Sialoliths</a:t>
            </a:r>
            <a:r>
              <a:rPr lang="en-US" sz="1800" dirty="0"/>
              <a:t> most often develop within the </a:t>
            </a:r>
            <a:r>
              <a:rPr lang="en-US" sz="1800" dirty="0" err="1"/>
              <a:t>ductal</a:t>
            </a:r>
            <a:r>
              <a:rPr lang="en-US" sz="1800" dirty="0"/>
              <a:t> system </a:t>
            </a:r>
            <a:r>
              <a:rPr lang="en-US" sz="1800" dirty="0" smtClean="0"/>
              <a:t>of the </a:t>
            </a:r>
            <a:r>
              <a:rPr lang="en-US" sz="1800" dirty="0" err="1"/>
              <a:t>submandibular</a:t>
            </a:r>
            <a:r>
              <a:rPr lang="en-US" sz="1800" dirty="0"/>
              <a:t> gland; the formation of stones </a:t>
            </a:r>
            <a:r>
              <a:rPr lang="en-US" sz="1800" dirty="0" smtClean="0"/>
              <a:t>within the </a:t>
            </a:r>
            <a:r>
              <a:rPr lang="en-US" sz="1800" dirty="0"/>
              <a:t>parotid gland system is distinctly less frequent. </a:t>
            </a:r>
            <a:r>
              <a:rPr lang="en-US" sz="1800" dirty="0" smtClean="0"/>
              <a:t>The long</a:t>
            </a:r>
            <a:r>
              <a:rPr lang="en-US" sz="1800" dirty="0"/>
              <a:t>, tortuous, upward path of the </a:t>
            </a:r>
            <a:r>
              <a:rPr lang="en-US" sz="1800" dirty="0" err="1"/>
              <a:t>submandibular</a:t>
            </a:r>
            <a:r>
              <a:rPr lang="en-US" sz="1800" dirty="0"/>
              <a:t> </a:t>
            </a:r>
            <a:r>
              <a:rPr lang="en-US" sz="1800" dirty="0" smtClean="0"/>
              <a:t>(Wharton's</a:t>
            </a:r>
            <a:r>
              <a:rPr lang="en-US" sz="1800" dirty="0"/>
              <a:t>) duct and the thicker, </a:t>
            </a:r>
            <a:r>
              <a:rPr lang="en-US" sz="1800" dirty="0" err="1"/>
              <a:t>mucoid</a:t>
            </a:r>
            <a:r>
              <a:rPr lang="en-US" sz="1800" dirty="0"/>
              <a:t> secretions </a:t>
            </a:r>
            <a:r>
              <a:rPr lang="en-US" sz="1800" dirty="0" smtClean="0"/>
              <a:t>of this </a:t>
            </a:r>
            <a:r>
              <a:rPr lang="en-US" sz="1800" dirty="0"/>
              <a:t>gland may be responsible for its </a:t>
            </a:r>
            <a:r>
              <a:rPr lang="en-US" sz="1800" dirty="0" smtClean="0"/>
              <a:t>greater tendency to form </a:t>
            </a:r>
            <a:r>
              <a:rPr lang="en-US" sz="1800" dirty="0"/>
              <a:t>salivary calculi.</a:t>
            </a:r>
            <a:endParaRPr lang="fa-IR" sz="1800" dirty="0"/>
          </a:p>
        </p:txBody>
      </p:sp>
      <p:pic>
        <p:nvPicPr>
          <p:cNvPr id="11266" name="Picture 2"/>
          <p:cNvPicPr>
            <a:picLocks noGrp="1" noChangeAspect="1" noChangeArrowheads="1"/>
          </p:cNvPicPr>
          <p:nvPr>
            <p:ph sz="half" idx="2"/>
          </p:nvPr>
        </p:nvPicPr>
        <p:blipFill>
          <a:blip r:embed="rId2"/>
          <a:srcRect/>
          <a:stretch>
            <a:fillRect/>
          </a:stretch>
        </p:blipFill>
        <p:spPr bwMode="auto">
          <a:xfrm>
            <a:off x="4648200" y="2553585"/>
            <a:ext cx="4038600" cy="316143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Salivary Gland Pathology</a:t>
            </a:r>
            <a:endParaRPr lang="fa-IR" dirty="0"/>
          </a:p>
        </p:txBody>
      </p:sp>
      <p:sp>
        <p:nvSpPr>
          <p:cNvPr id="5" name="Content Placeholder 4"/>
          <p:cNvSpPr>
            <a:spLocks noGrp="1"/>
          </p:cNvSpPr>
          <p:nvPr>
            <p:ph sz="half" idx="1"/>
          </p:nvPr>
        </p:nvSpPr>
        <p:spPr>
          <a:xfrm>
            <a:off x="428596" y="2071678"/>
            <a:ext cx="4038600" cy="4525963"/>
          </a:xfrm>
        </p:spPr>
        <p:txBody>
          <a:bodyPr/>
          <a:lstStyle/>
          <a:p>
            <a:pPr algn="l">
              <a:buNone/>
            </a:pPr>
            <a:r>
              <a:rPr lang="en-US" dirty="0"/>
              <a:t>Salivary stones can occur</a:t>
            </a:r>
          </a:p>
          <a:p>
            <a:pPr algn="l">
              <a:buNone/>
            </a:pPr>
            <a:r>
              <a:rPr lang="en-US" dirty="0"/>
              <a:t>at almost any age, but they are most common </a:t>
            </a:r>
            <a:r>
              <a:rPr lang="en-US" dirty="0" smtClean="0"/>
              <a:t>in young  and </a:t>
            </a:r>
            <a:r>
              <a:rPr lang="en-US" dirty="0"/>
              <a:t>middle-aged adults.</a:t>
            </a:r>
          </a:p>
          <a:p>
            <a:pPr algn="l">
              <a:buNone/>
            </a:pPr>
            <a:endParaRPr lang="fa-IR" dirty="0"/>
          </a:p>
        </p:txBody>
      </p:sp>
      <p:pic>
        <p:nvPicPr>
          <p:cNvPr id="12290" name="Picture 2"/>
          <p:cNvPicPr>
            <a:picLocks noGrp="1" noChangeAspect="1" noChangeArrowheads="1"/>
          </p:cNvPicPr>
          <p:nvPr>
            <p:ph sz="half" idx="2"/>
          </p:nvPr>
        </p:nvPicPr>
        <p:blipFill>
          <a:blip r:embed="rId2" cstate="print"/>
          <a:srcRect/>
          <a:stretch>
            <a:fillRect/>
          </a:stretch>
        </p:blipFill>
        <p:spPr bwMode="auto">
          <a:xfrm>
            <a:off x="4648200" y="2559888"/>
            <a:ext cx="4038600" cy="26065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Salivary Gland Pathology</a:t>
            </a:r>
            <a:endParaRPr lang="fa-IR" dirty="0"/>
          </a:p>
        </p:txBody>
      </p:sp>
      <p:sp>
        <p:nvSpPr>
          <p:cNvPr id="5" name="Content Placeholder 4"/>
          <p:cNvSpPr>
            <a:spLocks noGrp="1"/>
          </p:cNvSpPr>
          <p:nvPr>
            <p:ph sz="half" idx="1"/>
          </p:nvPr>
        </p:nvSpPr>
        <p:spPr/>
        <p:txBody>
          <a:bodyPr>
            <a:noAutofit/>
          </a:bodyPr>
          <a:lstStyle/>
          <a:p>
            <a:pPr algn="l">
              <a:buNone/>
            </a:pPr>
            <a:r>
              <a:rPr lang="en-US" sz="2000" dirty="0" err="1" smtClean="0"/>
              <a:t>Sialoliths</a:t>
            </a:r>
            <a:r>
              <a:rPr lang="en-US" sz="2000" dirty="0" smtClean="0"/>
              <a:t> </a:t>
            </a:r>
            <a:r>
              <a:rPr lang="en-US" sz="2000" dirty="0"/>
              <a:t>typically appear as </a:t>
            </a:r>
            <a:r>
              <a:rPr lang="en-US" sz="2000" dirty="0" err="1"/>
              <a:t>radiopaque</a:t>
            </a:r>
            <a:r>
              <a:rPr lang="en-US" sz="2000" dirty="0"/>
              <a:t> masses </a:t>
            </a:r>
            <a:r>
              <a:rPr lang="en-US" sz="2000" dirty="0" smtClean="0"/>
              <a:t>on radiographic examination. However</a:t>
            </a:r>
            <a:r>
              <a:rPr lang="en-US" sz="2000" dirty="0"/>
              <a:t>, not all stones are</a:t>
            </a:r>
          </a:p>
          <a:p>
            <a:pPr algn="l">
              <a:buNone/>
            </a:pPr>
            <a:r>
              <a:rPr lang="en-US" sz="2000" dirty="0"/>
              <a:t>visible on standard radiographs (perhaps because of </a:t>
            </a:r>
            <a:r>
              <a:rPr lang="en-US" sz="2000" dirty="0" smtClean="0"/>
              <a:t>the degree </a:t>
            </a:r>
            <a:r>
              <a:rPr lang="en-US" sz="2000" dirty="0"/>
              <a:t>of calcification of some lesions). They may be </a:t>
            </a:r>
            <a:r>
              <a:rPr lang="en-US" sz="2000" dirty="0" smtClean="0"/>
              <a:t>discovered anywhere </a:t>
            </a:r>
            <a:r>
              <a:rPr lang="en-US" sz="2000" dirty="0"/>
              <a:t>along the length of the duct or </a:t>
            </a:r>
            <a:r>
              <a:rPr lang="en-US" sz="2000" dirty="0" smtClean="0"/>
              <a:t>within the </a:t>
            </a:r>
            <a:r>
              <a:rPr lang="en-US" sz="2000" dirty="0"/>
              <a:t>gland itself. Stones in the terminal portion of the </a:t>
            </a:r>
            <a:r>
              <a:rPr lang="en-US" sz="2000" dirty="0" err="1" smtClean="0"/>
              <a:t>submandibular</a:t>
            </a:r>
            <a:r>
              <a:rPr lang="en-US" sz="2000" dirty="0" smtClean="0"/>
              <a:t> duct </a:t>
            </a:r>
            <a:r>
              <a:rPr lang="en-US" sz="2000" dirty="0"/>
              <a:t>are best demonstrated with an </a:t>
            </a:r>
            <a:r>
              <a:rPr lang="en-US" sz="2000" dirty="0" err="1"/>
              <a:t>occlusal</a:t>
            </a:r>
            <a:endParaRPr lang="en-US" sz="2000" dirty="0"/>
          </a:p>
          <a:p>
            <a:pPr algn="l">
              <a:buNone/>
            </a:pPr>
            <a:r>
              <a:rPr lang="en-US" sz="2000" dirty="0" smtClean="0"/>
              <a:t>Radiograph.</a:t>
            </a:r>
            <a:endParaRPr lang="fa-IR" sz="2000" dirty="0"/>
          </a:p>
        </p:txBody>
      </p:sp>
      <p:pic>
        <p:nvPicPr>
          <p:cNvPr id="13314" name="Picture 2"/>
          <p:cNvPicPr>
            <a:picLocks noGrp="1" noChangeAspect="1" noChangeArrowheads="1"/>
          </p:cNvPicPr>
          <p:nvPr>
            <p:ph sz="half" idx="2"/>
          </p:nvPr>
        </p:nvPicPr>
        <p:blipFill>
          <a:blip r:embed="rId2"/>
          <a:srcRect/>
          <a:stretch>
            <a:fillRect/>
          </a:stretch>
        </p:blipFill>
        <p:spPr bwMode="auto">
          <a:xfrm>
            <a:off x="5080566" y="1600200"/>
            <a:ext cx="3173867" cy="4525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Salivary Gland Pathology</a:t>
            </a:r>
            <a:endParaRPr lang="fa-IR" dirty="0"/>
          </a:p>
        </p:txBody>
      </p:sp>
      <p:sp>
        <p:nvSpPr>
          <p:cNvPr id="6" name="Content Placeholder 5"/>
          <p:cNvSpPr>
            <a:spLocks noGrp="1"/>
          </p:cNvSpPr>
          <p:nvPr>
            <p:ph sz="half" idx="1"/>
          </p:nvPr>
        </p:nvSpPr>
        <p:spPr>
          <a:xfrm>
            <a:off x="428596" y="1857364"/>
            <a:ext cx="4038600" cy="4525963"/>
          </a:xfrm>
        </p:spPr>
        <p:txBody>
          <a:bodyPr/>
          <a:lstStyle/>
          <a:p>
            <a:pPr algn="l">
              <a:buNone/>
            </a:pPr>
            <a:r>
              <a:rPr lang="en-US" dirty="0"/>
              <a:t>Microscopically, the calcified mass exhibits </a:t>
            </a:r>
            <a:r>
              <a:rPr lang="en-US" dirty="0" smtClean="0"/>
              <a:t>concentric laminations </a:t>
            </a:r>
            <a:r>
              <a:rPr lang="en-US" dirty="0"/>
              <a:t>that may surround a </a:t>
            </a:r>
            <a:r>
              <a:rPr lang="en-US" dirty="0" err="1"/>
              <a:t>nidus</a:t>
            </a:r>
            <a:r>
              <a:rPr lang="en-US" dirty="0"/>
              <a:t> of amorphous</a:t>
            </a:r>
          </a:p>
          <a:p>
            <a:pPr algn="l">
              <a:buNone/>
            </a:pPr>
            <a:r>
              <a:rPr lang="en-US" dirty="0"/>
              <a:t>debris </a:t>
            </a:r>
            <a:r>
              <a:rPr lang="en-US" dirty="0" smtClean="0"/>
              <a:t>.</a:t>
            </a:r>
            <a:endParaRPr lang="fa-IR" dirty="0"/>
          </a:p>
        </p:txBody>
      </p:sp>
      <p:pic>
        <p:nvPicPr>
          <p:cNvPr id="14338" name="Picture 2"/>
          <p:cNvPicPr>
            <a:picLocks noGrp="1" noChangeAspect="1" noChangeArrowheads="1"/>
          </p:cNvPicPr>
          <p:nvPr>
            <p:ph sz="half" idx="2"/>
          </p:nvPr>
        </p:nvPicPr>
        <p:blipFill>
          <a:blip r:embed="rId2" cstate="print"/>
          <a:srcRect/>
          <a:stretch>
            <a:fillRect/>
          </a:stretch>
        </p:blipFill>
        <p:spPr bwMode="auto">
          <a:xfrm>
            <a:off x="4572000" y="1928802"/>
            <a:ext cx="4038600" cy="2610609"/>
          </a:xfrm>
          <a:prstGeom prst="rect">
            <a:avLst/>
          </a:prstGeom>
          <a:noFill/>
          <a:ln w="9525">
            <a:noFill/>
            <a:miter lim="800000"/>
            <a:headEnd/>
            <a:tailEnd/>
          </a:ln>
          <a:effectLst/>
        </p:spPr>
      </p:pic>
      <p:sp>
        <p:nvSpPr>
          <p:cNvPr id="9" name="Rectangle 8"/>
          <p:cNvSpPr/>
          <p:nvPr/>
        </p:nvSpPr>
        <p:spPr>
          <a:xfrm>
            <a:off x="4572000" y="4643446"/>
            <a:ext cx="4572000" cy="923330"/>
          </a:xfrm>
          <a:prstGeom prst="rect">
            <a:avLst/>
          </a:prstGeom>
        </p:spPr>
        <p:txBody>
          <a:bodyPr wrap="square">
            <a:spAutoFit/>
          </a:bodyPr>
          <a:lstStyle/>
          <a:p>
            <a:pPr algn="l"/>
            <a:r>
              <a:rPr lang="en-US" b="1" dirty="0" err="1"/>
              <a:t>Sialolithiasis</a:t>
            </a:r>
            <a:r>
              <a:rPr lang="en-US" b="1" dirty="0"/>
              <a:t>. </a:t>
            </a:r>
            <a:r>
              <a:rPr lang="en-US" b="1" dirty="0" err="1"/>
              <a:t>Intraductal</a:t>
            </a:r>
            <a:r>
              <a:rPr lang="en-US" b="1" dirty="0"/>
              <a:t> calcified mass </a:t>
            </a:r>
            <a:r>
              <a:rPr lang="en-US" b="1" dirty="0" smtClean="0"/>
              <a:t>showing </a:t>
            </a:r>
            <a:r>
              <a:rPr lang="en-US" dirty="0" smtClean="0"/>
              <a:t>concentric </a:t>
            </a:r>
            <a:r>
              <a:rPr lang="en-US" dirty="0"/>
              <a:t>laminations. The duct exhibits </a:t>
            </a:r>
            <a:r>
              <a:rPr lang="en-US" dirty="0" err="1"/>
              <a:t>squamous</a:t>
            </a:r>
            <a:r>
              <a:rPr lang="en-US" dirty="0"/>
              <a:t> </a:t>
            </a:r>
            <a:r>
              <a:rPr lang="en-US" dirty="0" err="1"/>
              <a:t>metaplasia</a:t>
            </a:r>
            <a:r>
              <a:rPr lang="en-US" dirty="0"/>
              <a:t>.</a:t>
            </a:r>
            <a:endParaRPr lang="fa-I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Salivary Gland Pathology</a:t>
            </a:r>
            <a:endParaRPr lang="fa-IR" dirty="0"/>
          </a:p>
        </p:txBody>
      </p:sp>
      <p:sp>
        <p:nvSpPr>
          <p:cNvPr id="3" name="Content Placeholder 2"/>
          <p:cNvSpPr>
            <a:spLocks noGrp="1"/>
          </p:cNvSpPr>
          <p:nvPr>
            <p:ph idx="1"/>
          </p:nvPr>
        </p:nvSpPr>
        <p:spPr/>
        <p:txBody>
          <a:bodyPr>
            <a:normAutofit fontScale="25000" lnSpcReduction="20000"/>
          </a:bodyPr>
          <a:lstStyle/>
          <a:p>
            <a:pPr algn="just" rtl="0">
              <a:buNone/>
            </a:pPr>
            <a:r>
              <a:rPr lang="en-US" sz="11200" b="1" dirty="0" smtClean="0"/>
              <a:t>Clinical Features</a:t>
            </a:r>
          </a:p>
          <a:p>
            <a:pPr algn="just" rtl="0">
              <a:lnSpc>
                <a:spcPct val="170000"/>
              </a:lnSpc>
              <a:buNone/>
            </a:pPr>
            <a:r>
              <a:rPr lang="en-US" sz="8000" dirty="0" err="1" smtClean="0">
                <a:solidFill>
                  <a:schemeClr val="accent2"/>
                </a:solidFill>
              </a:rPr>
              <a:t>Mucoceles</a:t>
            </a:r>
            <a:r>
              <a:rPr lang="en-US" sz="8000" dirty="0" smtClean="0"/>
              <a:t> </a:t>
            </a:r>
            <a:r>
              <a:rPr lang="en-US" sz="8000" dirty="0"/>
              <a:t>typically appear as </a:t>
            </a:r>
            <a:r>
              <a:rPr lang="en-US" sz="8000" dirty="0">
                <a:solidFill>
                  <a:schemeClr val="accent2"/>
                </a:solidFill>
              </a:rPr>
              <a:t>dome-shaped</a:t>
            </a:r>
            <a:r>
              <a:rPr lang="en-US" sz="8000" dirty="0"/>
              <a:t> </a:t>
            </a:r>
            <a:r>
              <a:rPr lang="en-US" sz="8000" dirty="0" smtClean="0"/>
              <a:t>mucosal swellings that can </a:t>
            </a:r>
            <a:r>
              <a:rPr lang="en-US" sz="8000" dirty="0"/>
              <a:t>range from 1 or 2 mm to several </a:t>
            </a:r>
            <a:r>
              <a:rPr lang="en-US" sz="8000" dirty="0" smtClean="0"/>
              <a:t>centimeters in </a:t>
            </a:r>
            <a:r>
              <a:rPr lang="en-US" sz="8000" dirty="0"/>
              <a:t>size </a:t>
            </a:r>
            <a:r>
              <a:rPr lang="en-US" sz="8000" dirty="0" smtClean="0"/>
              <a:t>.They </a:t>
            </a:r>
            <a:r>
              <a:rPr lang="en-US" sz="8000" dirty="0"/>
              <a:t>are </a:t>
            </a:r>
            <a:r>
              <a:rPr lang="en-US" sz="8000" dirty="0" smtClean="0"/>
              <a:t>most common </a:t>
            </a:r>
            <a:r>
              <a:rPr lang="en-US" sz="8000" dirty="0"/>
              <a:t>in </a:t>
            </a:r>
            <a:r>
              <a:rPr lang="en-US" sz="8000" dirty="0">
                <a:solidFill>
                  <a:schemeClr val="accent5"/>
                </a:solidFill>
              </a:rPr>
              <a:t>children</a:t>
            </a:r>
            <a:r>
              <a:rPr lang="en-US" sz="8000" dirty="0"/>
              <a:t> and </a:t>
            </a:r>
            <a:r>
              <a:rPr lang="en-US" sz="8000" dirty="0">
                <a:solidFill>
                  <a:schemeClr val="accent5"/>
                </a:solidFill>
              </a:rPr>
              <a:t>young adults</a:t>
            </a:r>
            <a:r>
              <a:rPr lang="en-US" sz="8000" dirty="0"/>
              <a:t>, perhaps </a:t>
            </a:r>
            <a:r>
              <a:rPr lang="en-US" sz="8000" dirty="0" smtClean="0"/>
              <a:t>because younger </a:t>
            </a:r>
            <a:r>
              <a:rPr lang="en-US" sz="8000" dirty="0"/>
              <a:t>people are more likely to experience trauma </a:t>
            </a:r>
            <a:r>
              <a:rPr lang="en-US" sz="8000" dirty="0" smtClean="0"/>
              <a:t>that induces </a:t>
            </a:r>
            <a:r>
              <a:rPr lang="en-US" sz="8000" dirty="0" err="1"/>
              <a:t>mucin</a:t>
            </a:r>
            <a:r>
              <a:rPr lang="en-US" sz="8000" dirty="0"/>
              <a:t> spillage. However, </a:t>
            </a:r>
            <a:r>
              <a:rPr lang="en-US" sz="8000" dirty="0" err="1"/>
              <a:t>mucoceles</a:t>
            </a:r>
            <a:r>
              <a:rPr lang="en-US" sz="8000" dirty="0"/>
              <a:t> have </a:t>
            </a:r>
            <a:r>
              <a:rPr lang="en-US" sz="8000" dirty="0" smtClean="0"/>
              <a:t>been reported </a:t>
            </a:r>
            <a:r>
              <a:rPr lang="en-US" sz="8000" dirty="0"/>
              <a:t>in patients of all ages, including newborn </a:t>
            </a:r>
            <a:r>
              <a:rPr lang="en-US" sz="8000" dirty="0" smtClean="0"/>
              <a:t>infants and older people. The spilled </a:t>
            </a:r>
            <a:r>
              <a:rPr lang="en-US" sz="8000" dirty="0" err="1" smtClean="0"/>
              <a:t>mucin</a:t>
            </a:r>
            <a:r>
              <a:rPr lang="en-US" sz="8000" dirty="0" smtClean="0"/>
              <a:t> below the mucosal surface often imparts a bluish translucent hue to the swelling, although deeper </a:t>
            </a:r>
            <a:r>
              <a:rPr lang="en-US" sz="8000" dirty="0" err="1" smtClean="0"/>
              <a:t>mucoceles</a:t>
            </a:r>
            <a:r>
              <a:rPr lang="en-US" sz="8000" dirty="0" smtClean="0"/>
              <a:t> may be normal in color.</a:t>
            </a:r>
            <a:endParaRPr lang="fa-IR" sz="8000" dirty="0" smtClean="0"/>
          </a:p>
          <a:p>
            <a:pPr algn="just" rtl="0">
              <a:buNone/>
            </a:pPr>
            <a:endParaRPr lang="en-US" dirty="0" smtClean="0"/>
          </a:p>
          <a:p>
            <a:pPr algn="just" rtl="0">
              <a:buNone/>
            </a:pPr>
            <a:endParaRPr lang="en-US" dirty="0" smtClean="0"/>
          </a:p>
          <a:p>
            <a:pPr algn="just" rtl="0">
              <a:buNone/>
            </a:pPr>
            <a:r>
              <a:rPr lang="en-US" sz="3800" dirty="0" smtClean="0"/>
              <a:t> </a:t>
            </a:r>
          </a:p>
          <a:p>
            <a:pPr algn="just" rtl="0">
              <a:buNone/>
            </a:pP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algn="l">
              <a:buNone/>
            </a:pPr>
            <a:r>
              <a:rPr lang="pt-BR" b="1" dirty="0"/>
              <a:t>Treatment and P r o g n o s i s</a:t>
            </a:r>
          </a:p>
          <a:p>
            <a:pPr algn="l">
              <a:buNone/>
            </a:pPr>
            <a:r>
              <a:rPr lang="en-US" dirty="0"/>
              <a:t>Small </a:t>
            </a:r>
            <a:r>
              <a:rPr lang="en-US" dirty="0" err="1"/>
              <a:t>sialoliths</a:t>
            </a:r>
            <a:r>
              <a:rPr lang="en-US" dirty="0"/>
              <a:t> of the major glands sometimes can be</a:t>
            </a:r>
          </a:p>
          <a:p>
            <a:pPr algn="l">
              <a:buNone/>
            </a:pPr>
            <a:r>
              <a:rPr lang="en-US" dirty="0"/>
              <a:t>treated conservatively by gentle massage of the gland in</a:t>
            </a:r>
          </a:p>
          <a:p>
            <a:pPr algn="l">
              <a:buNone/>
            </a:pPr>
            <a:r>
              <a:rPr lang="en-US" dirty="0"/>
              <a:t>an effort to milk the stone toward the duct orifice. </a:t>
            </a:r>
            <a:r>
              <a:rPr lang="en-US" dirty="0" err="1" smtClean="0"/>
              <a:t>Sialagogues</a:t>
            </a:r>
            <a:r>
              <a:rPr lang="en-US" dirty="0" smtClean="0"/>
              <a:t>(drugs </a:t>
            </a:r>
            <a:r>
              <a:rPr lang="en-US" dirty="0"/>
              <a:t>that stimulate salivary flow), moist heat,</a:t>
            </a:r>
          </a:p>
          <a:p>
            <a:pPr algn="l">
              <a:buNone/>
            </a:pPr>
            <a:r>
              <a:rPr lang="en-US" dirty="0"/>
              <a:t>and increased fluid intake also may promote passage of</a:t>
            </a:r>
          </a:p>
          <a:p>
            <a:pPr algn="l">
              <a:buNone/>
            </a:pPr>
            <a:r>
              <a:rPr lang="en-US" dirty="0"/>
              <a:t>the stone. Larger </a:t>
            </a:r>
            <a:r>
              <a:rPr lang="en-US" dirty="0" err="1"/>
              <a:t>sialoliths</a:t>
            </a:r>
            <a:r>
              <a:rPr lang="en-US" dirty="0"/>
              <a:t> usually need to be removed</a:t>
            </a:r>
          </a:p>
          <a:p>
            <a:pPr algn="l">
              <a:buNone/>
            </a:pPr>
            <a:r>
              <a:rPr lang="en-US" dirty="0"/>
              <a:t>surgically. If significant inflammatory damage has</a:t>
            </a:r>
          </a:p>
          <a:p>
            <a:pPr algn="l">
              <a:buNone/>
            </a:pPr>
            <a:r>
              <a:rPr lang="en-US" dirty="0"/>
              <a:t>occurred within the feeding gland, the gland may need</a:t>
            </a:r>
          </a:p>
          <a:p>
            <a:pPr algn="l">
              <a:buNone/>
            </a:pPr>
            <a:r>
              <a:rPr lang="en-US" dirty="0"/>
              <a:t>to be removed. Minor gland </a:t>
            </a:r>
            <a:r>
              <a:rPr lang="en-US" dirty="0" err="1"/>
              <a:t>sialoliths</a:t>
            </a:r>
            <a:r>
              <a:rPr lang="en-US" dirty="0"/>
              <a:t> are best treated by</a:t>
            </a:r>
          </a:p>
          <a:p>
            <a:pPr algn="l">
              <a:buNone/>
            </a:pPr>
            <a:r>
              <a:rPr lang="en-US" dirty="0"/>
              <a:t>surgical removal, including the associated gland.</a:t>
            </a:r>
            <a:endParaRPr lang="fa-IR" dirty="0"/>
          </a:p>
        </p:txBody>
      </p:sp>
      <p:sp>
        <p:nvSpPr>
          <p:cNvPr id="4" name="Title 1"/>
          <p:cNvSpPr>
            <a:spLocks noGrp="1"/>
          </p:cNvSpPr>
          <p:nvPr>
            <p:ph type="title"/>
          </p:nvPr>
        </p:nvSpPr>
        <p:spPr/>
        <p:txBody>
          <a:bodyPr/>
          <a:lstStyle/>
          <a:p>
            <a:r>
              <a:rPr lang="en-US" dirty="0" smtClean="0"/>
              <a:t>Salivary Gland Pathology</a:t>
            </a:r>
            <a:endParaRPr lang="fa-I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Salivary Gland Pathology</a:t>
            </a:r>
            <a:endParaRPr lang="fa-IR" dirty="0"/>
          </a:p>
        </p:txBody>
      </p:sp>
      <p:sp>
        <p:nvSpPr>
          <p:cNvPr id="3" name="Content Placeholder 2"/>
          <p:cNvSpPr>
            <a:spLocks noGrp="1"/>
          </p:cNvSpPr>
          <p:nvPr>
            <p:ph idx="1"/>
          </p:nvPr>
        </p:nvSpPr>
        <p:spPr/>
        <p:txBody>
          <a:bodyPr>
            <a:normAutofit fontScale="85000" lnSpcReduction="10000"/>
          </a:bodyPr>
          <a:lstStyle/>
          <a:p>
            <a:pPr algn="l">
              <a:buNone/>
            </a:pPr>
            <a:r>
              <a:rPr lang="en-US" dirty="0"/>
              <a:t>In the late 1800s, Johann von </a:t>
            </a:r>
            <a:r>
              <a:rPr lang="en-US" dirty="0" err="1"/>
              <a:t>Mikulicz-Radecki</a:t>
            </a:r>
            <a:r>
              <a:rPr lang="en-US" dirty="0"/>
              <a:t> described</a:t>
            </a:r>
          </a:p>
          <a:p>
            <a:pPr algn="l">
              <a:buNone/>
            </a:pPr>
            <a:r>
              <a:rPr lang="en-US" dirty="0"/>
              <a:t>the case of a patient with an unusual bilateral painless</a:t>
            </a:r>
          </a:p>
          <a:p>
            <a:pPr algn="l">
              <a:buNone/>
            </a:pPr>
            <a:r>
              <a:rPr lang="en-US" dirty="0"/>
              <a:t>swelling of the </a:t>
            </a:r>
            <a:r>
              <a:rPr lang="en-US" dirty="0" err="1"/>
              <a:t>lacrimal</a:t>
            </a:r>
            <a:r>
              <a:rPr lang="en-US" dirty="0"/>
              <a:t> glands and all of the salivary</a:t>
            </a:r>
          </a:p>
          <a:p>
            <a:pPr algn="l">
              <a:buNone/>
            </a:pPr>
            <a:r>
              <a:rPr lang="en-US" dirty="0"/>
              <a:t>glands. </a:t>
            </a:r>
            <a:r>
              <a:rPr lang="en-US" dirty="0" err="1"/>
              <a:t>Histopathologic</a:t>
            </a:r>
            <a:r>
              <a:rPr lang="en-US" dirty="0"/>
              <a:t> examination of the involved</a:t>
            </a:r>
          </a:p>
          <a:p>
            <a:pPr algn="l">
              <a:buNone/>
            </a:pPr>
            <a:r>
              <a:rPr lang="en-US" dirty="0"/>
              <a:t>glands showed an intense lymphocytic infiltrate, with</a:t>
            </a:r>
          </a:p>
          <a:p>
            <a:pPr algn="l">
              <a:buNone/>
            </a:pPr>
            <a:r>
              <a:rPr lang="en-US" dirty="0"/>
              <a:t>features that today are recognized microscopically as the</a:t>
            </a:r>
          </a:p>
          <a:p>
            <a:pPr algn="l">
              <a:buNone/>
            </a:pPr>
            <a:r>
              <a:rPr lang="en-US" b="1" dirty="0">
                <a:solidFill>
                  <a:srgbClr val="FF0000"/>
                </a:solidFill>
              </a:rPr>
              <a:t>benign </a:t>
            </a:r>
            <a:r>
              <a:rPr lang="en-US" b="1" dirty="0" err="1">
                <a:solidFill>
                  <a:srgbClr val="FF0000"/>
                </a:solidFill>
              </a:rPr>
              <a:t>lymphoepithelial</a:t>
            </a:r>
            <a:r>
              <a:rPr lang="en-US" b="1" dirty="0">
                <a:solidFill>
                  <a:srgbClr val="FF0000"/>
                </a:solidFill>
              </a:rPr>
              <a:t> lesion</a:t>
            </a:r>
            <a:r>
              <a:rPr lang="en-US" b="1" dirty="0"/>
              <a:t>.</a:t>
            </a:r>
            <a:endParaRPr lang="fa-I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Salivary Gland Pathology</a:t>
            </a:r>
            <a:endParaRPr lang="fa-IR" dirty="0"/>
          </a:p>
        </p:txBody>
      </p:sp>
      <p:sp>
        <p:nvSpPr>
          <p:cNvPr id="3" name="Content Placeholder 2"/>
          <p:cNvSpPr>
            <a:spLocks noGrp="1"/>
          </p:cNvSpPr>
          <p:nvPr>
            <p:ph idx="1"/>
          </p:nvPr>
        </p:nvSpPr>
        <p:spPr/>
        <p:txBody>
          <a:bodyPr>
            <a:normAutofit fontScale="70000" lnSpcReduction="20000"/>
          </a:bodyPr>
          <a:lstStyle/>
          <a:p>
            <a:pPr algn="l">
              <a:buNone/>
            </a:pPr>
            <a:r>
              <a:rPr lang="en-US" dirty="0"/>
              <a:t>Most </a:t>
            </a:r>
            <a:r>
              <a:rPr lang="en-US" dirty="0">
                <a:solidFill>
                  <a:srgbClr val="FF0000"/>
                </a:solidFill>
              </a:rPr>
              <a:t>benign </a:t>
            </a:r>
            <a:r>
              <a:rPr lang="en-US" dirty="0" err="1">
                <a:solidFill>
                  <a:srgbClr val="FF0000"/>
                </a:solidFill>
              </a:rPr>
              <a:t>lymphoepithelial</a:t>
            </a:r>
            <a:r>
              <a:rPr lang="en-US" dirty="0">
                <a:solidFill>
                  <a:srgbClr val="FF0000"/>
                </a:solidFill>
              </a:rPr>
              <a:t> lesions </a:t>
            </a:r>
            <a:r>
              <a:rPr lang="en-US" dirty="0"/>
              <a:t>develop as a </a:t>
            </a:r>
            <a:r>
              <a:rPr lang="en-US" dirty="0" smtClean="0"/>
              <a:t>component of </a:t>
            </a:r>
            <a:r>
              <a:rPr lang="en-US" dirty="0" err="1"/>
              <a:t>Sjogren</a:t>
            </a:r>
            <a:r>
              <a:rPr lang="en-US" dirty="0"/>
              <a:t> syndrome. Those not associated </a:t>
            </a:r>
            <a:r>
              <a:rPr lang="en-US" dirty="0" smtClean="0"/>
              <a:t>with </a:t>
            </a:r>
            <a:r>
              <a:rPr lang="en-US" dirty="0" err="1" smtClean="0"/>
              <a:t>Sjogren</a:t>
            </a:r>
            <a:r>
              <a:rPr lang="en-US" dirty="0" smtClean="0"/>
              <a:t> </a:t>
            </a:r>
            <a:r>
              <a:rPr lang="en-US" dirty="0"/>
              <a:t>syndrome are usually unilateral, although </a:t>
            </a:r>
            <a:r>
              <a:rPr lang="en-US" dirty="0" smtClean="0"/>
              <a:t>occasional bilateral </a:t>
            </a:r>
            <a:r>
              <a:rPr lang="en-US" dirty="0"/>
              <a:t>examples are seen. On occasion, </a:t>
            </a:r>
            <a:r>
              <a:rPr lang="en-US" dirty="0" smtClean="0"/>
              <a:t>benign </a:t>
            </a:r>
            <a:r>
              <a:rPr lang="en-US" dirty="0" err="1" smtClean="0"/>
              <a:t>lymphoepithelial</a:t>
            </a:r>
            <a:r>
              <a:rPr lang="en-US" dirty="0" smtClean="0"/>
              <a:t> </a:t>
            </a:r>
            <a:r>
              <a:rPr lang="en-US" dirty="0"/>
              <a:t>lesions occur in association with </a:t>
            </a:r>
            <a:r>
              <a:rPr lang="en-US" dirty="0" smtClean="0"/>
              <a:t>other salivary </a:t>
            </a:r>
            <a:r>
              <a:rPr lang="en-US" dirty="0"/>
              <a:t>gland pathologic conditions, such as </a:t>
            </a:r>
            <a:r>
              <a:rPr lang="en-US" dirty="0" err="1" smtClean="0"/>
              <a:t>sialoliths</a:t>
            </a:r>
            <a:r>
              <a:rPr lang="en-US" dirty="0" smtClean="0"/>
              <a:t> and </a:t>
            </a:r>
            <a:r>
              <a:rPr lang="en-US" dirty="0"/>
              <a:t>benign or malignant epithelial tumors.</a:t>
            </a:r>
          </a:p>
          <a:p>
            <a:pPr algn="l">
              <a:buNone/>
            </a:pPr>
            <a:r>
              <a:rPr lang="en-US" dirty="0"/>
              <a:t>The benign </a:t>
            </a:r>
            <a:r>
              <a:rPr lang="en-US" dirty="0" err="1"/>
              <a:t>lymphoepithelial</a:t>
            </a:r>
            <a:r>
              <a:rPr lang="en-US" dirty="0"/>
              <a:t> lesion most </a:t>
            </a:r>
            <a:r>
              <a:rPr lang="en-US" dirty="0" smtClean="0"/>
              <a:t>often develops </a:t>
            </a:r>
            <a:r>
              <a:rPr lang="en-US" dirty="0"/>
              <a:t>in adults, with a mean age of 50 years. </a:t>
            </a:r>
            <a:r>
              <a:rPr lang="en-US" dirty="0" smtClean="0"/>
              <a:t>From 60</a:t>
            </a:r>
            <a:r>
              <a:rPr lang="en-US" dirty="0"/>
              <a:t>% to 80% of cases occur in women. Eighty-five </a:t>
            </a:r>
            <a:r>
              <a:rPr lang="en-US" dirty="0" smtClean="0"/>
              <a:t>percent of </a:t>
            </a:r>
            <a:r>
              <a:rPr lang="en-US" dirty="0"/>
              <a:t>cases occur in the parotid gland, with </a:t>
            </a:r>
            <a:r>
              <a:rPr lang="en-US" dirty="0" smtClean="0"/>
              <a:t>infrequent examples </a:t>
            </a:r>
            <a:r>
              <a:rPr lang="en-US" dirty="0"/>
              <a:t>also reported in the </a:t>
            </a:r>
            <a:r>
              <a:rPr lang="en-US" dirty="0" err="1"/>
              <a:t>submandibular</a:t>
            </a:r>
            <a:r>
              <a:rPr lang="en-US" dirty="0"/>
              <a:t> gland and</a:t>
            </a:r>
          </a:p>
          <a:p>
            <a:pPr algn="l">
              <a:buNone/>
            </a:pPr>
            <a:r>
              <a:rPr lang="en-US" dirty="0"/>
              <a:t>minor salivary glands. The lesion usually appears as </a:t>
            </a:r>
            <a:r>
              <a:rPr lang="en-US" dirty="0" smtClean="0"/>
              <a:t>a firm</a:t>
            </a:r>
            <a:r>
              <a:rPr lang="en-US" dirty="0"/>
              <a:t>, diffuse swelling of the affected gland that </a:t>
            </a:r>
            <a:r>
              <a:rPr lang="en-US" dirty="0" smtClean="0"/>
              <a:t>sometimes is </a:t>
            </a:r>
            <a:r>
              <a:rPr lang="en-US" dirty="0"/>
              <a:t>dramatic in size. It may be asymptomatic </a:t>
            </a:r>
            <a:r>
              <a:rPr lang="en-US" dirty="0" smtClean="0"/>
              <a:t>or associated </a:t>
            </a:r>
            <a:r>
              <a:rPr lang="en-US" dirty="0"/>
              <a:t>with mild pain.</a:t>
            </a:r>
            <a:endParaRPr lang="fa-IR"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Salivary Gland Pathology</a:t>
            </a:r>
            <a:endParaRPr lang="fa-IR" dirty="0"/>
          </a:p>
        </p:txBody>
      </p:sp>
      <p:pic>
        <p:nvPicPr>
          <p:cNvPr id="15362" name="Picture 2"/>
          <p:cNvPicPr>
            <a:picLocks noGrp="1" noChangeAspect="1" noChangeArrowheads="1"/>
          </p:cNvPicPr>
          <p:nvPr>
            <p:ph sz="half" idx="2"/>
          </p:nvPr>
        </p:nvPicPr>
        <p:blipFill>
          <a:blip r:embed="rId2"/>
          <a:srcRect/>
          <a:stretch>
            <a:fillRect/>
          </a:stretch>
        </p:blipFill>
        <p:spPr bwMode="auto">
          <a:xfrm>
            <a:off x="4648200" y="2071678"/>
            <a:ext cx="4038600" cy="3111583"/>
          </a:xfrm>
          <a:prstGeom prst="rect">
            <a:avLst/>
          </a:prstGeom>
          <a:noFill/>
          <a:ln w="9525">
            <a:noFill/>
            <a:miter lim="800000"/>
            <a:headEnd/>
            <a:tailEnd/>
          </a:ln>
          <a:effectLst/>
        </p:spPr>
      </p:pic>
      <p:sp>
        <p:nvSpPr>
          <p:cNvPr id="4" name="Content Placeholder 3"/>
          <p:cNvSpPr>
            <a:spLocks noGrp="1"/>
          </p:cNvSpPr>
          <p:nvPr>
            <p:ph sz="half" idx="1"/>
          </p:nvPr>
        </p:nvSpPr>
        <p:spPr>
          <a:ln>
            <a:solidFill>
              <a:srgbClr val="FF0000"/>
            </a:solidFill>
          </a:ln>
        </p:spPr>
        <p:txBody>
          <a:bodyPr>
            <a:normAutofit fontScale="70000" lnSpcReduction="20000"/>
          </a:bodyPr>
          <a:lstStyle/>
          <a:p>
            <a:pPr algn="l">
              <a:buNone/>
            </a:pPr>
            <a:r>
              <a:rPr lang="en-US" dirty="0" err="1"/>
              <a:t>Histopathologic</a:t>
            </a:r>
            <a:r>
              <a:rPr lang="en-US" dirty="0"/>
              <a:t> Features</a:t>
            </a:r>
          </a:p>
          <a:p>
            <a:pPr algn="l">
              <a:buNone/>
            </a:pPr>
            <a:r>
              <a:rPr lang="en-US" dirty="0"/>
              <a:t>Microscopic examination of the </a:t>
            </a:r>
            <a:r>
              <a:rPr lang="en-US" dirty="0" smtClean="0"/>
              <a:t>benign </a:t>
            </a:r>
            <a:r>
              <a:rPr lang="en-US" dirty="0" err="1" smtClean="0"/>
              <a:t>lymphoepithelial</a:t>
            </a:r>
            <a:r>
              <a:rPr lang="en-US" dirty="0" smtClean="0"/>
              <a:t> lesion </a:t>
            </a:r>
            <a:r>
              <a:rPr lang="en-US" dirty="0"/>
              <a:t>shows a heavy lymphocytic infiltrate </a:t>
            </a:r>
            <a:r>
              <a:rPr lang="en-US" dirty="0" smtClean="0"/>
              <a:t>associated with </a:t>
            </a:r>
            <a:r>
              <a:rPr lang="en-US" dirty="0"/>
              <a:t>the destruction of the salivary </a:t>
            </a:r>
            <a:r>
              <a:rPr lang="en-US" dirty="0" err="1" smtClean="0"/>
              <a:t>acini</a:t>
            </a:r>
            <a:r>
              <a:rPr lang="en-US" dirty="0" smtClean="0"/>
              <a:t>.</a:t>
            </a:r>
            <a:endParaRPr lang="en-US" dirty="0"/>
          </a:p>
          <a:p>
            <a:pPr algn="l">
              <a:buNone/>
            </a:pPr>
            <a:r>
              <a:rPr lang="en-US" dirty="0"/>
              <a:t>Germinal centers may or may not be seen. Although </a:t>
            </a:r>
            <a:r>
              <a:rPr lang="en-US" dirty="0" smtClean="0"/>
              <a:t>the </a:t>
            </a:r>
            <a:r>
              <a:rPr lang="en-US" dirty="0" err="1" smtClean="0"/>
              <a:t>acini</a:t>
            </a:r>
            <a:r>
              <a:rPr lang="en-US" dirty="0" smtClean="0"/>
              <a:t> </a:t>
            </a:r>
            <a:r>
              <a:rPr lang="en-US" dirty="0"/>
              <a:t>are destroyed, the </a:t>
            </a:r>
            <a:r>
              <a:rPr lang="en-US" dirty="0" err="1"/>
              <a:t>ductal</a:t>
            </a:r>
            <a:r>
              <a:rPr lang="en-US" dirty="0"/>
              <a:t> epithelium persists. </a:t>
            </a:r>
            <a:r>
              <a:rPr lang="en-US" dirty="0" smtClean="0"/>
              <a:t>The </a:t>
            </a:r>
            <a:r>
              <a:rPr lang="en-US" dirty="0" err="1" smtClean="0"/>
              <a:t>ductal</a:t>
            </a:r>
            <a:r>
              <a:rPr lang="en-US" dirty="0" smtClean="0"/>
              <a:t> </a:t>
            </a:r>
            <a:r>
              <a:rPr lang="en-US" dirty="0"/>
              <a:t>cells and surrounding </a:t>
            </a:r>
            <a:r>
              <a:rPr lang="en-US" dirty="0" err="1"/>
              <a:t>myoepithelial</a:t>
            </a:r>
            <a:r>
              <a:rPr lang="en-US" dirty="0"/>
              <a:t> cells </a:t>
            </a:r>
            <a:r>
              <a:rPr lang="en-US" dirty="0" smtClean="0"/>
              <a:t>become </a:t>
            </a:r>
            <a:r>
              <a:rPr lang="en-US" dirty="0" err="1" smtClean="0"/>
              <a:t>hyperplastic</a:t>
            </a:r>
            <a:r>
              <a:rPr lang="en-US" dirty="0"/>
              <a:t>, forming highly characteristic groups of</a:t>
            </a:r>
          </a:p>
          <a:p>
            <a:pPr algn="l">
              <a:buNone/>
            </a:pPr>
            <a:r>
              <a:rPr lang="en-US" dirty="0"/>
              <a:t>cells, known as </a:t>
            </a:r>
            <a:r>
              <a:rPr lang="en-US" i="1" dirty="0" err="1"/>
              <a:t>epimyoepithelial</a:t>
            </a:r>
            <a:r>
              <a:rPr lang="en-US" i="1" dirty="0"/>
              <a:t> islands, throughout the</a:t>
            </a:r>
          </a:p>
          <a:p>
            <a:pPr algn="l">
              <a:buNone/>
            </a:pPr>
            <a:r>
              <a:rPr lang="en-US" dirty="0"/>
              <a:t>lymphoid proliferation.</a:t>
            </a:r>
            <a:endParaRPr lang="fa-I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Salivary Gland Pathology</a:t>
            </a:r>
            <a:endParaRPr lang="fa-IR" dirty="0"/>
          </a:p>
        </p:txBody>
      </p:sp>
      <p:sp>
        <p:nvSpPr>
          <p:cNvPr id="6" name="Content Placeholder 5"/>
          <p:cNvSpPr>
            <a:spLocks noGrp="1"/>
          </p:cNvSpPr>
          <p:nvPr>
            <p:ph idx="1"/>
          </p:nvPr>
        </p:nvSpPr>
        <p:spPr/>
        <p:txBody>
          <a:bodyPr>
            <a:normAutofit/>
          </a:bodyPr>
          <a:lstStyle/>
          <a:p>
            <a:pPr algn="l">
              <a:buNone/>
            </a:pPr>
            <a:r>
              <a:rPr lang="en-US" dirty="0" smtClean="0"/>
              <a:t>The presence of </a:t>
            </a:r>
            <a:r>
              <a:rPr lang="en-US" dirty="0" err="1" smtClean="0"/>
              <a:t>epimyoepithe</a:t>
            </a:r>
            <a:r>
              <a:rPr lang="en-US" dirty="0" smtClean="0"/>
              <a:t>-islands once was considered indicative of a benign process, but now it is recognized that these islands also</a:t>
            </a:r>
          </a:p>
          <a:p>
            <a:pPr algn="l">
              <a:buNone/>
            </a:pPr>
            <a:r>
              <a:rPr lang="en-US" dirty="0" smtClean="0"/>
              <a:t>can be found in low-grade salivary lymphomas which is called:</a:t>
            </a:r>
          </a:p>
          <a:p>
            <a:pPr algn="l">
              <a:buNone/>
            </a:pPr>
            <a:r>
              <a:rPr lang="en-US" b="1" dirty="0" smtClean="0"/>
              <a:t>mucosa-associated lymphoid tissue (MALT lymphomas).</a:t>
            </a:r>
            <a:endParaRPr lang="fa-I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Salivary Gland Pathology</a:t>
            </a:r>
            <a:endParaRPr lang="fa-IR" dirty="0"/>
          </a:p>
        </p:txBody>
      </p:sp>
      <p:sp>
        <p:nvSpPr>
          <p:cNvPr id="3" name="Content Placeholder 2"/>
          <p:cNvSpPr>
            <a:spLocks noGrp="1"/>
          </p:cNvSpPr>
          <p:nvPr>
            <p:ph idx="1"/>
          </p:nvPr>
        </p:nvSpPr>
        <p:spPr/>
        <p:txBody>
          <a:bodyPr>
            <a:normAutofit fontScale="85000" lnSpcReduction="20000"/>
          </a:bodyPr>
          <a:lstStyle/>
          <a:p>
            <a:pPr algn="l">
              <a:buNone/>
            </a:pPr>
            <a:r>
              <a:rPr lang="en-US" dirty="0" smtClean="0"/>
              <a:t>Treatment a n d Prognosis</a:t>
            </a:r>
          </a:p>
          <a:p>
            <a:pPr algn="l">
              <a:buNone/>
            </a:pPr>
            <a:r>
              <a:rPr lang="en-US" dirty="0" smtClean="0"/>
              <a:t>Although the benign </a:t>
            </a:r>
            <a:r>
              <a:rPr lang="en-US" dirty="0" err="1" smtClean="0"/>
              <a:t>lymphoepithelial</a:t>
            </a:r>
            <a:r>
              <a:rPr lang="en-US" dirty="0" smtClean="0"/>
              <a:t> lesion frequently</a:t>
            </a:r>
          </a:p>
          <a:p>
            <a:pPr algn="l">
              <a:buNone/>
            </a:pPr>
            <a:r>
              <a:rPr lang="en-US" dirty="0" smtClean="0"/>
              <a:t>necessitates surgical removal of the involved gland, the</a:t>
            </a:r>
          </a:p>
          <a:p>
            <a:pPr algn="l">
              <a:buNone/>
            </a:pPr>
            <a:r>
              <a:rPr lang="en-US" dirty="0" smtClean="0"/>
              <a:t>prognosis in most cases is good. However, individuals</a:t>
            </a:r>
          </a:p>
          <a:p>
            <a:pPr algn="l">
              <a:buNone/>
            </a:pPr>
            <a:r>
              <a:rPr lang="en-US" dirty="0" smtClean="0"/>
              <a:t>with benign </a:t>
            </a:r>
            <a:r>
              <a:rPr lang="en-US" dirty="0" err="1" smtClean="0"/>
              <a:t>lymphoepithelial</a:t>
            </a:r>
            <a:r>
              <a:rPr lang="en-US" dirty="0" smtClean="0"/>
              <a:t> lesions have an increased</a:t>
            </a:r>
          </a:p>
          <a:p>
            <a:pPr algn="l">
              <a:buNone/>
            </a:pPr>
            <a:r>
              <a:rPr lang="en-US" dirty="0" smtClean="0"/>
              <a:t>risk for lymphoma, either within the affected gland or in</a:t>
            </a:r>
          </a:p>
          <a:p>
            <a:pPr algn="l">
              <a:buNone/>
            </a:pPr>
            <a:r>
              <a:rPr lang="en-US" dirty="0" smtClean="0"/>
              <a:t>an </a:t>
            </a:r>
            <a:r>
              <a:rPr lang="en-US" dirty="0" err="1" smtClean="0"/>
              <a:t>extrasalivary</a:t>
            </a:r>
            <a:r>
              <a:rPr lang="en-US" dirty="0" smtClean="0"/>
              <a:t> site. Although the exact risk is uncertain,</a:t>
            </a:r>
          </a:p>
          <a:p>
            <a:pPr algn="l">
              <a:buNone/>
            </a:pPr>
            <a:r>
              <a:rPr lang="en-US" dirty="0" smtClean="0"/>
              <a:t>one study showed the risk in patients with </a:t>
            </a:r>
            <a:r>
              <a:rPr lang="en-US" dirty="0" err="1" smtClean="0"/>
              <a:t>Sjogren</a:t>
            </a:r>
            <a:endParaRPr lang="en-US" dirty="0" smtClean="0"/>
          </a:p>
          <a:p>
            <a:pPr algn="l">
              <a:buNone/>
            </a:pPr>
            <a:r>
              <a:rPr lang="en-US" dirty="0" smtClean="0"/>
              <a:t>syndrome to be more than 40 times higher than expected</a:t>
            </a:r>
          </a:p>
          <a:p>
            <a:pPr algn="l">
              <a:buNone/>
            </a:pPr>
            <a:r>
              <a:rPr lang="en-US" dirty="0" smtClean="0"/>
              <a:t>in the general population.</a:t>
            </a:r>
            <a:endParaRPr lang="fa-I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Salivary Gland Pathology</a:t>
            </a:r>
            <a:endParaRPr lang="fa-IR" dirty="0"/>
          </a:p>
        </p:txBody>
      </p:sp>
      <p:sp>
        <p:nvSpPr>
          <p:cNvPr id="3" name="Content Placeholder 2"/>
          <p:cNvSpPr>
            <a:spLocks noGrp="1"/>
          </p:cNvSpPr>
          <p:nvPr>
            <p:ph idx="1"/>
          </p:nvPr>
        </p:nvSpPr>
        <p:spPr/>
        <p:txBody>
          <a:bodyPr>
            <a:normAutofit fontScale="70000" lnSpcReduction="20000"/>
          </a:bodyPr>
          <a:lstStyle/>
          <a:p>
            <a:pPr algn="l">
              <a:buNone/>
            </a:pPr>
            <a:r>
              <a:rPr lang="en-US" b="1" dirty="0" err="1" smtClean="0">
                <a:solidFill>
                  <a:srgbClr val="FF0000"/>
                </a:solidFill>
              </a:rPr>
              <a:t>SjOGREN</a:t>
            </a:r>
            <a:r>
              <a:rPr lang="en-US" b="1" dirty="0" smtClean="0">
                <a:solidFill>
                  <a:srgbClr val="FF0000"/>
                </a:solidFill>
              </a:rPr>
              <a:t> </a:t>
            </a:r>
            <a:r>
              <a:rPr lang="en-US" b="1" dirty="0" smtClean="0">
                <a:solidFill>
                  <a:srgbClr val="FF0000"/>
                </a:solidFill>
              </a:rPr>
              <a:t>SYNDROME</a:t>
            </a:r>
          </a:p>
          <a:p>
            <a:pPr algn="l">
              <a:buNone/>
            </a:pPr>
            <a:r>
              <a:rPr lang="en-US" dirty="0" err="1" smtClean="0"/>
              <a:t>Sjogren</a:t>
            </a:r>
            <a:r>
              <a:rPr lang="en-US" dirty="0" smtClean="0"/>
              <a:t> syndrome is a chronic, systemic autoimmune disorder that principally involves the salivary and </a:t>
            </a:r>
            <a:r>
              <a:rPr lang="en-US" dirty="0" err="1" smtClean="0"/>
              <a:t>lacrimal</a:t>
            </a:r>
            <a:r>
              <a:rPr lang="en-US" dirty="0" smtClean="0"/>
              <a:t> glands, resulting in </a:t>
            </a:r>
            <a:r>
              <a:rPr lang="en-US" dirty="0" err="1" smtClean="0"/>
              <a:t>xerostomia</a:t>
            </a:r>
            <a:r>
              <a:rPr lang="en-US" dirty="0" smtClean="0"/>
              <a:t> (dry mouth) and </a:t>
            </a:r>
            <a:r>
              <a:rPr lang="en-US" dirty="0" err="1" smtClean="0"/>
              <a:t>xerophthalmia</a:t>
            </a:r>
            <a:r>
              <a:rPr lang="en-US" dirty="0" smtClean="0"/>
              <a:t> (dry eyes). The effects on the eye often are called </a:t>
            </a:r>
            <a:r>
              <a:rPr lang="en-US" dirty="0" err="1" smtClean="0"/>
              <a:t>keratoconjunctivitis</a:t>
            </a:r>
            <a:r>
              <a:rPr lang="en-US" dirty="0" smtClean="0"/>
              <a:t> </a:t>
            </a:r>
            <a:r>
              <a:rPr lang="en-US" dirty="0" err="1" smtClean="0"/>
              <a:t>sicca</a:t>
            </a:r>
            <a:r>
              <a:rPr lang="en-US" dirty="0" smtClean="0"/>
              <a:t> </a:t>
            </a:r>
            <a:r>
              <a:rPr lang="en-US" i="1" dirty="0" smtClean="0"/>
              <a:t>(</a:t>
            </a:r>
            <a:r>
              <a:rPr lang="en-US" i="1" dirty="0" err="1" smtClean="0"/>
              <a:t>sicca</a:t>
            </a:r>
            <a:r>
              <a:rPr lang="en-US" i="1" dirty="0" smtClean="0"/>
              <a:t> = dry), and the </a:t>
            </a:r>
            <a:r>
              <a:rPr lang="en-US" dirty="0" smtClean="0"/>
              <a:t>clinical presentation of both </a:t>
            </a:r>
            <a:r>
              <a:rPr lang="en-US" dirty="0" err="1" smtClean="0"/>
              <a:t>xerostomia</a:t>
            </a:r>
            <a:r>
              <a:rPr lang="en-US" dirty="0" smtClean="0"/>
              <a:t> and </a:t>
            </a:r>
            <a:r>
              <a:rPr lang="en-US" dirty="0" err="1" smtClean="0"/>
              <a:t>xerophthalmia</a:t>
            </a:r>
            <a:endParaRPr lang="en-US" dirty="0" smtClean="0"/>
          </a:p>
          <a:p>
            <a:pPr algn="l">
              <a:buNone/>
            </a:pPr>
            <a:r>
              <a:rPr lang="en-US" dirty="0" smtClean="0"/>
              <a:t>is also sometimes called the </a:t>
            </a:r>
            <a:r>
              <a:rPr lang="en-US" dirty="0" err="1" smtClean="0"/>
              <a:t>sicca</a:t>
            </a:r>
            <a:r>
              <a:rPr lang="en-US" dirty="0" smtClean="0"/>
              <a:t> syndrome. Two forms of the disease are recognized:</a:t>
            </a:r>
          </a:p>
          <a:p>
            <a:pPr algn="l">
              <a:buNone/>
            </a:pPr>
            <a:r>
              <a:rPr lang="en-US" i="1" dirty="0" smtClean="0"/>
              <a:t>1. Primary </a:t>
            </a:r>
            <a:r>
              <a:rPr lang="en-US" i="1" dirty="0" err="1" smtClean="0"/>
              <a:t>Sjogren</a:t>
            </a:r>
            <a:r>
              <a:rPr lang="en-US" i="1" dirty="0" smtClean="0"/>
              <a:t> syndrome (</a:t>
            </a:r>
            <a:r>
              <a:rPr lang="en-US" i="1" dirty="0" err="1" smtClean="0"/>
              <a:t>sicca</a:t>
            </a:r>
            <a:r>
              <a:rPr lang="en-US" i="1" dirty="0" smtClean="0"/>
              <a:t> syndrome alone; </a:t>
            </a:r>
            <a:r>
              <a:rPr lang="en-US" dirty="0" smtClean="0"/>
              <a:t>no other autoimmune disorder is present)</a:t>
            </a:r>
          </a:p>
          <a:p>
            <a:pPr algn="l">
              <a:buNone/>
            </a:pPr>
            <a:r>
              <a:rPr lang="en-US" i="1" dirty="0" smtClean="0"/>
              <a:t>2. Secondary </a:t>
            </a:r>
            <a:r>
              <a:rPr lang="en-US" i="1" dirty="0" err="1" smtClean="0"/>
              <a:t>Sjogren</a:t>
            </a:r>
            <a:r>
              <a:rPr lang="en-US" i="1" dirty="0" smtClean="0"/>
              <a:t> syndrome (the patient manifests </a:t>
            </a:r>
            <a:r>
              <a:rPr lang="en-US" dirty="0" err="1" smtClean="0"/>
              <a:t>sicca</a:t>
            </a:r>
            <a:r>
              <a:rPr lang="en-US" dirty="0" smtClean="0"/>
              <a:t> syndrome in addition to another associated autoimmune disease)</a:t>
            </a:r>
            <a:endParaRPr lang="fa-I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Salivary Gland Pathology</a:t>
            </a:r>
            <a:endParaRPr lang="fa-IR" dirty="0"/>
          </a:p>
        </p:txBody>
      </p:sp>
      <p:sp>
        <p:nvSpPr>
          <p:cNvPr id="3" name="Content Placeholder 2"/>
          <p:cNvSpPr>
            <a:spLocks noGrp="1"/>
          </p:cNvSpPr>
          <p:nvPr>
            <p:ph idx="1"/>
          </p:nvPr>
        </p:nvSpPr>
        <p:spPr/>
        <p:txBody>
          <a:bodyPr>
            <a:normAutofit fontScale="92500" lnSpcReduction="10000"/>
          </a:bodyPr>
          <a:lstStyle/>
          <a:p>
            <a:pPr algn="l">
              <a:buNone/>
            </a:pPr>
            <a:r>
              <a:rPr lang="en-US" dirty="0" smtClean="0"/>
              <a:t>When the condition is associated with another connective tissue disease, it is called </a:t>
            </a:r>
            <a:r>
              <a:rPr lang="en-US" dirty="0" smtClean="0">
                <a:solidFill>
                  <a:srgbClr val="FF0000"/>
                </a:solidFill>
              </a:rPr>
              <a:t>secondary </a:t>
            </a:r>
            <a:r>
              <a:rPr lang="en-US" dirty="0" err="1" smtClean="0">
                <a:solidFill>
                  <a:srgbClr val="FF0000"/>
                </a:solidFill>
              </a:rPr>
              <a:t>Sjogren</a:t>
            </a:r>
            <a:r>
              <a:rPr lang="en-US" dirty="0" smtClean="0">
                <a:solidFill>
                  <a:srgbClr val="FF0000"/>
                </a:solidFill>
              </a:rPr>
              <a:t> syndrome.</a:t>
            </a:r>
          </a:p>
          <a:p>
            <a:pPr algn="l">
              <a:buNone/>
            </a:pPr>
            <a:r>
              <a:rPr lang="en-US" dirty="0" smtClean="0"/>
              <a:t>It can be associated with almost any other autoimmune disease, but the most common associated disorder is rheumatoid arthritis. About 15% of patients with rheumatoid arthritis have </a:t>
            </a:r>
            <a:r>
              <a:rPr lang="en-US" dirty="0" err="1" smtClean="0"/>
              <a:t>Sjogren</a:t>
            </a:r>
            <a:r>
              <a:rPr lang="en-US" dirty="0" smtClean="0"/>
              <a:t> syndrome. In addition, secondary </a:t>
            </a:r>
            <a:r>
              <a:rPr lang="en-US" dirty="0" err="1" smtClean="0"/>
              <a:t>Sjogren</a:t>
            </a:r>
            <a:r>
              <a:rPr lang="en-US" dirty="0" smtClean="0"/>
              <a:t> syndrome may develop in 30% of patients with systemic lupus </a:t>
            </a:r>
            <a:r>
              <a:rPr lang="en-US" dirty="0" err="1" smtClean="0"/>
              <a:t>erythematosus</a:t>
            </a:r>
            <a:endParaRPr lang="fa-IR"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Salivary Gland Pathology</a:t>
            </a:r>
            <a:endParaRPr lang="fa-IR" dirty="0"/>
          </a:p>
        </p:txBody>
      </p:sp>
      <p:sp>
        <p:nvSpPr>
          <p:cNvPr id="4" name="Content Placeholder 3"/>
          <p:cNvSpPr>
            <a:spLocks noGrp="1"/>
          </p:cNvSpPr>
          <p:nvPr>
            <p:ph sz="half" idx="1"/>
          </p:nvPr>
        </p:nvSpPr>
        <p:spPr/>
        <p:txBody>
          <a:bodyPr>
            <a:normAutofit fontScale="77500" lnSpcReduction="20000"/>
          </a:bodyPr>
          <a:lstStyle/>
          <a:p>
            <a:pPr algn="l">
              <a:buNone/>
            </a:pPr>
            <a:r>
              <a:rPr lang="en-US" dirty="0" smtClean="0"/>
              <a:t>The principal oral symptom is </a:t>
            </a:r>
            <a:r>
              <a:rPr lang="en-US" dirty="0" err="1" smtClean="0"/>
              <a:t>xerostomia</a:t>
            </a:r>
            <a:r>
              <a:rPr lang="en-US" dirty="0" smtClean="0"/>
              <a:t>, which is caused by decreased salivary secretions; however, the severity of this dryness can vary widely from patient to patient. The saliva may appear frothy, with a lack of the usual pooling saliva in the floor of the mouth. Affected patients may complain of difficulty in swallowing, altered taste, or difficulty in wearing dentures. The tongue often becomes fissured and exhibits atrophy of the papillae</a:t>
            </a:r>
            <a:endParaRPr lang="fa-IR" dirty="0"/>
          </a:p>
        </p:txBody>
      </p:sp>
      <p:pic>
        <p:nvPicPr>
          <p:cNvPr id="1026" name="Picture 2"/>
          <p:cNvPicPr>
            <a:picLocks noGrp="1" noChangeAspect="1" noChangeArrowheads="1"/>
          </p:cNvPicPr>
          <p:nvPr>
            <p:ph sz="half" idx="2"/>
          </p:nvPr>
        </p:nvPicPr>
        <p:blipFill>
          <a:blip r:embed="rId2"/>
          <a:srcRect/>
          <a:stretch>
            <a:fillRect/>
          </a:stretch>
        </p:blipFill>
        <p:spPr bwMode="auto">
          <a:xfrm>
            <a:off x="4648200" y="1928802"/>
            <a:ext cx="4038600" cy="32752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Salivary Gland Pathology</a:t>
            </a:r>
            <a:endParaRPr lang="fa-IR" dirty="0"/>
          </a:p>
        </p:txBody>
      </p:sp>
      <p:sp>
        <p:nvSpPr>
          <p:cNvPr id="4" name="Content Placeholder 3"/>
          <p:cNvSpPr>
            <a:spLocks noGrp="1"/>
          </p:cNvSpPr>
          <p:nvPr>
            <p:ph sz="half" idx="1"/>
          </p:nvPr>
        </p:nvSpPr>
        <p:spPr/>
        <p:txBody>
          <a:bodyPr/>
          <a:lstStyle/>
          <a:p>
            <a:pPr algn="l">
              <a:buNone/>
            </a:pPr>
            <a:r>
              <a:rPr lang="en-US" dirty="0" smtClean="0"/>
              <a:t>From one third to one half of patients have diffuse,</a:t>
            </a:r>
          </a:p>
          <a:p>
            <a:pPr algn="l">
              <a:buNone/>
            </a:pPr>
            <a:r>
              <a:rPr lang="en-US" dirty="0" smtClean="0"/>
              <a:t>firm enlargement of the major salivary glands during the course of </a:t>
            </a:r>
            <a:r>
              <a:rPr lang="fa-IR" dirty="0" smtClean="0"/>
              <a:t>.</a:t>
            </a:r>
            <a:r>
              <a:rPr lang="en-US" dirty="0" smtClean="0"/>
              <a:t>their disease</a:t>
            </a:r>
            <a:endParaRPr lang="fa-IR" dirty="0"/>
          </a:p>
        </p:txBody>
      </p:sp>
      <p:pic>
        <p:nvPicPr>
          <p:cNvPr id="2050" name="Picture 2"/>
          <p:cNvPicPr>
            <a:picLocks noGrp="1" noChangeAspect="1" noChangeArrowheads="1"/>
          </p:cNvPicPr>
          <p:nvPr>
            <p:ph sz="half" idx="2"/>
          </p:nvPr>
        </p:nvPicPr>
        <p:blipFill>
          <a:blip r:embed="rId2" cstate="print"/>
          <a:srcRect/>
          <a:stretch>
            <a:fillRect/>
          </a:stretch>
        </p:blipFill>
        <p:spPr bwMode="auto">
          <a:xfrm>
            <a:off x="5150619" y="1600200"/>
            <a:ext cx="3033762" cy="4525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Salivary Gland Pathology</a:t>
            </a:r>
            <a:endParaRPr lang="fa-IR" dirty="0"/>
          </a:p>
        </p:txBody>
      </p:sp>
      <p:sp>
        <p:nvSpPr>
          <p:cNvPr id="4" name="Content Placeholder 3"/>
          <p:cNvSpPr>
            <a:spLocks noGrp="1"/>
          </p:cNvSpPr>
          <p:nvPr>
            <p:ph idx="1"/>
          </p:nvPr>
        </p:nvSpPr>
        <p:spPr/>
        <p:txBody>
          <a:bodyPr>
            <a:normAutofit/>
          </a:bodyPr>
          <a:lstStyle/>
          <a:p>
            <a:pPr algn="just" rtl="0">
              <a:lnSpc>
                <a:spcPct val="150000"/>
              </a:lnSpc>
            </a:pPr>
            <a:r>
              <a:rPr lang="en-US" sz="2000" dirty="0"/>
              <a:t>most patients report that the lesion has </a:t>
            </a:r>
            <a:r>
              <a:rPr lang="en-US" sz="2000" dirty="0" smtClean="0"/>
              <a:t>been present </a:t>
            </a:r>
            <a:r>
              <a:rPr lang="en-US" sz="2000" dirty="0"/>
              <a:t>for </a:t>
            </a:r>
            <a:r>
              <a:rPr lang="en-US" sz="2000" dirty="0">
                <a:solidFill>
                  <a:srgbClr val="00B0F0"/>
                </a:solidFill>
              </a:rPr>
              <a:t>several weeks</a:t>
            </a:r>
            <a:r>
              <a:rPr lang="en-US" sz="2000" dirty="0"/>
              <a:t>. Many patients relate a </a:t>
            </a:r>
            <a:r>
              <a:rPr lang="en-US" sz="2000" dirty="0" smtClean="0"/>
              <a:t>history of </a:t>
            </a:r>
            <a:r>
              <a:rPr lang="en-US" sz="2000" dirty="0"/>
              <a:t>a </a:t>
            </a:r>
            <a:r>
              <a:rPr lang="en-US" sz="2000" dirty="0">
                <a:solidFill>
                  <a:srgbClr val="00B0F0"/>
                </a:solidFill>
              </a:rPr>
              <a:t>recurrent swelling </a:t>
            </a:r>
            <a:r>
              <a:rPr lang="en-US" sz="2000" dirty="0"/>
              <a:t>that periodically may rupture </a:t>
            </a:r>
            <a:r>
              <a:rPr lang="en-US" sz="2000" dirty="0" smtClean="0"/>
              <a:t>and release </a:t>
            </a:r>
            <a:r>
              <a:rPr lang="en-US" sz="2000" dirty="0"/>
              <a:t>its fluid </a:t>
            </a:r>
            <a:r>
              <a:rPr lang="en-US" sz="2000" dirty="0" smtClean="0"/>
              <a:t>contents. The </a:t>
            </a:r>
            <a:r>
              <a:rPr lang="en-US" sz="2000" dirty="0">
                <a:solidFill>
                  <a:srgbClr val="00B0F0"/>
                </a:solidFill>
              </a:rPr>
              <a:t>lower lip </a:t>
            </a:r>
            <a:r>
              <a:rPr lang="en-US" sz="2000" dirty="0"/>
              <a:t>is the most common site for the </a:t>
            </a:r>
            <a:r>
              <a:rPr lang="en-US" sz="2000" dirty="0" err="1" smtClean="0"/>
              <a:t>mucocele,accounting</a:t>
            </a:r>
            <a:r>
              <a:rPr lang="en-US" sz="2000" dirty="0" smtClean="0"/>
              <a:t> </a:t>
            </a:r>
            <a:r>
              <a:rPr lang="en-US" sz="2000" dirty="0"/>
              <a:t>for over 60% of all cases. </a:t>
            </a:r>
            <a:r>
              <a:rPr lang="en-US" sz="2000" dirty="0" err="1" smtClean="0"/>
              <a:t>Mucoceles</a:t>
            </a:r>
            <a:r>
              <a:rPr lang="en-US" sz="2000" dirty="0" smtClean="0"/>
              <a:t> usually </a:t>
            </a:r>
            <a:r>
              <a:rPr lang="en-US" sz="2000" dirty="0"/>
              <a:t>are found </a:t>
            </a:r>
            <a:r>
              <a:rPr lang="en-US" sz="2000" dirty="0">
                <a:solidFill>
                  <a:schemeClr val="accent2"/>
                </a:solidFill>
              </a:rPr>
              <a:t>lateral</a:t>
            </a:r>
            <a:r>
              <a:rPr lang="en-US" sz="2000" dirty="0"/>
              <a:t> to the </a:t>
            </a:r>
            <a:r>
              <a:rPr lang="en-US" sz="2000" dirty="0">
                <a:solidFill>
                  <a:schemeClr val="accent2"/>
                </a:solidFill>
              </a:rPr>
              <a:t>midline</a:t>
            </a:r>
            <a:r>
              <a:rPr lang="en-US" sz="2000" dirty="0"/>
              <a:t>. Less </a:t>
            </a:r>
            <a:r>
              <a:rPr lang="en-US" sz="2000" dirty="0" smtClean="0"/>
              <a:t>common sites </a:t>
            </a:r>
            <a:r>
              <a:rPr lang="en-US" sz="2000" dirty="0"/>
              <a:t>include the </a:t>
            </a:r>
            <a:r>
              <a:rPr lang="en-US" sz="2000" dirty="0" err="1"/>
              <a:t>buccal</a:t>
            </a:r>
            <a:r>
              <a:rPr lang="en-US" sz="2000" dirty="0"/>
              <a:t> </a:t>
            </a:r>
            <a:r>
              <a:rPr lang="en-US" sz="2000" dirty="0" err="1" smtClean="0"/>
              <a:t>mucosa,anterior</a:t>
            </a:r>
            <a:r>
              <a:rPr lang="en-US" sz="2000" dirty="0" smtClean="0"/>
              <a:t> </a:t>
            </a:r>
            <a:r>
              <a:rPr lang="en-US" sz="2000" dirty="0"/>
              <a:t>ventral </a:t>
            </a:r>
            <a:r>
              <a:rPr lang="en-US" sz="2000" dirty="0" smtClean="0"/>
              <a:t>tongue, and </a:t>
            </a:r>
            <a:r>
              <a:rPr lang="en-US" sz="2000" dirty="0"/>
              <a:t>floor of mouth </a:t>
            </a:r>
            <a:r>
              <a:rPr lang="en-US" sz="2000" dirty="0">
                <a:solidFill>
                  <a:srgbClr val="FF0000"/>
                </a:solidFill>
              </a:rPr>
              <a:t>(</a:t>
            </a:r>
            <a:r>
              <a:rPr lang="en-US" sz="2000" dirty="0" err="1">
                <a:solidFill>
                  <a:srgbClr val="FF0000"/>
                </a:solidFill>
              </a:rPr>
              <a:t>ranula</a:t>
            </a:r>
            <a:r>
              <a:rPr lang="en-US" sz="2000" dirty="0">
                <a:solidFill>
                  <a:srgbClr val="FF0000"/>
                </a:solidFill>
              </a:rPr>
              <a:t>). </a:t>
            </a:r>
            <a:r>
              <a:rPr lang="en-US" sz="2000" dirty="0" err="1"/>
              <a:t>Mucoceles</a:t>
            </a:r>
            <a:r>
              <a:rPr lang="en-US" sz="2000" dirty="0"/>
              <a:t> rarely </a:t>
            </a:r>
            <a:r>
              <a:rPr lang="en-US" sz="2000" dirty="0" smtClean="0"/>
              <a:t>develop on </a:t>
            </a:r>
            <a:r>
              <a:rPr lang="en-US" sz="2000" dirty="0"/>
              <a:t>the upper lip. This is in contradistinction to </a:t>
            </a:r>
            <a:r>
              <a:rPr lang="en-US" sz="2000" dirty="0" smtClean="0"/>
              <a:t>salivary gland </a:t>
            </a:r>
            <a:r>
              <a:rPr lang="en-US" sz="2000" dirty="0"/>
              <a:t>tumors, which are not unusual in the upper lip </a:t>
            </a:r>
            <a:r>
              <a:rPr lang="en-US" sz="2000" dirty="0" smtClean="0"/>
              <a:t>but are </a:t>
            </a:r>
            <a:r>
              <a:rPr lang="en-US" sz="2000" dirty="0"/>
              <a:t>distinctly uncommon in the lower lip</a:t>
            </a:r>
            <a:r>
              <a:rPr lang="en-US" sz="2400" dirty="0"/>
              <a:t>.</a:t>
            </a:r>
            <a:endParaRPr lang="fa-IR" sz="2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Salivary Gland Pathology</a:t>
            </a:r>
            <a:endParaRPr lang="fa-IR" dirty="0"/>
          </a:p>
        </p:txBody>
      </p:sp>
      <p:sp>
        <p:nvSpPr>
          <p:cNvPr id="3" name="Content Placeholder 2"/>
          <p:cNvSpPr>
            <a:spLocks noGrp="1"/>
          </p:cNvSpPr>
          <p:nvPr>
            <p:ph sz="half" idx="1"/>
          </p:nvPr>
        </p:nvSpPr>
        <p:spPr/>
        <p:txBody>
          <a:bodyPr>
            <a:normAutofit/>
          </a:bodyPr>
          <a:lstStyle/>
          <a:p>
            <a:pPr algn="l">
              <a:buNone/>
            </a:pPr>
            <a:r>
              <a:rPr lang="en-US" dirty="0" smtClean="0"/>
              <a:t>Although it is not diagnostic, </a:t>
            </a:r>
            <a:r>
              <a:rPr lang="en-US" dirty="0" err="1" smtClean="0"/>
              <a:t>sialographic</a:t>
            </a:r>
            <a:r>
              <a:rPr lang="en-US" dirty="0" smtClean="0"/>
              <a:t> examination often reveals </a:t>
            </a:r>
            <a:r>
              <a:rPr lang="en-US" dirty="0" err="1" smtClean="0"/>
              <a:t>punctate</a:t>
            </a:r>
            <a:r>
              <a:rPr lang="en-US" dirty="0" smtClean="0"/>
              <a:t> </a:t>
            </a:r>
            <a:r>
              <a:rPr lang="en-US" dirty="0" err="1" smtClean="0"/>
              <a:t>sialectasia</a:t>
            </a:r>
            <a:r>
              <a:rPr lang="en-US" dirty="0" smtClean="0"/>
              <a:t> and lack of normal </a:t>
            </a:r>
            <a:r>
              <a:rPr lang="en-US" dirty="0" err="1" smtClean="0"/>
              <a:t>arborization</a:t>
            </a:r>
            <a:r>
              <a:rPr lang="en-US" dirty="0" smtClean="0"/>
              <a:t> of the </a:t>
            </a:r>
            <a:r>
              <a:rPr lang="en-US" dirty="0" err="1" smtClean="0"/>
              <a:t>ductal</a:t>
            </a:r>
            <a:r>
              <a:rPr lang="en-US" dirty="0" smtClean="0"/>
              <a:t> system, typically demonstrating</a:t>
            </a:r>
          </a:p>
          <a:p>
            <a:pPr algn="l">
              <a:buNone/>
            </a:pPr>
            <a:r>
              <a:rPr lang="en-US" dirty="0" smtClean="0"/>
              <a:t>a "fruit-laden, branchless tree" pattern.</a:t>
            </a:r>
            <a:endParaRPr lang="fa-IR" dirty="0"/>
          </a:p>
        </p:txBody>
      </p:sp>
      <p:pic>
        <p:nvPicPr>
          <p:cNvPr id="3074" name="Picture 2"/>
          <p:cNvPicPr>
            <a:picLocks noGrp="1" noChangeAspect="1" noChangeArrowheads="1"/>
          </p:cNvPicPr>
          <p:nvPr>
            <p:ph sz="half" idx="2"/>
          </p:nvPr>
        </p:nvPicPr>
        <p:blipFill>
          <a:blip r:embed="rId2"/>
          <a:srcRect/>
          <a:stretch>
            <a:fillRect/>
          </a:stretch>
        </p:blipFill>
        <p:spPr bwMode="auto">
          <a:xfrm>
            <a:off x="4648200" y="1928802"/>
            <a:ext cx="4038600" cy="32444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Salivary Gland Pathology</a:t>
            </a:r>
            <a:endParaRPr lang="fa-IR" dirty="0"/>
          </a:p>
        </p:txBody>
      </p:sp>
      <p:sp>
        <p:nvSpPr>
          <p:cNvPr id="3" name="Content Placeholder 2"/>
          <p:cNvSpPr>
            <a:spLocks noGrp="1"/>
          </p:cNvSpPr>
          <p:nvPr>
            <p:ph sz="half" idx="1"/>
          </p:nvPr>
        </p:nvSpPr>
        <p:spPr/>
        <p:txBody>
          <a:bodyPr>
            <a:normAutofit fontScale="92500" lnSpcReduction="20000"/>
          </a:bodyPr>
          <a:lstStyle/>
          <a:p>
            <a:pPr algn="l">
              <a:buNone/>
            </a:pPr>
            <a:r>
              <a:rPr lang="en-US" b="1" dirty="0" err="1" smtClean="0"/>
              <a:t>Histopathologic</a:t>
            </a:r>
            <a:r>
              <a:rPr lang="en-US" b="1" dirty="0" smtClean="0"/>
              <a:t> Features</a:t>
            </a:r>
          </a:p>
          <a:p>
            <a:pPr algn="l">
              <a:buNone/>
            </a:pPr>
            <a:r>
              <a:rPr lang="en-US" dirty="0" smtClean="0"/>
              <a:t>The basic microscopic finding in </a:t>
            </a:r>
            <a:r>
              <a:rPr lang="en-US" dirty="0" err="1" smtClean="0"/>
              <a:t>Sjogren</a:t>
            </a:r>
            <a:r>
              <a:rPr lang="en-US" dirty="0" smtClean="0"/>
              <a:t> syndrome is a</a:t>
            </a:r>
          </a:p>
          <a:p>
            <a:pPr algn="l">
              <a:buNone/>
            </a:pPr>
            <a:r>
              <a:rPr lang="en-US" dirty="0" smtClean="0"/>
              <a:t>lymphocytic infiltration of the salivary glands, with destruction of the </a:t>
            </a:r>
            <a:r>
              <a:rPr lang="en-US" dirty="0" err="1" smtClean="0"/>
              <a:t>acinar</a:t>
            </a:r>
            <a:r>
              <a:rPr lang="en-US" dirty="0" smtClean="0"/>
              <a:t> units. If the major glands are enlarged, microscopic examination usually shows progression</a:t>
            </a:r>
          </a:p>
          <a:p>
            <a:pPr algn="l">
              <a:buNone/>
            </a:pPr>
            <a:r>
              <a:rPr lang="fa-IR" dirty="0" smtClean="0"/>
              <a:t>.</a:t>
            </a:r>
            <a:r>
              <a:rPr lang="en-US" dirty="0" smtClean="0"/>
              <a:t>to a </a:t>
            </a:r>
            <a:r>
              <a:rPr lang="en-US" dirty="0" err="1" smtClean="0"/>
              <a:t>lymphoepithelial</a:t>
            </a:r>
            <a:r>
              <a:rPr lang="en-US" dirty="0" smtClean="0"/>
              <a:t> lesion</a:t>
            </a:r>
            <a:endParaRPr lang="fa-IR" dirty="0"/>
          </a:p>
        </p:txBody>
      </p:sp>
      <p:pic>
        <p:nvPicPr>
          <p:cNvPr id="4098" name="Picture 2"/>
          <p:cNvPicPr>
            <a:picLocks noGrp="1" noChangeAspect="1" noChangeArrowheads="1"/>
          </p:cNvPicPr>
          <p:nvPr>
            <p:ph sz="half" idx="2"/>
          </p:nvPr>
        </p:nvPicPr>
        <p:blipFill>
          <a:blip r:embed="rId2"/>
          <a:srcRect/>
          <a:stretch>
            <a:fillRect/>
          </a:stretch>
        </p:blipFill>
        <p:spPr bwMode="auto">
          <a:xfrm>
            <a:off x="4648200" y="2000240"/>
            <a:ext cx="4038600" cy="31947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Salivary Gland Pathology</a:t>
            </a:r>
            <a:endParaRPr lang="fa-IR" dirty="0"/>
          </a:p>
        </p:txBody>
      </p:sp>
      <p:sp>
        <p:nvSpPr>
          <p:cNvPr id="6" name="Subtitle 5"/>
          <p:cNvSpPr>
            <a:spLocks noGrp="1"/>
          </p:cNvSpPr>
          <p:nvPr>
            <p:ph type="subTitle" idx="1"/>
          </p:nvPr>
        </p:nvSpPr>
        <p:spPr/>
        <p:txBody>
          <a:bodyPr>
            <a:normAutofit fontScale="92500" lnSpcReduction="20000"/>
          </a:bodyPr>
          <a:lstStyle/>
          <a:p>
            <a:r>
              <a:rPr lang="en-US" b="1" dirty="0" smtClean="0"/>
              <a:t>T</a:t>
            </a:r>
            <a:r>
              <a:rPr lang="en-US" b="1" dirty="0" smtClean="0">
                <a:solidFill>
                  <a:schemeClr val="tx1"/>
                </a:solidFill>
              </a:rPr>
              <a:t>reatment and Prognosis</a:t>
            </a:r>
          </a:p>
          <a:p>
            <a:r>
              <a:rPr lang="en-US" dirty="0" smtClean="0">
                <a:solidFill>
                  <a:schemeClr val="tx1"/>
                </a:solidFill>
              </a:rPr>
              <a:t>The treatment of the patient with </a:t>
            </a:r>
            <a:r>
              <a:rPr lang="en-US" dirty="0" err="1" smtClean="0">
                <a:solidFill>
                  <a:schemeClr val="tx1"/>
                </a:solidFill>
              </a:rPr>
              <a:t>Sjogren</a:t>
            </a:r>
            <a:r>
              <a:rPr lang="en-US" dirty="0" smtClean="0">
                <a:solidFill>
                  <a:schemeClr val="tx1"/>
                </a:solidFill>
              </a:rPr>
              <a:t> syndrome is</a:t>
            </a:r>
          </a:p>
          <a:p>
            <a:r>
              <a:rPr lang="en-US" dirty="0" smtClean="0">
                <a:solidFill>
                  <a:schemeClr val="tx1"/>
                </a:solidFill>
              </a:rPr>
              <a:t>mostly supportive</a:t>
            </a:r>
            <a:r>
              <a:rPr lang="en-US" dirty="0" smtClean="0"/>
              <a:t>.</a:t>
            </a:r>
            <a:endParaRPr lang="fa-I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Salivary Gland Pathology</a:t>
            </a:r>
            <a:endParaRPr lang="fa-IR" dirty="0"/>
          </a:p>
        </p:txBody>
      </p:sp>
      <p:sp>
        <p:nvSpPr>
          <p:cNvPr id="3" name="Content Placeholder 2"/>
          <p:cNvSpPr>
            <a:spLocks noGrp="1"/>
          </p:cNvSpPr>
          <p:nvPr>
            <p:ph idx="1"/>
          </p:nvPr>
        </p:nvSpPr>
        <p:spPr/>
        <p:txBody>
          <a:bodyPr>
            <a:normAutofit fontScale="77500" lnSpcReduction="20000"/>
          </a:bodyPr>
          <a:lstStyle/>
          <a:p>
            <a:pPr algn="l">
              <a:buNone/>
            </a:pPr>
            <a:r>
              <a:rPr lang="en-US" b="1" dirty="0" smtClean="0">
                <a:solidFill>
                  <a:srgbClr val="FF0000"/>
                </a:solidFill>
              </a:rPr>
              <a:t>SIALADENOSIS (SIALOSIS)</a:t>
            </a:r>
          </a:p>
          <a:p>
            <a:pPr algn="l">
              <a:buNone/>
            </a:pPr>
            <a:r>
              <a:rPr lang="en-US" b="1" dirty="0" err="1" smtClean="0"/>
              <a:t>Sialadenosis</a:t>
            </a:r>
            <a:r>
              <a:rPr lang="en-US" b="1" dirty="0" smtClean="0"/>
              <a:t> is an unusual </a:t>
            </a:r>
            <a:r>
              <a:rPr lang="en-US" b="1" dirty="0" err="1" smtClean="0"/>
              <a:t>noninflammatory</a:t>
            </a:r>
            <a:r>
              <a:rPr lang="en-US" b="1" dirty="0" smtClean="0"/>
              <a:t> </a:t>
            </a:r>
            <a:r>
              <a:rPr lang="en-US" b="1" dirty="0" smtClean="0"/>
              <a:t>disorder </a:t>
            </a:r>
            <a:r>
              <a:rPr lang="en-US" dirty="0" smtClean="0"/>
              <a:t>characterized </a:t>
            </a:r>
            <a:r>
              <a:rPr lang="en-US" dirty="0" smtClean="0"/>
              <a:t>by salivary gland enlargement, </a:t>
            </a:r>
            <a:r>
              <a:rPr lang="en-US" dirty="0" smtClean="0"/>
              <a:t>particularly involving </a:t>
            </a:r>
            <a:r>
              <a:rPr lang="en-US" dirty="0" smtClean="0"/>
              <a:t>the parotid glands. The condition </a:t>
            </a:r>
            <a:r>
              <a:rPr lang="en-US" dirty="0" smtClean="0"/>
              <a:t>frequently is </a:t>
            </a:r>
            <a:r>
              <a:rPr lang="en-US" dirty="0" smtClean="0"/>
              <a:t>associated with an underlying </a:t>
            </a:r>
            <a:r>
              <a:rPr lang="en-US" dirty="0" smtClean="0"/>
              <a:t>systemic problem</a:t>
            </a:r>
            <a:r>
              <a:rPr lang="en-US" dirty="0" smtClean="0"/>
              <a:t>, which may be endocrine, nutritional, or </a:t>
            </a:r>
            <a:r>
              <a:rPr lang="en-US" dirty="0" err="1" smtClean="0"/>
              <a:t>neurogenic</a:t>
            </a:r>
            <a:r>
              <a:rPr lang="en-US" dirty="0" smtClean="0"/>
              <a:t> in </a:t>
            </a:r>
            <a:r>
              <a:rPr lang="en-US" dirty="0" smtClean="0"/>
              <a:t>origin (Box 11-3). The best known of these </a:t>
            </a:r>
            <a:r>
              <a:rPr lang="en-US" dirty="0" smtClean="0"/>
              <a:t>con </a:t>
            </a:r>
            <a:r>
              <a:rPr lang="en-US" dirty="0" err="1" smtClean="0"/>
              <a:t>ditions</a:t>
            </a:r>
            <a:r>
              <a:rPr lang="en-US" dirty="0" smtClean="0"/>
              <a:t> </a:t>
            </a:r>
            <a:r>
              <a:rPr lang="en-US" dirty="0" smtClean="0"/>
              <a:t>include diabetes mellitus, general </a:t>
            </a:r>
            <a:r>
              <a:rPr lang="en-US" dirty="0" err="1" smtClean="0"/>
              <a:t>malnutrition,alcoholism</a:t>
            </a:r>
            <a:r>
              <a:rPr lang="en-US" dirty="0" smtClean="0"/>
              <a:t>, and bulimia.</a:t>
            </a:r>
          </a:p>
          <a:p>
            <a:pPr algn="l">
              <a:buNone/>
            </a:pPr>
            <a:r>
              <a:rPr lang="en-US" dirty="0" smtClean="0"/>
              <a:t>These conditions are believed to result in </a:t>
            </a:r>
            <a:r>
              <a:rPr lang="en-US" dirty="0" err="1" smtClean="0"/>
              <a:t>dysregulation</a:t>
            </a:r>
            <a:endParaRPr lang="en-US" dirty="0" smtClean="0"/>
          </a:p>
          <a:p>
            <a:pPr algn="l">
              <a:buNone/>
            </a:pPr>
            <a:r>
              <a:rPr lang="en-US" dirty="0" smtClean="0"/>
              <a:t>of the autonomic </a:t>
            </a:r>
            <a:r>
              <a:rPr lang="en-US" dirty="0" err="1" smtClean="0"/>
              <a:t>innervation</a:t>
            </a:r>
            <a:r>
              <a:rPr lang="en-US" dirty="0" smtClean="0"/>
              <a:t> of the salivary </a:t>
            </a:r>
            <a:r>
              <a:rPr lang="en-US" dirty="0" err="1" smtClean="0"/>
              <a:t>acini,causing</a:t>
            </a:r>
            <a:r>
              <a:rPr lang="en-US" dirty="0" smtClean="0"/>
              <a:t> </a:t>
            </a:r>
            <a:r>
              <a:rPr lang="en-US" dirty="0" smtClean="0"/>
              <a:t>an aberrant intracellular </a:t>
            </a:r>
            <a:r>
              <a:rPr lang="en-US" dirty="0" err="1" smtClean="0"/>
              <a:t>secretory</a:t>
            </a:r>
            <a:r>
              <a:rPr lang="en-US" dirty="0" smtClean="0"/>
              <a:t> cycle. </a:t>
            </a:r>
            <a:r>
              <a:rPr lang="en-US" dirty="0" smtClean="0"/>
              <a:t>This leads to excessive </a:t>
            </a:r>
            <a:r>
              <a:rPr lang="en-US" dirty="0" smtClean="0"/>
              <a:t>accumulation of </a:t>
            </a:r>
            <a:r>
              <a:rPr lang="en-US" dirty="0" err="1" smtClean="0"/>
              <a:t>secretory</a:t>
            </a:r>
            <a:r>
              <a:rPr lang="en-US" dirty="0" smtClean="0"/>
              <a:t> </a:t>
            </a:r>
            <a:r>
              <a:rPr lang="en-US" dirty="0" err="1" smtClean="0"/>
              <a:t>granules,with</a:t>
            </a:r>
            <a:r>
              <a:rPr lang="en-US" dirty="0" smtClean="0"/>
              <a:t> </a:t>
            </a:r>
            <a:r>
              <a:rPr lang="en-US" dirty="0" smtClean="0"/>
              <a:t>marked enlargement of the </a:t>
            </a:r>
            <a:r>
              <a:rPr lang="en-US" dirty="0" err="1" smtClean="0"/>
              <a:t>acinar</a:t>
            </a:r>
            <a:r>
              <a:rPr lang="en-US" dirty="0" smtClean="0"/>
              <a:t> cells.</a:t>
            </a:r>
            <a:endParaRPr lang="fa-I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Salivary Gland Pathology</a:t>
            </a:r>
            <a:endParaRPr lang="fa-IR" dirty="0"/>
          </a:p>
        </p:txBody>
      </p:sp>
      <p:sp>
        <p:nvSpPr>
          <p:cNvPr id="3" name="Content Placeholder 2"/>
          <p:cNvSpPr>
            <a:spLocks noGrp="1"/>
          </p:cNvSpPr>
          <p:nvPr>
            <p:ph idx="1"/>
          </p:nvPr>
        </p:nvSpPr>
        <p:spPr>
          <a:xfrm>
            <a:off x="428596" y="1357298"/>
            <a:ext cx="8229600" cy="5043509"/>
          </a:xfrm>
        </p:spPr>
        <p:txBody>
          <a:bodyPr>
            <a:noAutofit/>
          </a:bodyPr>
          <a:lstStyle/>
          <a:p>
            <a:pPr algn="l">
              <a:buNone/>
            </a:pPr>
            <a:r>
              <a:rPr lang="en-US" sz="1600" b="1" i="1" dirty="0" smtClean="0"/>
              <a:t>Conditions </a:t>
            </a:r>
            <a:r>
              <a:rPr lang="en-US" sz="1600" b="1" i="1" dirty="0" smtClean="0"/>
              <a:t>Associated With</a:t>
            </a:r>
          </a:p>
          <a:p>
            <a:pPr algn="l">
              <a:buNone/>
            </a:pPr>
            <a:r>
              <a:rPr lang="en-US" sz="1600" b="1" i="1" dirty="0" err="1" smtClean="0"/>
              <a:t>Sialadenosis</a:t>
            </a:r>
            <a:endParaRPr lang="en-US" sz="1600" b="1" i="1" dirty="0" smtClean="0"/>
          </a:p>
          <a:p>
            <a:pPr algn="l">
              <a:buNone/>
            </a:pPr>
            <a:r>
              <a:rPr lang="en-US" sz="1600" b="1" dirty="0" smtClean="0"/>
              <a:t>A. ENDOCRINE</a:t>
            </a:r>
          </a:p>
          <a:p>
            <a:pPr algn="l">
              <a:buNone/>
            </a:pPr>
            <a:r>
              <a:rPr lang="en-US" sz="1600" dirty="0" smtClean="0"/>
              <a:t>+► Diabetes mellitus</a:t>
            </a:r>
          </a:p>
          <a:p>
            <a:pPr algn="l">
              <a:buNone/>
            </a:pPr>
            <a:r>
              <a:rPr lang="en-US" sz="1600" dirty="0" smtClean="0"/>
              <a:t>♦ Diabetes </a:t>
            </a:r>
            <a:r>
              <a:rPr lang="en-US" sz="1600" dirty="0" err="1" smtClean="0"/>
              <a:t>insipidus</a:t>
            </a:r>
            <a:endParaRPr lang="en-US" sz="1600" dirty="0" smtClean="0"/>
          </a:p>
          <a:p>
            <a:pPr algn="l">
              <a:buNone/>
            </a:pPr>
            <a:r>
              <a:rPr lang="en-US" sz="1600" dirty="0" smtClean="0"/>
              <a:t>• </a:t>
            </a:r>
            <a:r>
              <a:rPr lang="en-US" sz="1600" dirty="0" err="1" smtClean="0"/>
              <a:t>Acromegaly</a:t>
            </a:r>
            <a:endParaRPr lang="en-US" sz="1600" dirty="0" smtClean="0"/>
          </a:p>
          <a:p>
            <a:pPr algn="l">
              <a:buNone/>
            </a:pPr>
            <a:r>
              <a:rPr lang="en-US" sz="1600" dirty="0" smtClean="0"/>
              <a:t>• Hypothyroidism</a:t>
            </a:r>
          </a:p>
          <a:p>
            <a:pPr algn="l">
              <a:buNone/>
            </a:pPr>
            <a:r>
              <a:rPr lang="en-US" sz="1600" dirty="0" smtClean="0"/>
              <a:t>• Pregnancy</a:t>
            </a:r>
          </a:p>
          <a:p>
            <a:pPr algn="l">
              <a:buNone/>
            </a:pPr>
            <a:r>
              <a:rPr lang="en-US" sz="1600" dirty="0" smtClean="0"/>
              <a:t>B. NUTRITIONAL</a:t>
            </a:r>
          </a:p>
          <a:p>
            <a:pPr algn="l">
              <a:buNone/>
            </a:pPr>
            <a:r>
              <a:rPr lang="en-US" sz="1600" dirty="0" smtClean="0"/>
              <a:t>4, General malnutrition 4</a:t>
            </a:r>
          </a:p>
          <a:p>
            <a:pPr algn="l">
              <a:buNone/>
            </a:pPr>
            <a:r>
              <a:rPr lang="en-US" sz="1600" dirty="0" smtClean="0"/>
              <a:t>. Alcoholism</a:t>
            </a:r>
          </a:p>
          <a:p>
            <a:pPr algn="l">
              <a:buNone/>
            </a:pPr>
            <a:r>
              <a:rPr lang="en-US" sz="1600" dirty="0" smtClean="0"/>
              <a:t>4 Anorexia nervosa</a:t>
            </a:r>
          </a:p>
          <a:p>
            <a:pPr algn="l">
              <a:buNone/>
            </a:pPr>
            <a:r>
              <a:rPr lang="en-US" sz="1600" dirty="0" smtClean="0"/>
              <a:t>• Bulimia</a:t>
            </a:r>
          </a:p>
          <a:p>
            <a:pPr algn="l">
              <a:buNone/>
            </a:pPr>
            <a:r>
              <a:rPr lang="en-US" sz="1600" dirty="0" smtClean="0"/>
              <a:t>C. NEUROGENIC MEDICATIONS</a:t>
            </a:r>
          </a:p>
          <a:p>
            <a:pPr algn="l">
              <a:buNone/>
            </a:pPr>
            <a:r>
              <a:rPr lang="en-US" sz="1600" dirty="0" smtClean="0"/>
              <a:t>Antihypertensive drugs</a:t>
            </a:r>
          </a:p>
          <a:p>
            <a:pPr algn="l">
              <a:buNone/>
            </a:pPr>
            <a:r>
              <a:rPr lang="en-US" sz="1600" dirty="0" smtClean="0"/>
              <a:t>• Psychotropic drugs</a:t>
            </a:r>
          </a:p>
          <a:p>
            <a:pPr algn="l">
              <a:buNone/>
            </a:pPr>
            <a:r>
              <a:rPr lang="en-US" sz="1600" dirty="0" smtClean="0"/>
              <a:t>• </a:t>
            </a:r>
            <a:r>
              <a:rPr lang="en-US" sz="1600" dirty="0" err="1" smtClean="0"/>
              <a:t>Sympathomimetic</a:t>
            </a:r>
            <a:r>
              <a:rPr lang="en-US" sz="1600" dirty="0" smtClean="0"/>
              <a:t> drugs used for treating asthma</a:t>
            </a:r>
            <a:endParaRPr lang="fa-IR" sz="16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Salivary Gland Pathology</a:t>
            </a:r>
            <a:endParaRPr lang="fa-IR" dirty="0"/>
          </a:p>
        </p:txBody>
      </p:sp>
      <p:sp>
        <p:nvSpPr>
          <p:cNvPr id="4" name="Content Placeholder 3"/>
          <p:cNvSpPr>
            <a:spLocks noGrp="1"/>
          </p:cNvSpPr>
          <p:nvPr>
            <p:ph sz="half" idx="1"/>
          </p:nvPr>
        </p:nvSpPr>
        <p:spPr/>
        <p:txBody>
          <a:bodyPr>
            <a:normAutofit/>
          </a:bodyPr>
          <a:lstStyle/>
          <a:p>
            <a:pPr algn="l">
              <a:buNone/>
            </a:pPr>
            <a:r>
              <a:rPr lang="en-US" dirty="0" err="1" smtClean="0"/>
              <a:t>Sialadenosis</a:t>
            </a:r>
            <a:r>
              <a:rPr lang="en-US" dirty="0" smtClean="0"/>
              <a:t> usually appears as a slowly </a:t>
            </a:r>
            <a:r>
              <a:rPr lang="en-US" dirty="0" smtClean="0"/>
              <a:t>evolving swelling </a:t>
            </a:r>
            <a:r>
              <a:rPr lang="en-US" dirty="0" smtClean="0"/>
              <a:t>of the parotid glands, which may or may not be</a:t>
            </a:r>
          </a:p>
          <a:p>
            <a:pPr algn="l">
              <a:buNone/>
            </a:pPr>
            <a:r>
              <a:rPr lang="en-US" dirty="0" smtClean="0"/>
              <a:t>Painful .The </a:t>
            </a:r>
            <a:r>
              <a:rPr lang="en-US" dirty="0" smtClean="0"/>
              <a:t>condition is </a:t>
            </a:r>
            <a:r>
              <a:rPr lang="en-US" dirty="0" smtClean="0"/>
              <a:t>usually bilateral, but </a:t>
            </a:r>
            <a:r>
              <a:rPr lang="en-US" dirty="0" smtClean="0"/>
              <a:t>it also can be unilateral.</a:t>
            </a:r>
            <a:endParaRPr lang="fa-IR" dirty="0"/>
          </a:p>
        </p:txBody>
      </p:sp>
      <p:pic>
        <p:nvPicPr>
          <p:cNvPr id="1026" name="Picture 2"/>
          <p:cNvPicPr>
            <a:picLocks noGrp="1" noChangeAspect="1" noChangeArrowheads="1"/>
          </p:cNvPicPr>
          <p:nvPr>
            <p:ph sz="half" idx="2"/>
          </p:nvPr>
        </p:nvPicPr>
        <p:blipFill>
          <a:blip r:embed="rId2" cstate="print"/>
          <a:srcRect/>
          <a:stretch>
            <a:fillRect/>
          </a:stretch>
        </p:blipFill>
        <p:spPr bwMode="auto">
          <a:xfrm>
            <a:off x="5163227" y="1600200"/>
            <a:ext cx="3008545" cy="4525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Salivary Gland Pathology</a:t>
            </a:r>
            <a:endParaRPr lang="fa-IR" dirty="0"/>
          </a:p>
        </p:txBody>
      </p:sp>
      <p:sp>
        <p:nvSpPr>
          <p:cNvPr id="4" name="Content Placeholder 3"/>
          <p:cNvSpPr>
            <a:spLocks noGrp="1"/>
          </p:cNvSpPr>
          <p:nvPr>
            <p:ph sz="half" idx="1"/>
          </p:nvPr>
        </p:nvSpPr>
        <p:spPr/>
        <p:txBody>
          <a:bodyPr>
            <a:normAutofit fontScale="70000" lnSpcReduction="20000"/>
          </a:bodyPr>
          <a:lstStyle/>
          <a:p>
            <a:pPr algn="l">
              <a:buNone/>
            </a:pPr>
            <a:r>
              <a:rPr lang="en-US" b="1" dirty="0" err="1" smtClean="0"/>
              <a:t>Histopathologic</a:t>
            </a:r>
            <a:r>
              <a:rPr lang="en-US" b="1" dirty="0" smtClean="0"/>
              <a:t> Features</a:t>
            </a:r>
          </a:p>
          <a:p>
            <a:pPr algn="l">
              <a:buNone/>
            </a:pPr>
            <a:r>
              <a:rPr lang="en-US" dirty="0" smtClean="0"/>
              <a:t>Microscopic examination reveals hypertrophy of </a:t>
            </a:r>
            <a:r>
              <a:rPr lang="en-US" dirty="0" smtClean="0"/>
              <a:t>the </a:t>
            </a:r>
            <a:r>
              <a:rPr lang="en-US" dirty="0" err="1" smtClean="0"/>
              <a:t>acinar</a:t>
            </a:r>
            <a:r>
              <a:rPr lang="en-US" dirty="0" smtClean="0"/>
              <a:t> </a:t>
            </a:r>
            <a:r>
              <a:rPr lang="en-US" dirty="0" smtClean="0"/>
              <a:t>cells, sometimes two to three times greater </a:t>
            </a:r>
            <a:r>
              <a:rPr lang="en-US" dirty="0" smtClean="0"/>
              <a:t>than normal </a:t>
            </a:r>
            <a:r>
              <a:rPr lang="en-US" dirty="0" smtClean="0"/>
              <a:t>size. The nuclei are displaced to the cell </a:t>
            </a:r>
            <a:r>
              <a:rPr lang="en-US" dirty="0" err="1" smtClean="0"/>
              <a:t>base,and</a:t>
            </a:r>
            <a:r>
              <a:rPr lang="en-US" dirty="0" smtClean="0"/>
              <a:t> </a:t>
            </a:r>
            <a:r>
              <a:rPr lang="en-US" dirty="0" smtClean="0"/>
              <a:t>the cytoplasm </a:t>
            </a:r>
            <a:r>
              <a:rPr lang="en-US" dirty="0" smtClean="0"/>
              <a:t>is engorged </a:t>
            </a:r>
            <a:r>
              <a:rPr lang="en-US" dirty="0" smtClean="0"/>
              <a:t>with </a:t>
            </a:r>
            <a:r>
              <a:rPr lang="en-US" dirty="0" err="1" smtClean="0"/>
              <a:t>zymogen</a:t>
            </a:r>
            <a:r>
              <a:rPr lang="en-US" dirty="0" smtClean="0"/>
              <a:t> granules.</a:t>
            </a:r>
          </a:p>
          <a:p>
            <a:pPr algn="l">
              <a:buNone/>
            </a:pPr>
            <a:r>
              <a:rPr lang="en-US" dirty="0" smtClean="0"/>
              <a:t>In cases associated with longstanding diabetes or </a:t>
            </a:r>
            <a:r>
              <a:rPr lang="en-US" dirty="0" err="1" smtClean="0"/>
              <a:t>alcoholism,there</a:t>
            </a:r>
            <a:r>
              <a:rPr lang="en-US" dirty="0" smtClean="0"/>
              <a:t> </a:t>
            </a:r>
            <a:r>
              <a:rPr lang="en-US" dirty="0" smtClean="0"/>
              <a:t>may be </a:t>
            </a:r>
            <a:r>
              <a:rPr lang="en-US" dirty="0" err="1" smtClean="0"/>
              <a:t>acinar</a:t>
            </a:r>
            <a:r>
              <a:rPr lang="en-US" dirty="0" smtClean="0"/>
              <a:t> atrophy and fatty infiltration.</a:t>
            </a:r>
          </a:p>
          <a:p>
            <a:pPr algn="l">
              <a:buNone/>
            </a:pPr>
            <a:r>
              <a:rPr lang="en-US" dirty="0" smtClean="0"/>
              <a:t>Significant inflammation is not observed.</a:t>
            </a:r>
            <a:endParaRPr lang="fa-IR" dirty="0"/>
          </a:p>
        </p:txBody>
      </p:sp>
      <p:sp>
        <p:nvSpPr>
          <p:cNvPr id="5" name="Content Placeholder 4"/>
          <p:cNvSpPr>
            <a:spLocks noGrp="1"/>
          </p:cNvSpPr>
          <p:nvPr>
            <p:ph sz="half" idx="2"/>
          </p:nvPr>
        </p:nvSpPr>
        <p:spPr/>
        <p:txBody>
          <a:bodyPr>
            <a:normAutofit fontScale="70000" lnSpcReduction="20000"/>
          </a:bodyPr>
          <a:lstStyle/>
          <a:p>
            <a:pPr algn="l">
              <a:buNone/>
            </a:pPr>
            <a:r>
              <a:rPr lang="en-US" b="1" dirty="0" smtClean="0"/>
              <a:t>Treatment and Prognosis</a:t>
            </a:r>
          </a:p>
          <a:p>
            <a:pPr algn="l">
              <a:buNone/>
            </a:pPr>
            <a:r>
              <a:rPr lang="en-US" dirty="0" smtClean="0"/>
              <a:t>The clinical management </a:t>
            </a:r>
            <a:r>
              <a:rPr lang="en-US" dirty="0" smtClean="0"/>
              <a:t>of </a:t>
            </a:r>
            <a:r>
              <a:rPr lang="en-US" dirty="0" err="1" smtClean="0"/>
              <a:t>sialadenosis</a:t>
            </a:r>
            <a:r>
              <a:rPr lang="en-US" dirty="0" smtClean="0"/>
              <a:t> </a:t>
            </a:r>
            <a:r>
              <a:rPr lang="en-US" dirty="0" smtClean="0"/>
              <a:t>is </a:t>
            </a:r>
            <a:r>
              <a:rPr lang="en-US" dirty="0" smtClean="0"/>
              <a:t>often unsatisfactory</a:t>
            </a:r>
            <a:endParaRPr lang="en-US" dirty="0" smtClean="0"/>
          </a:p>
          <a:p>
            <a:pPr algn="l">
              <a:buNone/>
            </a:pPr>
            <a:r>
              <a:rPr lang="en-US" dirty="0" smtClean="0"/>
              <a:t>because it is closely related to the control of </a:t>
            </a:r>
            <a:r>
              <a:rPr lang="en-US" dirty="0" smtClean="0"/>
              <a:t>the underlying </a:t>
            </a:r>
            <a:r>
              <a:rPr lang="en-US" dirty="0" smtClean="0"/>
              <a:t>cause. Mild examples may cause few problems.</a:t>
            </a:r>
          </a:p>
          <a:p>
            <a:pPr algn="l">
              <a:buNone/>
            </a:pPr>
            <a:r>
              <a:rPr lang="en-US" dirty="0" smtClean="0"/>
              <a:t>If the swelling becomes a cosmetic concern, </a:t>
            </a:r>
            <a:r>
              <a:rPr lang="en-US" dirty="0" smtClean="0"/>
              <a:t>partial </a:t>
            </a:r>
            <a:r>
              <a:rPr lang="en-US" dirty="0" err="1" smtClean="0"/>
              <a:t>parotidectomy</a:t>
            </a:r>
            <a:r>
              <a:rPr lang="en-US" dirty="0" smtClean="0"/>
              <a:t> </a:t>
            </a:r>
            <a:r>
              <a:rPr lang="en-US" dirty="0" smtClean="0"/>
              <a:t>can be performed. </a:t>
            </a:r>
            <a:r>
              <a:rPr lang="en-US" dirty="0" err="1" smtClean="0"/>
              <a:t>Pilocarpine</a:t>
            </a:r>
            <a:r>
              <a:rPr lang="en-US" dirty="0" smtClean="0"/>
              <a:t> </a:t>
            </a:r>
            <a:r>
              <a:rPr lang="en-US" dirty="0" smtClean="0"/>
              <a:t>recently has </a:t>
            </a:r>
            <a:r>
              <a:rPr lang="en-US" dirty="0" smtClean="0"/>
              <a:t>been reported to be beneficial in the treatment of</a:t>
            </a:r>
          </a:p>
          <a:p>
            <a:pPr algn="l">
              <a:buNone/>
            </a:pPr>
            <a:r>
              <a:rPr lang="en-US" dirty="0" smtClean="0"/>
              <a:t>bulimic patients with </a:t>
            </a:r>
            <a:r>
              <a:rPr lang="en-US" dirty="0" err="1" smtClean="0"/>
              <a:t>sialadenosis</a:t>
            </a:r>
            <a:r>
              <a:rPr lang="en-US" dirty="0" smtClean="0"/>
              <a:t>.</a:t>
            </a:r>
            <a:endParaRPr lang="fa-IR"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Salivary Gland Pathology</a:t>
            </a:r>
            <a:endParaRPr lang="fa-IR" dirty="0"/>
          </a:p>
        </p:txBody>
      </p:sp>
      <p:sp>
        <p:nvSpPr>
          <p:cNvPr id="3" name="Content Placeholder 2"/>
          <p:cNvSpPr>
            <a:spLocks noGrp="1"/>
          </p:cNvSpPr>
          <p:nvPr>
            <p:ph idx="1"/>
          </p:nvPr>
        </p:nvSpPr>
        <p:spPr/>
        <p:txBody>
          <a:bodyPr>
            <a:normAutofit fontScale="92500" lnSpcReduction="10000"/>
          </a:bodyPr>
          <a:lstStyle/>
          <a:p>
            <a:pPr algn="l">
              <a:buNone/>
            </a:pPr>
            <a:r>
              <a:rPr lang="en-US" b="1" dirty="0" smtClean="0"/>
              <a:t>NECROTIZING SIALOMETAPLASIA</a:t>
            </a:r>
          </a:p>
          <a:p>
            <a:pPr algn="l">
              <a:buNone/>
            </a:pPr>
            <a:r>
              <a:rPr lang="en-US" b="1" dirty="0" smtClean="0"/>
              <a:t>Necrotizing </a:t>
            </a:r>
            <a:r>
              <a:rPr lang="en-US" b="1" dirty="0" err="1" smtClean="0"/>
              <a:t>sialometaplasia</a:t>
            </a:r>
            <a:r>
              <a:rPr lang="en-US" b="1" dirty="0" smtClean="0"/>
              <a:t> is an uncommon, locally</a:t>
            </a:r>
          </a:p>
          <a:p>
            <a:pPr algn="l">
              <a:buNone/>
            </a:pPr>
            <a:r>
              <a:rPr lang="en-US" dirty="0" smtClean="0"/>
              <a:t>destructive inflammatory condition of the </a:t>
            </a:r>
            <a:r>
              <a:rPr lang="en-US" dirty="0" smtClean="0"/>
              <a:t>salivary glands</a:t>
            </a:r>
            <a:r>
              <a:rPr lang="en-US" dirty="0" smtClean="0"/>
              <a:t>. Although the cause is uncertain, most believe it is the result of ischemia of the salivary </a:t>
            </a:r>
            <a:r>
              <a:rPr lang="en-US" dirty="0" smtClean="0"/>
              <a:t>tissue that </a:t>
            </a:r>
            <a:r>
              <a:rPr lang="en-US" dirty="0" smtClean="0"/>
              <a:t>leads to local infarction. The importance of </a:t>
            </a:r>
            <a:r>
              <a:rPr lang="en-US" dirty="0" smtClean="0"/>
              <a:t>this lesion </a:t>
            </a:r>
            <a:r>
              <a:rPr lang="en-US" dirty="0" smtClean="0"/>
              <a:t>rests in the fact that it mimics a malignant </a:t>
            </a:r>
            <a:r>
              <a:rPr lang="en-US" dirty="0" err="1" smtClean="0"/>
              <a:t>process,both</a:t>
            </a:r>
            <a:r>
              <a:rPr lang="en-US" dirty="0" smtClean="0"/>
              <a:t> </a:t>
            </a:r>
            <a:r>
              <a:rPr lang="en-US" dirty="0" smtClean="0"/>
              <a:t>clinically and microscopically</a:t>
            </a:r>
            <a:r>
              <a:rPr lang="en-US" dirty="0" smtClean="0"/>
              <a:t>.</a:t>
            </a:r>
            <a:endParaRPr lang="fa-IR"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Salivary Gland Pathology</a:t>
            </a:r>
            <a:endParaRPr lang="fa-IR" dirty="0"/>
          </a:p>
        </p:txBody>
      </p:sp>
      <p:sp>
        <p:nvSpPr>
          <p:cNvPr id="4" name="Content Placeholder 3"/>
          <p:cNvSpPr>
            <a:spLocks noGrp="1"/>
          </p:cNvSpPr>
          <p:nvPr>
            <p:ph sz="half" idx="1"/>
          </p:nvPr>
        </p:nvSpPr>
        <p:spPr/>
        <p:txBody>
          <a:bodyPr>
            <a:normAutofit fontScale="92500" lnSpcReduction="10000"/>
          </a:bodyPr>
          <a:lstStyle/>
          <a:p>
            <a:pPr algn="l">
              <a:buNone/>
            </a:pPr>
            <a:r>
              <a:rPr lang="en-US" dirty="0" smtClean="0"/>
              <a:t>A number of potential predisposing factors have </a:t>
            </a:r>
            <a:r>
              <a:rPr lang="en-US" dirty="0" smtClean="0"/>
              <a:t>been suggested</a:t>
            </a:r>
            <a:r>
              <a:rPr lang="en-US" dirty="0" smtClean="0"/>
              <a:t>, including the following:</a:t>
            </a:r>
          </a:p>
          <a:p>
            <a:pPr algn="l">
              <a:buNone/>
            </a:pPr>
            <a:r>
              <a:rPr lang="en-US" dirty="0" smtClean="0"/>
              <a:t>♦ Traumatic injuries</a:t>
            </a:r>
          </a:p>
          <a:p>
            <a:pPr algn="l">
              <a:buNone/>
            </a:pPr>
            <a:r>
              <a:rPr lang="en-US" dirty="0" smtClean="0"/>
              <a:t>♦ Dental injections</a:t>
            </a:r>
          </a:p>
          <a:p>
            <a:pPr algn="l">
              <a:buNone/>
            </a:pPr>
            <a:r>
              <a:rPr lang="en-US" dirty="0" smtClean="0"/>
              <a:t>♦ III-fitting dentures</a:t>
            </a:r>
          </a:p>
          <a:p>
            <a:pPr algn="l">
              <a:buNone/>
            </a:pPr>
            <a:r>
              <a:rPr lang="en-US" dirty="0" smtClean="0"/>
              <a:t>♦ Upper respiratory infections</a:t>
            </a:r>
          </a:p>
          <a:p>
            <a:pPr algn="l">
              <a:buNone/>
            </a:pPr>
            <a:r>
              <a:rPr lang="en-US" dirty="0" smtClean="0"/>
              <a:t>♦ Adjacent tumors</a:t>
            </a:r>
          </a:p>
          <a:p>
            <a:pPr algn="l">
              <a:buNone/>
            </a:pPr>
            <a:r>
              <a:rPr lang="en-US" dirty="0" smtClean="0"/>
              <a:t>♦ Previous surgery</a:t>
            </a:r>
            <a:endParaRPr lang="fa-IR" dirty="0"/>
          </a:p>
        </p:txBody>
      </p:sp>
      <p:pic>
        <p:nvPicPr>
          <p:cNvPr id="2050" name="Picture 2"/>
          <p:cNvPicPr>
            <a:picLocks noGrp="1" noChangeAspect="1" noChangeArrowheads="1"/>
          </p:cNvPicPr>
          <p:nvPr>
            <p:ph sz="half" idx="2"/>
          </p:nvPr>
        </p:nvPicPr>
        <p:blipFill>
          <a:blip r:embed="rId2"/>
          <a:srcRect/>
          <a:stretch>
            <a:fillRect/>
          </a:stretch>
        </p:blipFill>
        <p:spPr bwMode="auto">
          <a:xfrm>
            <a:off x="4648200" y="2000240"/>
            <a:ext cx="4038600" cy="320981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Salivary Gland Pathology</a:t>
            </a:r>
            <a:endParaRPr lang="fa-IR" dirty="0"/>
          </a:p>
        </p:txBody>
      </p:sp>
      <p:sp>
        <p:nvSpPr>
          <p:cNvPr id="4" name="Content Placeholder 3"/>
          <p:cNvSpPr>
            <a:spLocks noGrp="1"/>
          </p:cNvSpPr>
          <p:nvPr>
            <p:ph sz="half" idx="1"/>
          </p:nvPr>
        </p:nvSpPr>
        <p:spPr/>
        <p:txBody>
          <a:bodyPr>
            <a:normAutofit fontScale="77500" lnSpcReduction="20000"/>
          </a:bodyPr>
          <a:lstStyle/>
          <a:p>
            <a:pPr algn="l">
              <a:buNone/>
            </a:pPr>
            <a:r>
              <a:rPr lang="en-US" dirty="0" smtClean="0"/>
              <a:t>The condition appears initially as a </a:t>
            </a:r>
            <a:r>
              <a:rPr lang="en-US" dirty="0" err="1" smtClean="0"/>
              <a:t>nonulcerated</a:t>
            </a:r>
            <a:r>
              <a:rPr lang="en-US" dirty="0" smtClean="0"/>
              <a:t> swelling</a:t>
            </a:r>
            <a:r>
              <a:rPr lang="en-US" dirty="0" smtClean="0"/>
              <a:t>, often associated with pain </a:t>
            </a:r>
            <a:r>
              <a:rPr lang="en-US" dirty="0" err="1" smtClean="0"/>
              <a:t>orparesthesia</a:t>
            </a:r>
            <a:r>
              <a:rPr lang="en-US" dirty="0" smtClean="0"/>
              <a:t> .Within </a:t>
            </a:r>
            <a:r>
              <a:rPr lang="en-US" dirty="0" smtClean="0"/>
              <a:t>2 to 3 weeks, necrotic tissue sloughs </a:t>
            </a:r>
            <a:r>
              <a:rPr lang="en-US" dirty="0" err="1" smtClean="0"/>
              <a:t>out,leaving</a:t>
            </a:r>
            <a:r>
              <a:rPr lang="en-US" dirty="0" smtClean="0"/>
              <a:t> </a:t>
            </a:r>
            <a:r>
              <a:rPr lang="en-US" dirty="0" smtClean="0"/>
              <a:t>a craterlike ulcer that can range from less </a:t>
            </a:r>
            <a:r>
              <a:rPr lang="en-US" dirty="0" smtClean="0"/>
              <a:t>than</a:t>
            </a:r>
            <a:r>
              <a:rPr lang="en-US" dirty="0" smtClean="0"/>
              <a:t>1 cm to more than 5 cm in </a:t>
            </a:r>
            <a:r>
              <a:rPr lang="en-US" dirty="0" smtClean="0"/>
              <a:t>diameter. The patient </a:t>
            </a:r>
            <a:r>
              <a:rPr lang="en-US" dirty="0" smtClean="0"/>
              <a:t>may report that "a part of my palate fell out." </a:t>
            </a:r>
            <a:r>
              <a:rPr lang="en-US" dirty="0" smtClean="0"/>
              <a:t>At this </a:t>
            </a:r>
            <a:r>
              <a:rPr lang="en-US" dirty="0" smtClean="0"/>
              <a:t>point, the pain often subsides. In rare </a:t>
            </a:r>
            <a:r>
              <a:rPr lang="en-US" dirty="0" err="1" smtClean="0"/>
              <a:t>instances,there</a:t>
            </a:r>
            <a:r>
              <a:rPr lang="en-US" dirty="0" smtClean="0"/>
              <a:t> </a:t>
            </a:r>
            <a:r>
              <a:rPr lang="en-US" dirty="0" smtClean="0"/>
              <a:t>can be destruction of the underlying palatal bone.</a:t>
            </a:r>
            <a:endParaRPr lang="fa-IR" dirty="0"/>
          </a:p>
        </p:txBody>
      </p:sp>
      <p:pic>
        <p:nvPicPr>
          <p:cNvPr id="3074" name="Picture 2"/>
          <p:cNvPicPr>
            <a:picLocks noGrp="1" noChangeAspect="1" noChangeArrowheads="1"/>
          </p:cNvPicPr>
          <p:nvPr>
            <p:ph sz="half" idx="2"/>
          </p:nvPr>
        </p:nvPicPr>
        <p:blipFill>
          <a:blip r:embed="rId2"/>
          <a:srcRect/>
          <a:stretch>
            <a:fillRect/>
          </a:stretch>
        </p:blipFill>
        <p:spPr bwMode="auto">
          <a:xfrm>
            <a:off x="4648200" y="1928802"/>
            <a:ext cx="4038600" cy="32537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Salivary Gland Pathology</a:t>
            </a:r>
            <a:endParaRPr lang="fa-IR" dirty="0"/>
          </a:p>
        </p:txBody>
      </p:sp>
      <p:pic>
        <p:nvPicPr>
          <p:cNvPr id="2050" name="Picture 2"/>
          <p:cNvPicPr>
            <a:picLocks noGrp="1" noChangeAspect="1" noChangeArrowheads="1"/>
          </p:cNvPicPr>
          <p:nvPr>
            <p:ph sz="half" idx="1"/>
          </p:nvPr>
        </p:nvPicPr>
        <p:blipFill>
          <a:blip r:embed="rId2" cstate="print"/>
          <a:srcRect/>
          <a:stretch>
            <a:fillRect/>
          </a:stretch>
        </p:blipFill>
        <p:spPr bwMode="auto">
          <a:xfrm>
            <a:off x="457200" y="2562479"/>
            <a:ext cx="4038600" cy="2601404"/>
          </a:xfrm>
          <a:prstGeom prst="rect">
            <a:avLst/>
          </a:prstGeom>
          <a:noFill/>
          <a:ln w="9525">
            <a:noFill/>
            <a:miter lim="800000"/>
            <a:headEnd/>
            <a:tailEnd/>
          </a:ln>
          <a:effectLst/>
        </p:spPr>
      </p:pic>
      <p:pic>
        <p:nvPicPr>
          <p:cNvPr id="2051" name="Picture 3"/>
          <p:cNvPicPr>
            <a:picLocks noGrp="1" noChangeAspect="1" noChangeArrowheads="1"/>
          </p:cNvPicPr>
          <p:nvPr>
            <p:ph sz="half" idx="2"/>
          </p:nvPr>
        </p:nvPicPr>
        <p:blipFill>
          <a:blip r:embed="rId3" cstate="print"/>
          <a:srcRect/>
          <a:stretch>
            <a:fillRect/>
          </a:stretch>
        </p:blipFill>
        <p:spPr bwMode="auto">
          <a:xfrm>
            <a:off x="4648200" y="2588042"/>
            <a:ext cx="4038600" cy="2550279"/>
          </a:xfrm>
          <a:prstGeom prst="rect">
            <a:avLst/>
          </a:prstGeom>
          <a:noFill/>
          <a:ln w="9525">
            <a:noFill/>
            <a:miter lim="800000"/>
            <a:headEnd/>
            <a:tailEnd/>
          </a:ln>
          <a:effectLst/>
        </p:spPr>
      </p:pic>
      <p:sp>
        <p:nvSpPr>
          <p:cNvPr id="9" name="Rectangle 8"/>
          <p:cNvSpPr/>
          <p:nvPr/>
        </p:nvSpPr>
        <p:spPr>
          <a:xfrm>
            <a:off x="214282" y="5214950"/>
            <a:ext cx="4214842" cy="646331"/>
          </a:xfrm>
          <a:prstGeom prst="rect">
            <a:avLst/>
          </a:prstGeom>
        </p:spPr>
        <p:txBody>
          <a:bodyPr wrap="square">
            <a:spAutoFit/>
          </a:bodyPr>
          <a:lstStyle/>
          <a:p>
            <a:pPr algn="l"/>
            <a:r>
              <a:rPr lang="en-US" b="1" dirty="0" err="1"/>
              <a:t>Mucocele</a:t>
            </a:r>
            <a:r>
              <a:rPr lang="en-US" b="1" dirty="0"/>
              <a:t>. Blue-pigmented nodule on the lower lip.</a:t>
            </a:r>
            <a:endParaRPr lang="fa-IR" dirty="0"/>
          </a:p>
        </p:txBody>
      </p:sp>
      <p:sp>
        <p:nvSpPr>
          <p:cNvPr id="10" name="Rectangle 9"/>
          <p:cNvSpPr/>
          <p:nvPr/>
        </p:nvSpPr>
        <p:spPr>
          <a:xfrm>
            <a:off x="4429124" y="5214950"/>
            <a:ext cx="4572000" cy="646331"/>
          </a:xfrm>
          <a:prstGeom prst="rect">
            <a:avLst/>
          </a:prstGeom>
        </p:spPr>
        <p:txBody>
          <a:bodyPr>
            <a:spAutoFit/>
          </a:bodyPr>
          <a:lstStyle/>
          <a:p>
            <a:pPr algn="l"/>
            <a:r>
              <a:rPr lang="en-US" b="1" dirty="0" err="1"/>
              <a:t>Mucocele</a:t>
            </a:r>
            <a:r>
              <a:rPr lang="en-US" b="1" dirty="0"/>
              <a:t>. Nodule on the posterior </a:t>
            </a:r>
            <a:r>
              <a:rPr lang="en-US" b="1" dirty="0" err="1"/>
              <a:t>buccal</a:t>
            </a:r>
            <a:r>
              <a:rPr lang="en-US" b="1" dirty="0"/>
              <a:t> mucosa.</a:t>
            </a:r>
            <a:endParaRPr lang="fa-IR"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Salivary Gland Pathology</a:t>
            </a:r>
            <a:endParaRPr lang="fa-IR" dirty="0"/>
          </a:p>
        </p:txBody>
      </p:sp>
      <p:sp>
        <p:nvSpPr>
          <p:cNvPr id="3" name="Content Placeholder 2"/>
          <p:cNvSpPr>
            <a:spLocks noGrp="1"/>
          </p:cNvSpPr>
          <p:nvPr>
            <p:ph sz="half" idx="1"/>
          </p:nvPr>
        </p:nvSpPr>
        <p:spPr/>
        <p:txBody>
          <a:bodyPr>
            <a:normAutofit fontScale="62500" lnSpcReduction="20000"/>
          </a:bodyPr>
          <a:lstStyle/>
          <a:p>
            <a:pPr algn="l">
              <a:buNone/>
            </a:pPr>
            <a:r>
              <a:rPr lang="en-US" b="1" dirty="0" err="1" smtClean="0"/>
              <a:t>Histopathologic</a:t>
            </a:r>
            <a:r>
              <a:rPr lang="en-US" b="1" dirty="0" smtClean="0"/>
              <a:t> Features</a:t>
            </a:r>
          </a:p>
          <a:p>
            <a:pPr algn="l">
              <a:buNone/>
            </a:pPr>
            <a:r>
              <a:rPr lang="en-US" dirty="0" smtClean="0"/>
              <a:t>The microscopic appearance of necrotizing </a:t>
            </a:r>
            <a:r>
              <a:rPr lang="en-US" dirty="0" err="1" smtClean="0"/>
              <a:t>sialometaplasia</a:t>
            </a:r>
            <a:r>
              <a:rPr lang="en-US" dirty="0" smtClean="0"/>
              <a:t> is </a:t>
            </a:r>
            <a:r>
              <a:rPr lang="en-US" dirty="0" smtClean="0"/>
              <a:t>characterized by </a:t>
            </a:r>
            <a:r>
              <a:rPr lang="en-US" dirty="0" err="1" smtClean="0"/>
              <a:t>acinar</a:t>
            </a:r>
            <a:r>
              <a:rPr lang="en-US" dirty="0" smtClean="0"/>
              <a:t> necrosis in </a:t>
            </a:r>
            <a:r>
              <a:rPr lang="en-US" dirty="0" smtClean="0"/>
              <a:t>early lesions</a:t>
            </a:r>
            <a:r>
              <a:rPr lang="en-US" dirty="0" smtClean="0"/>
              <a:t>, followed by associated </a:t>
            </a:r>
            <a:r>
              <a:rPr lang="en-US" dirty="0" err="1" smtClean="0"/>
              <a:t>squamous</a:t>
            </a:r>
            <a:r>
              <a:rPr lang="en-US" dirty="0" smtClean="0"/>
              <a:t> </a:t>
            </a:r>
            <a:r>
              <a:rPr lang="en-US" dirty="0" err="1" smtClean="0"/>
              <a:t>metaplasia</a:t>
            </a:r>
            <a:r>
              <a:rPr lang="en-US" dirty="0" smtClean="0"/>
              <a:t> </a:t>
            </a:r>
            <a:r>
              <a:rPr lang="en-US" dirty="0" smtClean="0"/>
              <a:t>of the </a:t>
            </a:r>
            <a:r>
              <a:rPr lang="en-US" dirty="0" smtClean="0"/>
              <a:t>salivary </a:t>
            </a:r>
            <a:r>
              <a:rPr lang="en-US" dirty="0" smtClean="0"/>
              <a:t>ducts. </a:t>
            </a:r>
            <a:r>
              <a:rPr lang="en-US" dirty="0" smtClean="0"/>
              <a:t>Although the </a:t>
            </a:r>
            <a:r>
              <a:rPr lang="en-US" dirty="0" smtClean="0"/>
              <a:t>mucous </a:t>
            </a:r>
            <a:r>
              <a:rPr lang="en-US" dirty="0" err="1" smtClean="0"/>
              <a:t>acinar</a:t>
            </a:r>
            <a:r>
              <a:rPr lang="en-US" dirty="0" smtClean="0"/>
              <a:t> </a:t>
            </a:r>
            <a:r>
              <a:rPr lang="en-US" dirty="0" smtClean="0"/>
              <a:t>cells are necrotic, the overall lobular </a:t>
            </a:r>
            <a:r>
              <a:rPr lang="en-US" dirty="0" smtClean="0"/>
              <a:t>architecture of </a:t>
            </a:r>
            <a:r>
              <a:rPr lang="en-US" dirty="0" smtClean="0"/>
              <a:t>the involved glands is still preserved—a </a:t>
            </a:r>
            <a:r>
              <a:rPr lang="en-US" dirty="0" smtClean="0"/>
              <a:t>helpful </a:t>
            </a:r>
            <a:r>
              <a:rPr lang="en-US" dirty="0" err="1" smtClean="0"/>
              <a:t>histopathologic</a:t>
            </a:r>
            <a:r>
              <a:rPr lang="en-US" dirty="0" smtClean="0"/>
              <a:t> </a:t>
            </a:r>
            <a:r>
              <a:rPr lang="en-US" dirty="0" smtClean="0"/>
              <a:t>clue. There may be liberation of </a:t>
            </a:r>
            <a:r>
              <a:rPr lang="en-US" dirty="0" err="1" smtClean="0"/>
              <a:t>mucin,with</a:t>
            </a:r>
            <a:r>
              <a:rPr lang="en-US" dirty="0" smtClean="0"/>
              <a:t> </a:t>
            </a:r>
            <a:r>
              <a:rPr lang="en-US" dirty="0" smtClean="0"/>
              <a:t>an associated inflammatory response. The </a:t>
            </a:r>
            <a:r>
              <a:rPr lang="en-US" dirty="0" err="1" smtClean="0"/>
              <a:t>squamous</a:t>
            </a:r>
            <a:r>
              <a:rPr lang="en-US" dirty="0" smtClean="0"/>
              <a:t> </a:t>
            </a:r>
            <a:r>
              <a:rPr lang="en-US" dirty="0" err="1" smtClean="0"/>
              <a:t>metaplasia</a:t>
            </a:r>
            <a:r>
              <a:rPr lang="en-US" dirty="0" smtClean="0"/>
              <a:t> </a:t>
            </a:r>
            <a:r>
              <a:rPr lang="en-US" dirty="0" smtClean="0"/>
              <a:t>of the salivary ducts can be </a:t>
            </a:r>
            <a:r>
              <a:rPr lang="en-US" dirty="0" smtClean="0"/>
              <a:t>striking and </a:t>
            </a:r>
            <a:r>
              <a:rPr lang="en-US" dirty="0" smtClean="0"/>
              <a:t>produce a pattern that is </a:t>
            </a:r>
            <a:r>
              <a:rPr lang="en-US" dirty="0" smtClean="0"/>
              <a:t>easily misdiagnosed as </a:t>
            </a:r>
            <a:r>
              <a:rPr lang="en-US" dirty="0" err="1" smtClean="0"/>
              <a:t>squamous</a:t>
            </a:r>
            <a:r>
              <a:rPr lang="en-US" dirty="0" smtClean="0"/>
              <a:t> </a:t>
            </a:r>
            <a:r>
              <a:rPr lang="en-US" dirty="0" smtClean="0"/>
              <a:t>cell carcinoma or </a:t>
            </a:r>
            <a:r>
              <a:rPr lang="en-US" dirty="0" err="1" smtClean="0"/>
              <a:t>mucoepidermoid</a:t>
            </a:r>
            <a:r>
              <a:rPr lang="en-US" dirty="0" smtClean="0"/>
              <a:t> carcinoma.</a:t>
            </a:r>
            <a:endParaRPr lang="fa-IR" dirty="0"/>
          </a:p>
        </p:txBody>
      </p:sp>
      <p:pic>
        <p:nvPicPr>
          <p:cNvPr id="4098" name="Picture 2"/>
          <p:cNvPicPr>
            <a:picLocks noGrp="1" noChangeAspect="1" noChangeArrowheads="1"/>
          </p:cNvPicPr>
          <p:nvPr>
            <p:ph sz="half" idx="2"/>
          </p:nvPr>
        </p:nvPicPr>
        <p:blipFill>
          <a:blip r:embed="rId2" cstate="print"/>
          <a:srcRect/>
          <a:stretch>
            <a:fillRect/>
          </a:stretch>
        </p:blipFill>
        <p:spPr bwMode="auto">
          <a:xfrm>
            <a:off x="4500562" y="1785926"/>
            <a:ext cx="4038600" cy="2612269"/>
          </a:xfrm>
          <a:prstGeom prst="rect">
            <a:avLst/>
          </a:prstGeom>
          <a:noFill/>
          <a:ln w="9525">
            <a:noFill/>
            <a:miter lim="800000"/>
            <a:headEnd/>
            <a:tailEnd/>
          </a:ln>
          <a:effectLst/>
        </p:spPr>
      </p:pic>
      <p:sp>
        <p:nvSpPr>
          <p:cNvPr id="6" name="Rectangle 5"/>
          <p:cNvSpPr/>
          <p:nvPr/>
        </p:nvSpPr>
        <p:spPr>
          <a:xfrm>
            <a:off x="4357686" y="4572008"/>
            <a:ext cx="4572000" cy="923330"/>
          </a:xfrm>
          <a:prstGeom prst="rect">
            <a:avLst/>
          </a:prstGeom>
        </p:spPr>
        <p:txBody>
          <a:bodyPr>
            <a:spAutoFit/>
          </a:bodyPr>
          <a:lstStyle/>
          <a:p>
            <a:pPr algn="l"/>
            <a:r>
              <a:rPr lang="en-US" b="1" dirty="0" smtClean="0"/>
              <a:t>Necrotizing </a:t>
            </a:r>
            <a:r>
              <a:rPr lang="en-US" b="1" dirty="0" err="1" smtClean="0"/>
              <a:t>sialometaplasia</a:t>
            </a:r>
            <a:r>
              <a:rPr lang="en-US" b="1" dirty="0" smtClean="0"/>
              <a:t>. Necrotic mucous</a:t>
            </a:r>
          </a:p>
          <a:p>
            <a:pPr algn="l"/>
            <a:r>
              <a:rPr lang="en-US" dirty="0" err="1" smtClean="0"/>
              <a:t>acini</a:t>
            </a:r>
            <a:r>
              <a:rPr lang="en-US" dirty="0" smtClean="0"/>
              <a:t> </a:t>
            </a:r>
            <a:r>
              <a:rPr lang="en-US" i="1" dirty="0" smtClean="0"/>
              <a:t>(left) and adjacent </a:t>
            </a:r>
            <a:r>
              <a:rPr lang="en-US" i="1" dirty="0" err="1" smtClean="0"/>
              <a:t>ductal</a:t>
            </a:r>
            <a:r>
              <a:rPr lang="en-US" i="1" dirty="0" smtClean="0"/>
              <a:t> </a:t>
            </a:r>
            <a:r>
              <a:rPr lang="en-US" i="1" dirty="0" err="1" smtClean="0"/>
              <a:t>squamous</a:t>
            </a:r>
            <a:r>
              <a:rPr lang="en-US" i="1" dirty="0" smtClean="0"/>
              <a:t> </a:t>
            </a:r>
            <a:r>
              <a:rPr lang="en-US" i="1" dirty="0" err="1" smtClean="0"/>
              <a:t>metaplasia</a:t>
            </a:r>
            <a:r>
              <a:rPr lang="en-US" i="1" dirty="0" smtClean="0"/>
              <a:t> (right).</a:t>
            </a:r>
            <a:endParaRPr lang="fa-IR"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Salivary Gland Pathology</a:t>
            </a:r>
            <a:endParaRPr lang="fa-IR" dirty="0"/>
          </a:p>
        </p:txBody>
      </p:sp>
      <p:sp>
        <p:nvSpPr>
          <p:cNvPr id="5" name="Content Placeholder 4"/>
          <p:cNvSpPr>
            <a:spLocks noGrp="1"/>
          </p:cNvSpPr>
          <p:nvPr>
            <p:ph idx="1"/>
          </p:nvPr>
        </p:nvSpPr>
        <p:spPr/>
        <p:txBody>
          <a:bodyPr>
            <a:normAutofit lnSpcReduction="10000"/>
          </a:bodyPr>
          <a:lstStyle/>
          <a:p>
            <a:pPr algn="l">
              <a:buNone/>
            </a:pPr>
            <a:r>
              <a:rPr lang="en-US" b="1" dirty="0" smtClean="0"/>
              <a:t>Treatment and Prognosis</a:t>
            </a:r>
          </a:p>
          <a:p>
            <a:pPr algn="l">
              <a:buNone/>
            </a:pPr>
            <a:r>
              <a:rPr lang="en-US" dirty="0" smtClean="0"/>
              <a:t>Because of the worrisome clinical presentation of </a:t>
            </a:r>
            <a:r>
              <a:rPr lang="en-US" dirty="0" smtClean="0"/>
              <a:t>necrotizing </a:t>
            </a:r>
            <a:r>
              <a:rPr lang="en-US" dirty="0" err="1" smtClean="0"/>
              <a:t>sialometaplasia</a:t>
            </a:r>
            <a:r>
              <a:rPr lang="en-US" dirty="0" smtClean="0"/>
              <a:t>, biopsy usually is indicated to </a:t>
            </a:r>
            <a:r>
              <a:rPr lang="en-US" dirty="0" err="1" smtClean="0"/>
              <a:t>ruleout</a:t>
            </a:r>
            <a:r>
              <a:rPr lang="en-US" dirty="0" smtClean="0"/>
              <a:t> </a:t>
            </a:r>
            <a:r>
              <a:rPr lang="en-US" dirty="0" smtClean="0"/>
              <a:t>the possibility of malignant disease. Once the </a:t>
            </a:r>
            <a:r>
              <a:rPr lang="en-US" dirty="0" smtClean="0"/>
              <a:t>diagnosis has </a:t>
            </a:r>
            <a:r>
              <a:rPr lang="en-US" dirty="0" smtClean="0"/>
              <a:t>been established, no specific treatment is </a:t>
            </a:r>
            <a:r>
              <a:rPr lang="en-US" dirty="0" smtClean="0"/>
              <a:t>indicated or </a:t>
            </a:r>
            <a:r>
              <a:rPr lang="en-US" dirty="0" smtClean="0"/>
              <a:t>necessary. The lesion typically resolves on </a:t>
            </a:r>
            <a:r>
              <a:rPr lang="en-US" dirty="0" smtClean="0"/>
              <a:t>its own </a:t>
            </a:r>
            <a:r>
              <a:rPr lang="en-US" dirty="0" smtClean="0"/>
              <a:t>accord, with an average healing time of 5 to 6 weeks.</a:t>
            </a:r>
            <a:endParaRPr lang="fa-IR"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Salivary Gland Pathology</a:t>
            </a:r>
            <a:endParaRPr lang="fa-IR" dirty="0"/>
          </a:p>
        </p:txBody>
      </p:sp>
      <p:sp>
        <p:nvSpPr>
          <p:cNvPr id="3" name="Content Placeholder 2"/>
          <p:cNvSpPr>
            <a:spLocks noGrp="1"/>
          </p:cNvSpPr>
          <p:nvPr>
            <p:ph sz="half" idx="1"/>
          </p:nvPr>
        </p:nvSpPr>
        <p:spPr/>
        <p:txBody>
          <a:bodyPr/>
          <a:lstStyle/>
          <a:p>
            <a:endParaRPr lang="fa-IR"/>
          </a:p>
        </p:txBody>
      </p:sp>
      <p:sp>
        <p:nvSpPr>
          <p:cNvPr id="4" name="Content Placeholder 3"/>
          <p:cNvSpPr>
            <a:spLocks noGrp="1"/>
          </p:cNvSpPr>
          <p:nvPr>
            <p:ph sz="half" idx="2"/>
          </p:nvPr>
        </p:nvSpPr>
        <p:spPr/>
        <p:txBody>
          <a:bodyPr/>
          <a:lstStyle/>
          <a:p>
            <a:endParaRPr lang="fa-I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Salivary Gland Pathology</a:t>
            </a:r>
            <a:endParaRPr lang="fa-IR" dirty="0"/>
          </a:p>
        </p:txBody>
      </p:sp>
      <p:sp>
        <p:nvSpPr>
          <p:cNvPr id="3" name="Content Placeholder 2"/>
          <p:cNvSpPr>
            <a:spLocks noGrp="1"/>
          </p:cNvSpPr>
          <p:nvPr>
            <p:ph sz="half" idx="1"/>
          </p:nvPr>
        </p:nvSpPr>
        <p:spPr/>
        <p:txBody>
          <a:bodyPr/>
          <a:lstStyle/>
          <a:p>
            <a:endParaRPr lang="fa-IR"/>
          </a:p>
        </p:txBody>
      </p:sp>
      <p:sp>
        <p:nvSpPr>
          <p:cNvPr id="4" name="Content Placeholder 3"/>
          <p:cNvSpPr>
            <a:spLocks noGrp="1"/>
          </p:cNvSpPr>
          <p:nvPr>
            <p:ph sz="half" idx="2"/>
          </p:nvPr>
        </p:nvSpPr>
        <p:spPr/>
        <p:txBody>
          <a:bodyPr/>
          <a:lstStyle/>
          <a:p>
            <a:endParaRPr lang="fa-I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Salivary Gland Pathology</a:t>
            </a:r>
            <a:endParaRPr lang="fa-IR" dirty="0"/>
          </a:p>
        </p:txBody>
      </p:sp>
      <p:sp>
        <p:nvSpPr>
          <p:cNvPr id="3" name="Content Placeholder 2"/>
          <p:cNvSpPr>
            <a:spLocks noGrp="1"/>
          </p:cNvSpPr>
          <p:nvPr>
            <p:ph sz="half" idx="1"/>
          </p:nvPr>
        </p:nvSpPr>
        <p:spPr>
          <a:xfrm>
            <a:off x="457200" y="1600201"/>
            <a:ext cx="4186238" cy="4525963"/>
          </a:xfrm>
        </p:spPr>
        <p:txBody>
          <a:bodyPr>
            <a:normAutofit lnSpcReduction="10000"/>
          </a:bodyPr>
          <a:lstStyle/>
          <a:p>
            <a:pPr algn="l" rtl="0">
              <a:lnSpc>
                <a:spcPct val="150000"/>
              </a:lnSpc>
              <a:buNone/>
            </a:pPr>
            <a:r>
              <a:rPr lang="en-US" sz="2000" dirty="0"/>
              <a:t>The soft palate and </a:t>
            </a:r>
            <a:r>
              <a:rPr lang="en-US" sz="2000" dirty="0" err="1"/>
              <a:t>retromolar</a:t>
            </a:r>
            <a:r>
              <a:rPr lang="en-US" sz="2000" dirty="0"/>
              <a:t> area are also </a:t>
            </a:r>
            <a:r>
              <a:rPr lang="en-US" sz="2000" dirty="0" smtClean="0"/>
              <a:t>uncommon sites </a:t>
            </a:r>
            <a:r>
              <a:rPr lang="en-US" sz="2000" dirty="0"/>
              <a:t>for </a:t>
            </a:r>
            <a:r>
              <a:rPr lang="en-US" sz="2000" dirty="0" err="1"/>
              <a:t>mucoceles</a:t>
            </a:r>
            <a:r>
              <a:rPr lang="en-US" sz="2000" dirty="0" smtClean="0"/>
              <a:t>. However</a:t>
            </a:r>
            <a:r>
              <a:rPr lang="en-US" sz="2000" dirty="0"/>
              <a:t>, one </a:t>
            </a:r>
            <a:r>
              <a:rPr lang="en-US" sz="2000" dirty="0" smtClean="0"/>
              <a:t>interesting variant</a:t>
            </a:r>
            <a:r>
              <a:rPr lang="en-US" sz="2000" dirty="0"/>
              <a:t>, the superficial </a:t>
            </a:r>
            <a:r>
              <a:rPr lang="en-US" sz="2000" dirty="0" err="1"/>
              <a:t>mucocele</a:t>
            </a:r>
            <a:r>
              <a:rPr lang="en-US" sz="2000" dirty="0"/>
              <a:t>, does develop in </a:t>
            </a:r>
            <a:r>
              <a:rPr lang="en-US" sz="2000" dirty="0" smtClean="0"/>
              <a:t>these areas </a:t>
            </a:r>
            <a:r>
              <a:rPr lang="en-US" sz="2000" dirty="0"/>
              <a:t>and along the posterior </a:t>
            </a:r>
            <a:r>
              <a:rPr lang="en-US" sz="2000" dirty="0" err="1"/>
              <a:t>buccal</a:t>
            </a:r>
            <a:r>
              <a:rPr lang="en-US" sz="2000" dirty="0"/>
              <a:t> mucosa. </a:t>
            </a:r>
            <a:r>
              <a:rPr lang="en-US" sz="2000" dirty="0" smtClean="0"/>
              <a:t>Superficial </a:t>
            </a:r>
            <a:r>
              <a:rPr lang="en-US" sz="2000" dirty="0" err="1" smtClean="0"/>
              <a:t>mucoceles</a:t>
            </a:r>
            <a:r>
              <a:rPr lang="en-US" sz="2000" dirty="0" smtClean="0"/>
              <a:t> </a:t>
            </a:r>
            <a:r>
              <a:rPr lang="en-US" sz="2000" dirty="0"/>
              <a:t>present as single or multiple tense </a:t>
            </a:r>
            <a:r>
              <a:rPr lang="en-US" sz="2000" dirty="0" smtClean="0"/>
              <a:t>vesicles that </a:t>
            </a:r>
            <a:r>
              <a:rPr lang="en-US" sz="2000" dirty="0"/>
              <a:t>measure 1 to 4 mm in </a:t>
            </a:r>
            <a:r>
              <a:rPr lang="en-US" sz="2000" dirty="0" smtClean="0"/>
              <a:t>diameter.</a:t>
            </a:r>
            <a:endParaRPr lang="fa-IR" sz="2000" dirty="0"/>
          </a:p>
        </p:txBody>
      </p:sp>
      <p:pic>
        <p:nvPicPr>
          <p:cNvPr id="3074" name="Picture 2"/>
          <p:cNvPicPr>
            <a:picLocks noGrp="1" noChangeAspect="1" noChangeArrowheads="1"/>
          </p:cNvPicPr>
          <p:nvPr>
            <p:ph sz="half" idx="2"/>
          </p:nvPr>
        </p:nvPicPr>
        <p:blipFill>
          <a:blip r:embed="rId2"/>
          <a:srcRect/>
          <a:stretch>
            <a:fillRect/>
          </a:stretch>
        </p:blipFill>
        <p:spPr bwMode="auto">
          <a:xfrm>
            <a:off x="4648200" y="1928802"/>
            <a:ext cx="4038600" cy="32471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Salivary Gland Pathology</a:t>
            </a:r>
            <a:endParaRPr lang="fa-IR" dirty="0"/>
          </a:p>
        </p:txBody>
      </p:sp>
      <p:sp>
        <p:nvSpPr>
          <p:cNvPr id="3" name="Content Placeholder 2"/>
          <p:cNvSpPr>
            <a:spLocks noGrp="1"/>
          </p:cNvSpPr>
          <p:nvPr>
            <p:ph sz="half" idx="1"/>
          </p:nvPr>
        </p:nvSpPr>
        <p:spPr>
          <a:xfrm>
            <a:off x="428596" y="1500174"/>
            <a:ext cx="4038600" cy="4525963"/>
          </a:xfrm>
        </p:spPr>
        <p:txBody>
          <a:bodyPr>
            <a:normAutofit fontScale="25000" lnSpcReduction="20000"/>
          </a:bodyPr>
          <a:lstStyle/>
          <a:p>
            <a:pPr algn="just" rtl="0">
              <a:lnSpc>
                <a:spcPct val="170000"/>
              </a:lnSpc>
              <a:buNone/>
            </a:pPr>
            <a:r>
              <a:rPr lang="en-US" sz="6400" b="1" dirty="0" err="1"/>
              <a:t>Histopathologic</a:t>
            </a:r>
            <a:r>
              <a:rPr lang="en-US" sz="6400" b="1" dirty="0"/>
              <a:t> Features</a:t>
            </a:r>
          </a:p>
          <a:p>
            <a:pPr algn="just" rtl="0">
              <a:lnSpc>
                <a:spcPct val="170000"/>
              </a:lnSpc>
              <a:buNone/>
            </a:pPr>
            <a:r>
              <a:rPr lang="en-US" sz="6200" dirty="0"/>
              <a:t>On microscopic examination, the </a:t>
            </a:r>
            <a:r>
              <a:rPr lang="en-US" sz="6200" dirty="0" err="1" smtClean="0"/>
              <a:t>mucocele</a:t>
            </a:r>
            <a:r>
              <a:rPr lang="en-US" sz="6200" dirty="0" smtClean="0"/>
              <a:t> </a:t>
            </a:r>
            <a:r>
              <a:rPr lang="en-US" sz="6200" dirty="0"/>
              <a:t>shows </a:t>
            </a:r>
            <a:r>
              <a:rPr lang="en-US" sz="6200" dirty="0" smtClean="0"/>
              <a:t>an area </a:t>
            </a:r>
            <a:r>
              <a:rPr lang="en-US" sz="6200" dirty="0"/>
              <a:t>of spilled </a:t>
            </a:r>
            <a:r>
              <a:rPr lang="en-US" sz="6200" dirty="0" err="1"/>
              <a:t>mucin</a:t>
            </a:r>
            <a:r>
              <a:rPr lang="en-US" sz="6200" dirty="0"/>
              <a:t> surrounded by a </a:t>
            </a:r>
            <a:r>
              <a:rPr lang="en-US" sz="6200" dirty="0">
                <a:solidFill>
                  <a:schemeClr val="accent2"/>
                </a:solidFill>
              </a:rPr>
              <a:t>granulation </a:t>
            </a:r>
            <a:r>
              <a:rPr lang="en-US" sz="6200" dirty="0" smtClean="0">
                <a:solidFill>
                  <a:schemeClr val="accent2"/>
                </a:solidFill>
              </a:rPr>
              <a:t>tissue </a:t>
            </a:r>
            <a:r>
              <a:rPr lang="en-US" sz="6200" dirty="0" smtClean="0"/>
              <a:t>response The </a:t>
            </a:r>
            <a:r>
              <a:rPr lang="en-US" sz="6200" dirty="0"/>
              <a:t>inflammation </a:t>
            </a:r>
            <a:r>
              <a:rPr lang="en-US" sz="6200" dirty="0" smtClean="0"/>
              <a:t>usually includes </a:t>
            </a:r>
            <a:r>
              <a:rPr lang="en-US" sz="6200" dirty="0"/>
              <a:t>numerous </a:t>
            </a:r>
            <a:r>
              <a:rPr lang="en-US" sz="6200" dirty="0">
                <a:solidFill>
                  <a:schemeClr val="accent3">
                    <a:lumMod val="75000"/>
                  </a:schemeClr>
                </a:solidFill>
              </a:rPr>
              <a:t>foamy </a:t>
            </a:r>
            <a:r>
              <a:rPr lang="en-US" sz="6200" dirty="0" err="1">
                <a:solidFill>
                  <a:schemeClr val="accent3">
                    <a:lumMod val="75000"/>
                  </a:schemeClr>
                </a:solidFill>
              </a:rPr>
              <a:t>histiocytes</a:t>
            </a:r>
            <a:r>
              <a:rPr lang="en-US" sz="6200" dirty="0">
                <a:solidFill>
                  <a:schemeClr val="accent3">
                    <a:lumMod val="75000"/>
                  </a:schemeClr>
                </a:solidFill>
              </a:rPr>
              <a:t> </a:t>
            </a:r>
            <a:r>
              <a:rPr lang="en-US" sz="6200" dirty="0"/>
              <a:t>(macrophages).</a:t>
            </a:r>
          </a:p>
          <a:p>
            <a:pPr algn="just" rtl="0">
              <a:lnSpc>
                <a:spcPct val="170000"/>
              </a:lnSpc>
              <a:buNone/>
            </a:pPr>
            <a:r>
              <a:rPr lang="en-US" sz="6200" dirty="0"/>
              <a:t>In some cases, a ruptured salivary duct may </a:t>
            </a:r>
            <a:r>
              <a:rPr lang="en-US" sz="6200" dirty="0" smtClean="0"/>
              <a:t>be identified </a:t>
            </a:r>
            <a:r>
              <a:rPr lang="en-US" sz="6200" dirty="0"/>
              <a:t>feeding into the area. The adjacent minor </a:t>
            </a:r>
            <a:r>
              <a:rPr lang="en-US" sz="6200" dirty="0" smtClean="0"/>
              <a:t>salivary glands often contain a chronic inflammatory cell infiltrate and dilated ducts.</a:t>
            </a:r>
            <a:endParaRPr lang="fa-IR" sz="6200" dirty="0" smtClean="0"/>
          </a:p>
          <a:p>
            <a:pPr algn="just" rtl="0">
              <a:lnSpc>
                <a:spcPct val="170000"/>
              </a:lnSpc>
              <a:buNone/>
            </a:pPr>
            <a:endParaRPr lang="en-US" sz="6200" dirty="0"/>
          </a:p>
        </p:txBody>
      </p:sp>
      <p:pic>
        <p:nvPicPr>
          <p:cNvPr id="4098" name="Picture 2"/>
          <p:cNvPicPr>
            <a:picLocks noGrp="1" noChangeAspect="1" noChangeArrowheads="1"/>
          </p:cNvPicPr>
          <p:nvPr>
            <p:ph sz="half" idx="2"/>
          </p:nvPr>
        </p:nvPicPr>
        <p:blipFill>
          <a:blip r:embed="rId2"/>
          <a:srcRect/>
          <a:stretch>
            <a:fillRect/>
          </a:stretch>
        </p:blipFill>
        <p:spPr bwMode="auto">
          <a:xfrm>
            <a:off x="5183203" y="1600200"/>
            <a:ext cx="2968593" cy="4525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Salivary Gland Pathology</a:t>
            </a:r>
            <a:endParaRPr lang="fa-IR" dirty="0"/>
          </a:p>
        </p:txBody>
      </p:sp>
      <p:sp>
        <p:nvSpPr>
          <p:cNvPr id="3" name="Content Placeholder 2"/>
          <p:cNvSpPr>
            <a:spLocks noGrp="1"/>
          </p:cNvSpPr>
          <p:nvPr>
            <p:ph sz="half" idx="1"/>
          </p:nvPr>
        </p:nvSpPr>
        <p:spPr>
          <a:xfrm>
            <a:off x="571472" y="3000372"/>
            <a:ext cx="4038600" cy="1185857"/>
          </a:xfrm>
        </p:spPr>
        <p:txBody>
          <a:bodyPr/>
          <a:lstStyle/>
          <a:p>
            <a:pPr algn="ctr">
              <a:buNone/>
            </a:pPr>
            <a:r>
              <a:rPr lang="en-US" dirty="0" smtClean="0"/>
              <a:t>Foamy </a:t>
            </a:r>
            <a:r>
              <a:rPr lang="en-US" dirty="0" err="1" smtClean="0"/>
              <a:t>histocytes</a:t>
            </a:r>
            <a:r>
              <a:rPr lang="en-US" dirty="0" smtClean="0"/>
              <a:t>     (</a:t>
            </a:r>
            <a:r>
              <a:rPr lang="en-US" dirty="0" err="1" smtClean="0">
                <a:solidFill>
                  <a:schemeClr val="tx2">
                    <a:lumMod val="60000"/>
                    <a:lumOff val="40000"/>
                  </a:schemeClr>
                </a:solidFill>
              </a:rPr>
              <a:t>mucinophages</a:t>
            </a:r>
            <a:r>
              <a:rPr lang="en-US" dirty="0" smtClean="0"/>
              <a:t>)</a:t>
            </a:r>
            <a:endParaRPr lang="fa-IR" dirty="0"/>
          </a:p>
        </p:txBody>
      </p:sp>
      <p:pic>
        <p:nvPicPr>
          <p:cNvPr id="5122" name="Picture 2"/>
          <p:cNvPicPr>
            <a:picLocks noGrp="1" noChangeAspect="1" noChangeArrowheads="1"/>
          </p:cNvPicPr>
          <p:nvPr>
            <p:ph sz="half" idx="2"/>
          </p:nvPr>
        </p:nvPicPr>
        <p:blipFill>
          <a:blip r:embed="rId2"/>
          <a:srcRect/>
          <a:stretch>
            <a:fillRect/>
          </a:stretch>
        </p:blipFill>
        <p:spPr bwMode="auto">
          <a:xfrm>
            <a:off x="4648200" y="1857364"/>
            <a:ext cx="4038600" cy="335610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Salivary Gland Pathology</a:t>
            </a:r>
            <a:endParaRPr lang="fa-IR" dirty="0"/>
          </a:p>
        </p:txBody>
      </p:sp>
      <p:sp>
        <p:nvSpPr>
          <p:cNvPr id="6" name="Content Placeholder 5"/>
          <p:cNvSpPr>
            <a:spLocks noGrp="1"/>
          </p:cNvSpPr>
          <p:nvPr>
            <p:ph idx="1"/>
          </p:nvPr>
        </p:nvSpPr>
        <p:spPr>
          <a:xfrm>
            <a:off x="500034" y="1357298"/>
            <a:ext cx="8229600" cy="5000660"/>
          </a:xfrm>
        </p:spPr>
        <p:txBody>
          <a:bodyPr>
            <a:normAutofit fontScale="25000" lnSpcReduction="20000"/>
          </a:bodyPr>
          <a:lstStyle/>
          <a:p>
            <a:pPr algn="l">
              <a:buNone/>
            </a:pPr>
            <a:r>
              <a:rPr lang="pt-BR" sz="9600" b="1" dirty="0"/>
              <a:t>T r e a t m e n t a n </a:t>
            </a:r>
            <a:r>
              <a:rPr lang="pt-BR" sz="9600" b="1" dirty="0" smtClean="0"/>
              <a:t>d  </a:t>
            </a:r>
            <a:r>
              <a:rPr lang="pt-BR" sz="9600" b="1" dirty="0"/>
              <a:t>P r o g n o s i s</a:t>
            </a:r>
          </a:p>
          <a:p>
            <a:pPr algn="just" rtl="0">
              <a:lnSpc>
                <a:spcPct val="170000"/>
              </a:lnSpc>
              <a:buNone/>
            </a:pPr>
            <a:r>
              <a:rPr lang="en-US" sz="8000" dirty="0"/>
              <a:t>Some </a:t>
            </a:r>
            <a:r>
              <a:rPr lang="en-US" sz="8000" dirty="0" err="1"/>
              <a:t>mucoceles</a:t>
            </a:r>
            <a:r>
              <a:rPr lang="en-US" sz="8000" dirty="0"/>
              <a:t> are short-lived lesions that rupture </a:t>
            </a:r>
            <a:r>
              <a:rPr lang="en-US" sz="8000" dirty="0" smtClean="0"/>
              <a:t>and heal </a:t>
            </a:r>
            <a:r>
              <a:rPr lang="en-US" sz="8000" dirty="0"/>
              <a:t>by themselves. Many lesions, however, are </a:t>
            </a:r>
            <a:r>
              <a:rPr lang="en-US" sz="8000" dirty="0" smtClean="0"/>
              <a:t>chronic in </a:t>
            </a:r>
            <a:r>
              <a:rPr lang="en-US" sz="8000" dirty="0"/>
              <a:t>nature, and local surgical excision is necessary. To </a:t>
            </a:r>
            <a:r>
              <a:rPr lang="en-US" sz="8000" dirty="0" smtClean="0"/>
              <a:t>minimize </a:t>
            </a:r>
            <a:r>
              <a:rPr lang="en-US" sz="8000" dirty="0"/>
              <a:t>the risk of recurrence, when the area is excised</a:t>
            </a:r>
            <a:r>
              <a:rPr lang="en-US" sz="8000" dirty="0" smtClean="0"/>
              <a:t>, the surgeon should remove any adjacent minor salivary glands that may be feeding into the lesion. The excised tissue should be submitted for microscopic examination to confirm the diagnosis and rule out the possibility of a salivary gland tumor. The </a:t>
            </a:r>
            <a:r>
              <a:rPr lang="en-US" sz="8000" dirty="0" smtClean="0">
                <a:solidFill>
                  <a:srgbClr val="00B0F0"/>
                </a:solidFill>
              </a:rPr>
              <a:t>prognosis is excellent</a:t>
            </a:r>
            <a:r>
              <a:rPr lang="en-US" sz="8000" dirty="0" smtClean="0"/>
              <a:t>, although occasional </a:t>
            </a:r>
            <a:r>
              <a:rPr lang="en-US" sz="8000" dirty="0" err="1" smtClean="0"/>
              <a:t>mucoceles</a:t>
            </a:r>
            <a:r>
              <a:rPr lang="en-US" sz="8000" dirty="0" smtClean="0"/>
              <a:t> will recur, necessitating </a:t>
            </a:r>
            <a:r>
              <a:rPr lang="en-US" sz="8000" dirty="0" err="1" smtClean="0"/>
              <a:t>reexcision</a:t>
            </a:r>
            <a:r>
              <a:rPr lang="en-US" sz="8000" dirty="0" smtClean="0"/>
              <a:t>, especially if the feeding glands are not removed</a:t>
            </a:r>
            <a:r>
              <a:rPr lang="en-US" sz="5000" dirty="0" smtClean="0"/>
              <a:t>  .</a:t>
            </a:r>
          </a:p>
          <a:p>
            <a:pPr algn="just" rtl="0">
              <a:lnSpc>
                <a:spcPct val="170000"/>
              </a:lnSpc>
              <a:buNone/>
            </a:pPr>
            <a:r>
              <a:rPr lang="en-US" sz="5000" dirty="0" smtClean="0"/>
              <a:t>.</a:t>
            </a:r>
          </a:p>
          <a:p>
            <a:pPr algn="just" rtl="0">
              <a:lnSpc>
                <a:spcPct val="170000"/>
              </a:lnSpc>
              <a:buNone/>
            </a:pP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Salivary Gland Pathology</a:t>
            </a:r>
            <a:endParaRPr lang="fa-IR" dirty="0"/>
          </a:p>
        </p:txBody>
      </p:sp>
      <p:sp>
        <p:nvSpPr>
          <p:cNvPr id="3" name="Content Placeholder 2"/>
          <p:cNvSpPr>
            <a:spLocks noGrp="1"/>
          </p:cNvSpPr>
          <p:nvPr>
            <p:ph sz="half" idx="1"/>
          </p:nvPr>
        </p:nvSpPr>
        <p:spPr>
          <a:xfrm>
            <a:off x="428596" y="1428736"/>
            <a:ext cx="4038600" cy="5072097"/>
          </a:xfrm>
        </p:spPr>
        <p:txBody>
          <a:bodyPr>
            <a:normAutofit fontScale="47500" lnSpcReduction="20000"/>
          </a:bodyPr>
          <a:lstStyle/>
          <a:p>
            <a:pPr algn="just" rtl="0">
              <a:lnSpc>
                <a:spcPct val="170000"/>
              </a:lnSpc>
              <a:buNone/>
            </a:pPr>
            <a:r>
              <a:rPr lang="en-US" sz="4000" dirty="0"/>
              <a:t>The </a:t>
            </a:r>
            <a:r>
              <a:rPr lang="en-US" sz="4000" dirty="0" err="1">
                <a:solidFill>
                  <a:schemeClr val="accent3">
                    <a:lumMod val="75000"/>
                  </a:schemeClr>
                </a:solidFill>
              </a:rPr>
              <a:t>ranula</a:t>
            </a:r>
            <a:r>
              <a:rPr lang="en-US" sz="4000" dirty="0"/>
              <a:t> appears as a blue, </a:t>
            </a:r>
            <a:r>
              <a:rPr lang="en-US" sz="4000" dirty="0" smtClean="0"/>
              <a:t>dome-shape </a:t>
            </a:r>
            <a:r>
              <a:rPr lang="en-US" sz="4000" dirty="0" smtClean="0">
                <a:solidFill>
                  <a:schemeClr val="accent3">
                    <a:lumMod val="75000"/>
                  </a:schemeClr>
                </a:solidFill>
              </a:rPr>
              <a:t>fluctuant</a:t>
            </a:r>
            <a:r>
              <a:rPr lang="en-US" sz="4000" dirty="0" smtClean="0"/>
              <a:t> swelling in the floor of the mouth .Deeper lesions may be normal in color. </a:t>
            </a:r>
            <a:r>
              <a:rPr lang="en-US" sz="4000" dirty="0" err="1" smtClean="0"/>
              <a:t>Ranulas</a:t>
            </a:r>
            <a:r>
              <a:rPr lang="en-US" sz="4000" dirty="0" smtClean="0"/>
              <a:t> tend to be </a:t>
            </a:r>
            <a:r>
              <a:rPr lang="en-US" sz="4000" dirty="0" smtClean="0">
                <a:solidFill>
                  <a:schemeClr val="accent1"/>
                </a:solidFill>
              </a:rPr>
              <a:t>larger</a:t>
            </a:r>
            <a:r>
              <a:rPr lang="en-US" sz="4000" dirty="0" smtClean="0"/>
              <a:t> than </a:t>
            </a:r>
            <a:r>
              <a:rPr lang="en-US" sz="4000" dirty="0" err="1" smtClean="0"/>
              <a:t>mucoceles</a:t>
            </a:r>
            <a:r>
              <a:rPr lang="en-US" sz="4000" dirty="0" smtClean="0"/>
              <a:t> in other oral locations; they can develop into large masses that are many centimeters in </a:t>
            </a:r>
            <a:r>
              <a:rPr lang="en-US" sz="4000" dirty="0" err="1" smtClean="0"/>
              <a:t>diameter,fill</a:t>
            </a:r>
            <a:r>
              <a:rPr lang="en-US" sz="4000" dirty="0" smtClean="0"/>
              <a:t> the floor of the mouth, and elevate the tongue. The </a:t>
            </a:r>
            <a:r>
              <a:rPr lang="en-US" sz="4000" dirty="0" err="1" smtClean="0"/>
              <a:t>ranula</a:t>
            </a:r>
            <a:r>
              <a:rPr lang="en-US" sz="4000" dirty="0" smtClean="0"/>
              <a:t> usually is located lateral to the midline.</a:t>
            </a:r>
            <a:endParaRPr lang="fa-IR" sz="4000" dirty="0" smtClean="0"/>
          </a:p>
          <a:p>
            <a:pPr algn="just" rtl="0">
              <a:buNone/>
            </a:pPr>
            <a:r>
              <a:rPr lang="en-US" dirty="0" smtClean="0"/>
              <a:t> </a:t>
            </a:r>
          </a:p>
          <a:p>
            <a:pPr algn="just" rtl="0">
              <a:buNone/>
            </a:pPr>
            <a:endParaRPr lang="en-US" dirty="0"/>
          </a:p>
        </p:txBody>
      </p:sp>
      <p:pic>
        <p:nvPicPr>
          <p:cNvPr id="6146" name="Picture 2"/>
          <p:cNvPicPr>
            <a:picLocks noGrp="1" noChangeAspect="1" noChangeArrowheads="1"/>
          </p:cNvPicPr>
          <p:nvPr>
            <p:ph sz="half" idx="2"/>
          </p:nvPr>
        </p:nvPicPr>
        <p:blipFill>
          <a:blip r:embed="rId2"/>
          <a:srcRect/>
          <a:stretch>
            <a:fillRect/>
          </a:stretch>
        </p:blipFill>
        <p:spPr bwMode="auto">
          <a:xfrm>
            <a:off x="4648200" y="1928803"/>
            <a:ext cx="4038600" cy="32772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234</TotalTime>
  <Words>2719</Words>
  <Application>Microsoft Office PowerPoint</Application>
  <PresentationFormat>On-screen Show (4:3)</PresentationFormat>
  <Paragraphs>201</Paragraphs>
  <Slides>43</Slides>
  <Notes>0</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lpstr>Salivary Gland Pathology</vt:lpstr>
    </vt:vector>
  </TitlesOfParts>
  <Company>Co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Salivary Gland Pathology</dc:title>
  <dc:creator>Borna</dc:creator>
  <cp:lastModifiedBy>Borna</cp:lastModifiedBy>
  <cp:revision>74</cp:revision>
  <dcterms:created xsi:type="dcterms:W3CDTF">2009-02-16T08:18:21Z</dcterms:created>
  <dcterms:modified xsi:type="dcterms:W3CDTF">2009-02-16T14:19:34Z</dcterms:modified>
</cp:coreProperties>
</file>