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400" r:id="rId3"/>
    <p:sldId id="257" r:id="rId4"/>
    <p:sldId id="284" r:id="rId5"/>
    <p:sldId id="285" r:id="rId6"/>
    <p:sldId id="289" r:id="rId7"/>
    <p:sldId id="258" r:id="rId8"/>
    <p:sldId id="403" r:id="rId9"/>
    <p:sldId id="413" r:id="rId10"/>
    <p:sldId id="294" r:id="rId11"/>
    <p:sldId id="404" r:id="rId12"/>
    <p:sldId id="261" r:id="rId13"/>
    <p:sldId id="401" r:id="rId14"/>
    <p:sldId id="262" r:id="rId15"/>
    <p:sldId id="263" r:id="rId16"/>
    <p:sldId id="402" r:id="rId17"/>
    <p:sldId id="405" r:id="rId18"/>
    <p:sldId id="271" r:id="rId19"/>
    <p:sldId id="406" r:id="rId20"/>
    <p:sldId id="411" r:id="rId21"/>
    <p:sldId id="274" r:id="rId22"/>
    <p:sldId id="378" r:id="rId23"/>
    <p:sldId id="407" r:id="rId24"/>
    <p:sldId id="385" r:id="rId25"/>
    <p:sldId id="408" r:id="rId26"/>
    <p:sldId id="409" r:id="rId27"/>
    <p:sldId id="410" r:id="rId28"/>
    <p:sldId id="396" r:id="rId29"/>
    <p:sldId id="281" r:id="rId3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  <a:srgbClr val="800000"/>
    <a:srgbClr val="FF66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5102-467D-4838-AB1D-7380E1DE2E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16D8-E19B-437C-9878-527EE4793D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F0AC-F491-418B-84C6-549B559130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F6F8-9977-43C3-8551-8A7F0E84FF1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453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4EDB-5DF9-4A9C-8941-BC4516A478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1340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AC86-C3F4-48F9-A774-F7C92C3784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3978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7DFC-EC49-467F-B7CC-8611ACFCCD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7258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3DAE-8D98-431F-A318-F5A8AC760D3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136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8502-8E75-4777-9C2D-5C369397F9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899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FD7C-E885-4BD5-A040-41CA840C5D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1323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65F1-5323-479D-8FE2-361015B5247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85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84032-E564-4B77-8966-A13368B102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E97E-4078-426C-9DB6-3CA266A3912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384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E365-5F7E-4982-9A01-3FCACDEFCE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37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A2B1B-27F4-44E9-90E2-3D77FBF965F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73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F6D6-99EB-411B-98EC-F20A98B204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AD6D-D830-4989-987B-1CB794B0D2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8D17-9BE3-4C47-8BF4-98E8D60463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651B-B0C1-4472-8C04-4E38FF2A53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E0BF8-C7C3-4880-916E-F39D78F67B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8626-AF6B-46F6-B749-3E58E3C8E3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B6D5-23DE-4089-9AE5-32C8FDD854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6F2D8411-F495-41EF-9A9A-674534BB75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6B1AC7-FB25-42EB-8B0A-0AD4862CB65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9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In The Name Of God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O’Leary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Index : 55%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5" descr="IMG_64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7200" y="1970881"/>
            <a:ext cx="5689600" cy="37846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Etiology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Bacterial Plaque:  Moderate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Supra and </a:t>
            </a:r>
            <a:r>
              <a:rPr lang="en-US" sz="2800" dirty="0" err="1" smtClean="0"/>
              <a:t>Subgingival</a:t>
            </a:r>
            <a:r>
              <a:rPr lang="en-US" sz="2800" dirty="0" smtClean="0"/>
              <a:t> calculus: Moderate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                 Calculus former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                    Mucosal saliva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Habits: </a:t>
            </a:r>
            <a:r>
              <a:rPr lang="en-US" sz="2600" dirty="0" smtClean="0"/>
              <a:t>Clenching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Frenum</a:t>
            </a:r>
            <a:r>
              <a:rPr lang="en-US" sz="2800" dirty="0" smtClean="0"/>
              <a:t> pull: Nothing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Assessment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I:\Case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73641"/>
            <a:ext cx="5410200" cy="616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91600" cy="1784866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Radiographic Assessment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53064"/>
            <a:ext cx="7772400" cy="45720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 smtClean="0">
                <a:cs typeface="+mj-cs"/>
              </a:rPr>
              <a:t>Furcation involvement: </a:t>
            </a:r>
          </a:p>
          <a:p>
            <a:pPr>
              <a:buClr>
                <a:srgbClr val="FFFF00"/>
              </a:buClr>
            </a:pPr>
            <a:endParaRPr lang="en-US" dirty="0">
              <a:cs typeface="+mj-cs"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cs typeface="+mj-cs"/>
              </a:rPr>
              <a:t>Horizontal bone loss: </a:t>
            </a:r>
          </a:p>
          <a:p>
            <a:pPr marL="0" indent="0">
              <a:buClr>
                <a:srgbClr val="FFFF00"/>
              </a:buClr>
              <a:buNone/>
            </a:pPr>
            <a:endParaRPr lang="en-US" dirty="0" smtClean="0">
              <a:cs typeface="+mj-cs"/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cs typeface="+mj-cs"/>
              </a:rPr>
              <a:t>Vertical bone loss: </a:t>
            </a:r>
            <a:endParaRPr lang="en-US" dirty="0"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121" y="2834743"/>
            <a:ext cx="2348517" cy="914400"/>
            <a:chOff x="6109683" y="2590800"/>
            <a:chExt cx="2348517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3124200"/>
              <a:ext cx="2286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6438900" y="3161506"/>
              <a:ext cx="685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7352506" y="3161506"/>
              <a:ext cx="685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848600" y="25908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09883" y="2743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20%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7883" y="2743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20%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9883" y="31358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10%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1269" y="3124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10%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09683" y="3124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30%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9683" y="2743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50%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50165" y="4039517"/>
            <a:ext cx="2286000" cy="838994"/>
            <a:chOff x="4800600" y="4419600"/>
            <a:chExt cx="2286000" cy="83899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00600" y="4875212"/>
              <a:ext cx="2286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81600" y="4876800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00345" y="488846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6-5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49513" y="48768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5-6-7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77909" y="44196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2-3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66719" y="1835031"/>
            <a:ext cx="914400" cy="686594"/>
            <a:chOff x="5105400" y="1600200"/>
            <a:chExt cx="914400" cy="686594"/>
          </a:xfrm>
        </p:grpSpPr>
        <p:grpSp>
          <p:nvGrpSpPr>
            <p:cNvPr id="24" name="Group 23"/>
            <p:cNvGrpSpPr/>
            <p:nvPr/>
          </p:nvGrpSpPr>
          <p:grpSpPr>
            <a:xfrm>
              <a:off x="5105400" y="1677194"/>
              <a:ext cx="914400" cy="609600"/>
              <a:chOff x="5105400" y="1677194"/>
              <a:chExt cx="914400" cy="6096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105400" y="1981200"/>
                <a:ext cx="914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5257006" y="1981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5170380" y="1916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6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30694" y="1600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6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27580" y="1905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7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erio_2\Desktop\22\scan0001.jpg"/>
          <p:cNvPicPr>
            <a:picLocks noChangeAspect="1" noChangeArrowheads="1"/>
          </p:cNvPicPr>
          <p:nvPr/>
        </p:nvPicPr>
        <p:blipFill>
          <a:blip r:embed="rId2" cstate="print"/>
          <a:srcRect r="2059"/>
          <a:stretch>
            <a:fillRect/>
          </a:stretch>
        </p:blipFill>
        <p:spPr bwMode="auto">
          <a:xfrm>
            <a:off x="-76201" y="1066800"/>
            <a:ext cx="9184691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Diagnosis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5146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45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 of destruction consist with local factors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Subgingival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calculus was frequently found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30% of sites were involved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_4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clinical attachment loss in most of sites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05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diagnosis?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2514600"/>
            <a:ext cx="8153400" cy="2133600"/>
          </a:xfrm>
        </p:spPr>
        <p:txBody>
          <a:bodyPr/>
          <a:lstStyle/>
          <a:p>
            <a:r>
              <a:rPr lang="en-US" sz="4000" b="1" i="1" dirty="0" smtClean="0"/>
              <a:t>Generalized Moderate-Severe Chronic </a:t>
            </a:r>
            <a:r>
              <a:rPr lang="en-US" sz="4000" b="1" i="1" dirty="0" err="1" smtClean="0"/>
              <a:t>Periodontitis</a:t>
            </a:r>
            <a:endParaRPr lang="en-US" sz="4000" b="1" i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Overall prognosis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45 male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Severe  inflammation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 Patient with </a:t>
            </a:r>
            <a:r>
              <a:rPr lang="en-US" sz="2400" i="1" u="sng" dirty="0" smtClean="0">
                <a:solidFill>
                  <a:srgbClr val="FFFF00"/>
                </a:solidFill>
              </a:rPr>
              <a:t>fair </a:t>
            </a:r>
            <a:r>
              <a:rPr lang="en-US" sz="2400" dirty="0" smtClean="0">
                <a:solidFill>
                  <a:srgbClr val="FFFF00"/>
                </a:solidFill>
              </a:rPr>
              <a:t>cooperation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 Poor oral hygiene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</a:rPr>
              <a:t>M</a:t>
            </a:r>
            <a:r>
              <a:rPr lang="en-US" sz="2400" dirty="0" smtClean="0">
                <a:solidFill>
                  <a:srgbClr val="FFFF00"/>
                </a:solidFill>
              </a:rPr>
              <a:t>obile teeth ( # 11 , 21 , 22 )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 without systemic disease and environment factors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i="1" u="sng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i="1" u="sng" dirty="0" smtClean="0">
                <a:solidFill>
                  <a:srgbClr val="FFFF00"/>
                </a:solidFill>
              </a:rPr>
              <a:t>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Generalized and mild</a:t>
            </a:r>
            <a:r>
              <a:rPr lang="en-US" sz="2400" dirty="0" smtClean="0">
                <a:solidFill>
                  <a:srgbClr val="FFFF00"/>
                </a:solidFill>
              </a:rPr>
              <a:t> bone loss ( 20%)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</a:rPr>
              <a:t>M</a:t>
            </a:r>
            <a:r>
              <a:rPr lang="en-US" sz="2400" dirty="0" smtClean="0">
                <a:solidFill>
                  <a:srgbClr val="FFFF00"/>
                </a:solidFill>
              </a:rPr>
              <a:t>oderate periodontal disease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i="1" dirty="0" smtClean="0">
                <a:solidFill>
                  <a:srgbClr val="FFFF00"/>
                </a:solidFill>
              </a:rPr>
              <a:t>Overall prognosis :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981200" y="3124200"/>
            <a:ext cx="4648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Fair to Good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0" y="358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>
              <a:buFont typeface="Wingdings" pitchFamily="2" charset="2"/>
              <a:buNone/>
            </a:pPr>
            <a:endParaRPr lang="en-US" sz="2400" i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59" y="0"/>
            <a:ext cx="8229600" cy="1143000"/>
          </a:xfrm>
          <a:noFill/>
        </p:spPr>
        <p:txBody>
          <a:bodyPr/>
          <a:lstStyle/>
          <a:p>
            <a:pPr algn="l" rtl="0" eaLnBrk="1" hangingPunct="1"/>
            <a:r>
              <a:rPr lang="en-US" sz="3600" b="1" dirty="0" smtClean="0">
                <a:solidFill>
                  <a:srgbClr val="FFFF00"/>
                </a:solidFill>
              </a:rPr>
              <a:t>Individual prognosis :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8674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1 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</a:rPr>
              <a:t> mobility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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deep pocket depth (9 mm)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Have 70% bone loss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Developing groove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  </a:t>
            </a:r>
          </a:p>
          <a:p>
            <a:pPr marL="0" indent="0" eaLnBrk="1" hangingPunct="1">
              <a:buNone/>
            </a:pPr>
            <a:endParaRPr lang="en-US" sz="2400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ym typeface="Symbol" pitchFamily="18" charset="2"/>
              </a:rPr>
              <a:t> 1 2 :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mobility 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deep pocket depth (5-6 mm)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Bone loss 30%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990600" y="990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685800" y="4257675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609600" y="137160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85800" y="3876675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1" name="WordArt 15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1514475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000" i="1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pitchFamily="34" charset="0"/>
              </a:rPr>
              <a:t>hopeless</a:t>
            </a:r>
            <a:endParaRPr lang="fa-IR" sz="2000" i="1" kern="10" dirty="0" smtClean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pitchFamily="34" charset="0"/>
            </a:endParaRPr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1447800" y="3886200"/>
            <a:ext cx="140970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400" i="1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pitchFamily="34" charset="0"/>
              </a:rPr>
              <a:t>fair to good</a:t>
            </a:r>
            <a:endParaRPr lang="fa-IR" sz="2400" i="1" kern="10" dirty="0" smtClean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pitchFamily="34" charset="0"/>
            </a:endParaRPr>
          </a:p>
        </p:txBody>
      </p:sp>
      <p:pic>
        <p:nvPicPr>
          <p:cNvPr id="24597" name="Picture 21" descr="IMG_3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1088" r="1471" b="-574"/>
          <a:stretch>
            <a:fillRect/>
          </a:stretch>
        </p:blipFill>
        <p:spPr bwMode="auto">
          <a:xfrm>
            <a:off x="5715000" y="762000"/>
            <a:ext cx="27432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IMG_32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6667" r="6944" b="14815"/>
          <a:stretch>
            <a:fillRect/>
          </a:stretch>
        </p:blipFill>
        <p:spPr bwMode="auto">
          <a:xfrm>
            <a:off x="5715000" y="3244548"/>
            <a:ext cx="27432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IMG_26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 r="31429" b="34529"/>
          <a:stretch>
            <a:fillRect/>
          </a:stretch>
        </p:blipFill>
        <p:spPr bwMode="auto">
          <a:xfrm>
            <a:off x="5715000" y="4909836"/>
            <a:ext cx="27432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Patient Profile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Gender: male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Age:  45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Occupation:  </a:t>
            </a:r>
            <a:r>
              <a:rPr lang="en-US" dirty="0" smtClean="0"/>
              <a:t>Orthopedic resident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Chief complaint:</a:t>
            </a:r>
            <a:r>
              <a:rPr lang="en-US" dirty="0" smtClean="0"/>
              <a:t> 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“ I have bleeding in my gum and my  upper anterior tooth  is loosing  and  I also have bad breath ”</a:t>
            </a:r>
          </a:p>
          <a:p>
            <a:pPr eaLnBrk="1" hangingPunct="1">
              <a:defRPr/>
            </a:pPr>
            <a:endParaRPr lang="en-US" dirty="0" smtClean="0"/>
          </a:p>
          <a:p>
            <a:pPr lvl="1" algn="ctr" eaLnBrk="1" hangingPunct="1">
              <a:buFontTx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 algn="ctr" eaLnBrk="1" hangingPunct="1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1295400"/>
            <a:ext cx="2044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Treatment plan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Cause related phase (phase </a:t>
            </a:r>
            <a:r>
              <a:rPr lang="en-US" sz="2000" dirty="0" smtClean="0">
                <a:sym typeface="Symbol" pitchFamily="18" charset="2"/>
              </a:rPr>
              <a:t>)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Scaling and root planning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Oral hygiene instruction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Excavation of caries and  restoration   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#  45 , 46</a:t>
            </a:r>
            <a:endParaRPr lang="en-US" sz="2000" dirty="0" smtClean="0">
              <a:solidFill>
                <a:srgbClr val="FFFF00"/>
              </a:solidFill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Evaluation of response to non surgical phase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000" dirty="0" smtClean="0">
              <a:solidFill>
                <a:srgbClr val="FFFF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>urgical phase ( phase )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Flap surgery and periodontal therapy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Extraction of      #  25, 26, 48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ym typeface="Symbol" pitchFamily="18" charset="2"/>
              </a:rPr>
              <a:t> Restorative phase (phase)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Final restoration      #  45 , 46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ym typeface="Symbol" pitchFamily="18" charset="2"/>
              </a:rPr>
              <a:t> Maintenance phase (phase 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Plaque  and calculus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Gingival inflammation and pockets 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8486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Cause related phase (phase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)</a:t>
            </a:r>
            <a:br>
              <a:rPr lang="en-US" dirty="0" smtClean="0">
                <a:solidFill>
                  <a:srgbClr val="FFFF00"/>
                </a:solidFill>
                <a:sym typeface="Symbol" pitchFamily="18" charset="2"/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rio_2\Desktop\rev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2255838"/>
            <a:ext cx="4333875" cy="2346325"/>
          </a:xfrm>
          <a:prstGeom prst="rect">
            <a:avLst/>
          </a:prstGeom>
          <a:noFill/>
        </p:spPr>
      </p:pic>
      <p:pic>
        <p:nvPicPr>
          <p:cNvPr id="1027" name="Picture 3" descr="C:\Users\Perio_2\Desktop\rev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3243264" cy="2327012"/>
          </a:xfrm>
          <a:prstGeom prst="rect">
            <a:avLst/>
          </a:prstGeom>
          <a:noFill/>
        </p:spPr>
      </p:pic>
      <p:pic>
        <p:nvPicPr>
          <p:cNvPr id="1028" name="Picture 4" descr="C:\Users\Perio_2\Desktop\rev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4" y="152401"/>
            <a:ext cx="3571875" cy="2285999"/>
          </a:xfrm>
          <a:prstGeom prst="rect">
            <a:avLst/>
          </a:prstGeom>
          <a:noFill/>
        </p:spPr>
      </p:pic>
      <p:pic>
        <p:nvPicPr>
          <p:cNvPr id="1031" name="Picture 7" descr="C:\Users\Perio_2\Desktop\rev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5484812" y="4501650"/>
            <a:ext cx="3659188" cy="2356350"/>
          </a:xfrm>
          <a:prstGeom prst="rect">
            <a:avLst/>
          </a:prstGeom>
          <a:noFill/>
        </p:spPr>
      </p:pic>
      <p:pic>
        <p:nvPicPr>
          <p:cNvPr id="1032" name="Picture 8" descr="C:\Users\Perio_2\Desktop\rev\4.jpg"/>
          <p:cNvPicPr>
            <a:picLocks noChangeAspect="1" noChangeArrowheads="1"/>
          </p:cNvPicPr>
          <p:nvPr/>
        </p:nvPicPr>
        <p:blipFill>
          <a:blip r:embed="rId6" cstate="print"/>
          <a:srcRect l="2503" t="2549" r="1552" b="2549"/>
          <a:stretch>
            <a:fillRect/>
          </a:stretch>
        </p:blipFill>
        <p:spPr bwMode="auto">
          <a:xfrm>
            <a:off x="0" y="4424778"/>
            <a:ext cx="3194384" cy="23570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001000" cy="15144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FF00"/>
                </a:solidFill>
                <a:sym typeface="Symbol" pitchFamily="18" charset="2"/>
              </a:rPr>
              <a:t>surgical  phase </a:t>
            </a:r>
            <a:br>
              <a:rPr lang="en-US" sz="4800" dirty="0" smtClean="0">
                <a:solidFill>
                  <a:srgbClr val="FFFF00"/>
                </a:solidFill>
                <a:sym typeface="Symbol" pitchFamily="18" charset="2"/>
              </a:rPr>
            </a:br>
            <a:r>
              <a:rPr lang="en-US" sz="4800" dirty="0" smtClean="0">
                <a:solidFill>
                  <a:srgbClr val="FFFF00"/>
                </a:solidFill>
                <a:sym typeface="Symbol" pitchFamily="18" charset="2"/>
              </a:rPr>
              <a:t>( phase )</a:t>
            </a:r>
            <a:br>
              <a:rPr lang="en-US" sz="4800" dirty="0" smtClean="0">
                <a:solidFill>
                  <a:srgbClr val="FFFF00"/>
                </a:solidFill>
                <a:sym typeface="Symbol" pitchFamily="18" charset="2"/>
              </a:rPr>
            </a:br>
            <a:endParaRPr 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Personal\My pics\case board\Right-up\Revised\2.jpg"/>
          <p:cNvPicPr>
            <a:picLocks noChangeAspect="1" noChangeArrowheads="1"/>
          </p:cNvPicPr>
          <p:nvPr/>
        </p:nvPicPr>
        <p:blipFill>
          <a:blip r:embed="rId2" cstate="print"/>
          <a:srcRect r="2754"/>
          <a:stretch>
            <a:fillRect/>
          </a:stretch>
        </p:blipFill>
        <p:spPr bwMode="auto">
          <a:xfrm>
            <a:off x="2057400" y="228600"/>
            <a:ext cx="4876800" cy="2971800"/>
          </a:xfrm>
          <a:prstGeom prst="rect">
            <a:avLst/>
          </a:prstGeom>
          <a:noFill/>
        </p:spPr>
      </p:pic>
      <p:pic>
        <p:nvPicPr>
          <p:cNvPr id="3077" name="Picture 5" descr="F:\Personal\My pics\case board\Right-up\Revised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6453188" cy="3151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667000" y="381000"/>
            <a:ext cx="4217988" cy="5873987"/>
            <a:chOff x="201612" y="381000"/>
            <a:chExt cx="4217988" cy="5873987"/>
          </a:xfrm>
        </p:grpSpPr>
        <p:pic>
          <p:nvPicPr>
            <p:cNvPr id="4099" name="Picture 3" descr="F:\Personal\My pics\case board\Right-up\Revised\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7624" y="381000"/>
              <a:ext cx="4105776" cy="2667000"/>
            </a:xfrm>
            <a:prstGeom prst="rect">
              <a:avLst/>
            </a:prstGeom>
            <a:noFill/>
          </p:spPr>
        </p:pic>
        <p:pic>
          <p:nvPicPr>
            <p:cNvPr id="4102" name="Picture 6" descr="F:\Personal\My pics\case board\Right-up\Revised\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12" y="3670575"/>
              <a:ext cx="4217988" cy="25844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838200"/>
            <a:ext cx="7988300" cy="4495800"/>
            <a:chOff x="533400" y="1828800"/>
            <a:chExt cx="7988300" cy="4495800"/>
          </a:xfrm>
        </p:grpSpPr>
        <p:pic>
          <p:nvPicPr>
            <p:cNvPr id="5123" name="Picture 3" descr="F:\Personal\My pics\case board\Right-up\Revised\1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1828800"/>
              <a:ext cx="4711700" cy="1935162"/>
            </a:xfrm>
            <a:prstGeom prst="rect">
              <a:avLst/>
            </a:prstGeom>
            <a:noFill/>
          </p:spPr>
        </p:pic>
        <p:pic>
          <p:nvPicPr>
            <p:cNvPr id="5124" name="Picture 4" descr="F:\Personal\My pics\case board\Right-up\Revised\14.jpg"/>
            <p:cNvPicPr>
              <a:picLocks noChangeAspect="1" noChangeArrowheads="1"/>
            </p:cNvPicPr>
            <p:nvPr/>
          </p:nvPicPr>
          <p:blipFill>
            <a:blip r:embed="rId3" cstate="print"/>
            <a:srcRect l="4299" t="8211" r="9482" b="15777"/>
            <a:stretch>
              <a:fillRect/>
            </a:stretch>
          </p:blipFill>
          <p:spPr bwMode="auto">
            <a:xfrm>
              <a:off x="533400" y="4267200"/>
              <a:ext cx="4648200" cy="2057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438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sym typeface="Symbol" pitchFamily="18" charset="2"/>
              </a:rPr>
              <a:t>maintenance   phase</a:t>
            </a:r>
            <a:br>
              <a:rPr lang="en-US" sz="4400" dirty="0" smtClean="0">
                <a:solidFill>
                  <a:srgbClr val="FFFF00"/>
                </a:solidFill>
                <a:sym typeface="Symbol" pitchFamily="18" charset="2"/>
              </a:rPr>
            </a:br>
            <a:r>
              <a:rPr lang="en-US" sz="4400" dirty="0" smtClean="0">
                <a:solidFill>
                  <a:srgbClr val="FFFF00"/>
                </a:solidFill>
                <a:sym typeface="Symbol" pitchFamily="18" charset="2"/>
              </a:rPr>
              <a:t> (phase V)</a:t>
            </a:r>
            <a:endParaRPr lang="en-US" sz="4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/>
            <a:r>
              <a:rPr lang="en-US" sz="9600" dirty="0" smtClean="0">
                <a:solidFill>
                  <a:srgbClr val="FFFF00"/>
                </a:solidFill>
              </a:rPr>
              <a:t>The End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Medical History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820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ar-SA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General health :</a:t>
            </a:r>
            <a:r>
              <a:rPr lang="en-US" altLang="ar-SA" sz="2800" dirty="0" smtClean="0"/>
              <a:t> Generally good 	  </a:t>
            </a:r>
          </a:p>
          <a:p>
            <a:pPr eaLnBrk="1" hangingPunct="1">
              <a:buFontTx/>
              <a:buNone/>
              <a:defRPr/>
            </a:pPr>
            <a:endParaRPr lang="en-US" altLang="ar-SA" sz="2800" dirty="0" smtClean="0"/>
          </a:p>
          <a:p>
            <a:pPr eaLnBrk="1" hangingPunct="1">
              <a:defRPr/>
            </a:pPr>
            <a:r>
              <a:rPr lang="en-US" altLang="ar-SA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Familial History :</a:t>
            </a:r>
            <a:r>
              <a:rPr lang="en-US" altLang="ar-SA" sz="2800" dirty="0" smtClean="0"/>
              <a:t> 	 None of his family members were involved</a:t>
            </a:r>
          </a:p>
          <a:p>
            <a:pPr lvl="1" algn="ctr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Dental History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Oral hygiene: </a:t>
            </a:r>
            <a:r>
              <a:rPr lang="en-US" altLang="ar-SA" sz="2800" i="1" dirty="0" smtClean="0"/>
              <a:t>poor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ar-SA" sz="2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ar-SA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Periodontal Therapy: No</a:t>
            </a:r>
            <a:endParaRPr lang="en-US" altLang="ar-SA" sz="28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ar-SA" sz="28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ar-SA" sz="28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sz="2800" i="1" dirty="0" smtClean="0"/>
              <a:t> </a:t>
            </a:r>
            <a:r>
              <a:rPr lang="en-US" alt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Missing teeth: No</a:t>
            </a:r>
            <a:r>
              <a:rPr lang="en-US" altLang="ar-SA" sz="2800" i="1" dirty="0" smtClean="0"/>
              <a:t>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Extraoral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Examination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05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Within Normal Limit</a:t>
            </a:r>
          </a:p>
          <a:p>
            <a:pPr eaLnBrk="1" hangingPunct="1"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Palpable Lymph Node</a:t>
            </a:r>
          </a:p>
          <a:p>
            <a:pPr eaLnBrk="1" hangingPunct="1"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Facial Asymmetry</a:t>
            </a:r>
            <a:endParaRPr lang="en-US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Examination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Internal Examination :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Gingiva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color:  Bluish red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bleeding: </a:t>
            </a:r>
            <a:r>
              <a:rPr lang="en-US" dirty="0" smtClean="0">
                <a:solidFill>
                  <a:srgbClr val="FFFF00"/>
                </a:solidFill>
              </a:rPr>
              <a:t>positive BOP</a:t>
            </a:r>
            <a:r>
              <a:rPr lang="en-US" b="1" i="1" dirty="0" smtClean="0">
                <a:solidFill>
                  <a:srgbClr val="FFFF00"/>
                </a:solidFill>
              </a:rPr>
              <a:t>            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surface texture:  Stippled    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 contour: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50000"/>
              <a:buFont typeface="Wingdings" pitchFamily="2" charset="2"/>
              <a:buChar char="v"/>
            </a:pPr>
            <a:r>
              <a:rPr lang="en-US" i="1" dirty="0" smtClean="0">
                <a:solidFill>
                  <a:srgbClr val="FFFF00"/>
                </a:solidFill>
              </a:rPr>
              <a:t>Marginal : </a:t>
            </a:r>
            <a:r>
              <a:rPr lang="en-US" dirty="0" smtClean="0">
                <a:solidFill>
                  <a:srgbClr val="FFFF00"/>
                </a:solidFill>
              </a:rPr>
              <a:t>Scalloped &amp; Round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50000"/>
              <a:buFont typeface="Wingdings" pitchFamily="2" charset="2"/>
              <a:buChar char="v"/>
            </a:pPr>
            <a:r>
              <a:rPr lang="en-US" i="1" dirty="0" smtClean="0">
                <a:solidFill>
                  <a:srgbClr val="FFFF00"/>
                </a:solidFill>
              </a:rPr>
              <a:t>Papillary:</a:t>
            </a:r>
            <a:r>
              <a:rPr lang="en-US" dirty="0" smtClean="0">
                <a:solidFill>
                  <a:srgbClr val="FFFF00"/>
                </a:solidFill>
              </a:rPr>
              <a:t> Blunt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consistency: </a:t>
            </a:r>
            <a:r>
              <a:rPr lang="en-US" dirty="0" smtClean="0">
                <a:solidFill>
                  <a:srgbClr val="FFFF00"/>
                </a:solidFill>
              </a:rPr>
              <a:t>Loose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68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05000" y="5687"/>
            <a:ext cx="5449958" cy="3581400"/>
          </a:xfrm>
          <a:prstGeom prst="rect">
            <a:avLst/>
          </a:prstGeom>
        </p:spPr>
      </p:pic>
      <p:pic>
        <p:nvPicPr>
          <p:cNvPr id="5" name="Picture 4" descr="DSCN169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886200"/>
            <a:ext cx="4733186" cy="2944504"/>
          </a:xfrm>
          <a:prstGeom prst="rect">
            <a:avLst/>
          </a:prstGeom>
        </p:spPr>
      </p:pic>
      <p:pic>
        <p:nvPicPr>
          <p:cNvPr id="6" name="Picture 5" descr="DSCN16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47087" y="3886200"/>
            <a:ext cx="4377579" cy="2971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6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38600" y="-1"/>
            <a:ext cx="5086066" cy="3378659"/>
          </a:xfrm>
          <a:prstGeom prst="rect">
            <a:avLst/>
          </a:prstGeom>
        </p:spPr>
      </p:pic>
      <p:pic>
        <p:nvPicPr>
          <p:cNvPr id="3" name="Picture 2" descr="DSCN169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>
            <a:off x="-1" y="3733799"/>
            <a:ext cx="5273883" cy="3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77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Other Periodontal Findings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Pathologic Migration</a:t>
            </a:r>
            <a:r>
              <a:rPr lang="en-US" sz="2400" dirty="0" smtClean="0"/>
              <a:t>    # 11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Mobility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 grade </a:t>
            </a:r>
            <a:r>
              <a:rPr lang="en-US" sz="2000" b="1" dirty="0" smtClean="0">
                <a:solidFill>
                  <a:srgbClr val="FFFF00"/>
                </a:solidFill>
                <a:sym typeface="Symbol" pitchFamily="18" charset="2"/>
              </a:rPr>
              <a:t>: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  #  21 ,  22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grade </a:t>
            </a:r>
            <a:r>
              <a:rPr lang="en-US" sz="2000" b="1" dirty="0" smtClean="0">
                <a:solidFill>
                  <a:srgbClr val="FFFF00"/>
                </a:solidFill>
                <a:sym typeface="Symbol" pitchFamily="18" charset="2"/>
              </a:rPr>
              <a:t>;  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#  11</a:t>
            </a:r>
            <a:r>
              <a:rPr lang="en-US" sz="2000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Furcation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Involvement:</a:t>
            </a:r>
            <a:r>
              <a:rPr lang="en-US" sz="2400" dirty="0" smtClean="0">
                <a:sym typeface="Symbol" pitchFamily="18" charset="2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grade </a:t>
            </a:r>
            <a:r>
              <a:rPr lang="en-US" sz="2000" b="1" dirty="0" smtClean="0">
                <a:solidFill>
                  <a:srgbClr val="FFFF00"/>
                </a:solidFill>
                <a:sym typeface="Symbol" pitchFamily="18" charset="2"/>
              </a:rPr>
              <a:t>: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#  46 (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buccal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furca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                   #  17 ( distal 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furca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O’Leary Index : 55% </a:t>
            </a:r>
            <a:endParaRPr 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i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461</Words>
  <Application>Microsoft Office PowerPoint</Application>
  <PresentationFormat>On-screen Show (4:3)</PresentationFormat>
  <Paragraphs>147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Impact</vt:lpstr>
      <vt:lpstr>Symbol</vt:lpstr>
      <vt:lpstr>Times New Roman</vt:lpstr>
      <vt:lpstr>Wingdings</vt:lpstr>
      <vt:lpstr>Default Design</vt:lpstr>
      <vt:lpstr>1_Default Design</vt:lpstr>
      <vt:lpstr>In The Name Of God</vt:lpstr>
      <vt:lpstr>Patient Profile  </vt:lpstr>
      <vt:lpstr>Medical History  </vt:lpstr>
      <vt:lpstr>Dental History  </vt:lpstr>
      <vt:lpstr>Extraoral Examination   </vt:lpstr>
      <vt:lpstr>Examination </vt:lpstr>
      <vt:lpstr>PowerPoint Presentation</vt:lpstr>
      <vt:lpstr>PowerPoint Presentation</vt:lpstr>
      <vt:lpstr>Other Periodontal Findings  </vt:lpstr>
      <vt:lpstr> O’Leary Index : 55%  </vt:lpstr>
      <vt:lpstr>Etiology </vt:lpstr>
      <vt:lpstr>Clinical Assessment </vt:lpstr>
      <vt:lpstr>Radiographic Assessment </vt:lpstr>
      <vt:lpstr>PowerPoint Presentation</vt:lpstr>
      <vt:lpstr>Diagnosis</vt:lpstr>
      <vt:lpstr>What is diagnosis? </vt:lpstr>
      <vt:lpstr>Overall prognosis</vt:lpstr>
      <vt:lpstr>Overall prognosis :</vt:lpstr>
      <vt:lpstr>Individual prognosis :</vt:lpstr>
      <vt:lpstr>Treatment plan</vt:lpstr>
      <vt:lpstr>Cause related phase (phase ) </vt:lpstr>
      <vt:lpstr>PowerPoint Presentation</vt:lpstr>
      <vt:lpstr>surgical  phase  ( phase ) </vt:lpstr>
      <vt:lpstr>PowerPoint Presentation</vt:lpstr>
      <vt:lpstr>PowerPoint Presentation</vt:lpstr>
      <vt:lpstr>PowerPoint Presentation</vt:lpstr>
      <vt:lpstr>maintenance   phase  (phase V)</vt:lpstr>
      <vt:lpstr>The End</vt:lpstr>
    </vt:vector>
  </TitlesOfParts>
  <Company>PZ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</dc:creator>
  <cp:lastModifiedBy>test</cp:lastModifiedBy>
  <cp:revision>169</cp:revision>
  <dcterms:created xsi:type="dcterms:W3CDTF">2010-04-28T13:15:09Z</dcterms:created>
  <dcterms:modified xsi:type="dcterms:W3CDTF">2022-09-18T06:44:22Z</dcterms:modified>
</cp:coreProperties>
</file>