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400" r:id="rId2"/>
    <p:sldId id="257" r:id="rId3"/>
    <p:sldId id="284" r:id="rId4"/>
    <p:sldId id="285" r:id="rId5"/>
    <p:sldId id="289" r:id="rId6"/>
    <p:sldId id="258" r:id="rId7"/>
    <p:sldId id="403" r:id="rId8"/>
    <p:sldId id="409" r:id="rId9"/>
    <p:sldId id="294" r:id="rId10"/>
    <p:sldId id="404" r:id="rId11"/>
    <p:sldId id="261" r:id="rId12"/>
    <p:sldId id="401" r:id="rId13"/>
    <p:sldId id="405" r:id="rId14"/>
    <p:sldId id="406" r:id="rId15"/>
    <p:sldId id="402" r:id="rId16"/>
    <p:sldId id="271" r:id="rId17"/>
    <p:sldId id="273" r:id="rId18"/>
    <p:sldId id="274" r:id="rId19"/>
    <p:sldId id="378" r:id="rId20"/>
    <p:sldId id="407" r:id="rId21"/>
    <p:sldId id="385" r:id="rId22"/>
    <p:sldId id="408" r:id="rId23"/>
    <p:sldId id="396" r:id="rId24"/>
    <p:sldId id="281" r:id="rId25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0000"/>
    <a:srgbClr val="800000"/>
    <a:srgbClr val="FF66FF"/>
    <a:srgbClr val="FF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136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45102-467D-4838-AB1D-7380E1DE2E6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816D8-E19B-437C-9878-527EE4793D6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3F0AC-F491-418B-84C6-549B559130F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84032-E564-4B77-8966-A13368B102C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0F6D6-99EB-411B-98EC-F20A98B204A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BAD6D-D830-4989-987B-1CB794B0D28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68D17-9BE3-4C47-8BF4-98E8D60463E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8B651B-B0C1-4472-8C04-4E38FF2A53C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E0BF8-C7C3-4880-916E-F39D78F67B8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7C8626-AF6B-46F6-B749-3E58E3C8E3F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BB6D5-23DE-4089-9AE5-32C8FDD854F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/>
            </a:lvl1pPr>
          </a:lstStyle>
          <a:p>
            <a:pPr>
              <a:defRPr/>
            </a:pPr>
            <a:fld id="{6F2D8411-F495-41EF-9A9A-674534BB75E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Times New Roman" pitchFamily="18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Times New Roman" pitchFamily="18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Times New Roman" pitchFamily="18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Times New Roman" pitchFamily="18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Times New Roman" pitchFamily="18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Times New Roman" pitchFamily="18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Times New Roman" pitchFamily="18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In The Name Of God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18" charset="2"/>
              </a:rPr>
              <a:t>O’Leary Index</a:t>
            </a:r>
            <a:endParaRPr lang="fa-IR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11016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fa-IR" sz="4800" dirty="0" smtClean="0"/>
              <a:t>فوتوگراف بیمار از نمای روبرو سطح باکال دندان ها بعد از استفاده از قرص آشکارساز پلاک</a:t>
            </a:r>
            <a:endParaRPr lang="fa-IR" sz="4800" dirty="0"/>
          </a:p>
        </p:txBody>
      </p:sp>
    </p:spTree>
    <p:extLst>
      <p:ext uri="{BB962C8B-B14F-4D97-AF65-F5344CB8AC3E}">
        <p14:creationId xmlns:p14="http://schemas.microsoft.com/office/powerpoint/2010/main" val="167093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Etiology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Bacterial Plaque:  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800" i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Supra and Subgingival calculus: </a:t>
            </a:r>
            <a:r>
              <a:rPr lang="en-US" sz="2800" dirty="0" smtClean="0"/>
              <a:t> 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sz="2800" i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Habits: 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800" i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i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Frenum</a:t>
            </a:r>
            <a:r>
              <a:rPr lang="en-US" sz="2800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pull:</a:t>
            </a:r>
            <a:r>
              <a:rPr lang="en-US" sz="2800" dirty="0" smtClean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linical</a:t>
            </a:r>
            <a:r>
              <a:rPr lang="en-US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5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Assessment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fa-IR" sz="4800" dirty="0" smtClean="0"/>
              <a:t>نمای قسمت چارتینگ تکمیل شده در پرونده بیمار</a:t>
            </a:r>
            <a:endParaRPr lang="fa-I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Radiographic</a:t>
            </a:r>
            <a:r>
              <a:rPr lang="en-US" i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5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Assessment</a:t>
            </a:r>
            <a:r>
              <a:rPr lang="en-US" dirty="0">
                <a:solidFill>
                  <a:srgbClr val="FFFF00"/>
                </a:solidFill>
              </a:rPr>
              <a:t> </a:t>
            </a:r>
            <a:endParaRPr lang="fa-IR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pPr>
              <a:buClr>
                <a:srgbClr val="FFFF00"/>
              </a:buClr>
            </a:pPr>
            <a:r>
              <a:rPr lang="en-US" dirty="0" smtClean="0"/>
              <a:t>Furcation involvement: </a:t>
            </a:r>
          </a:p>
          <a:p>
            <a:pPr>
              <a:buClr>
                <a:srgbClr val="FFFF00"/>
              </a:buClr>
            </a:pPr>
            <a:endParaRPr lang="en-US" dirty="0" smtClean="0"/>
          </a:p>
          <a:p>
            <a:pPr>
              <a:buClr>
                <a:srgbClr val="FFFF00"/>
              </a:buClr>
            </a:pPr>
            <a:r>
              <a:rPr lang="en-US" dirty="0" smtClean="0"/>
              <a:t>Horizontal bone loss: </a:t>
            </a:r>
          </a:p>
          <a:p>
            <a:pPr marL="0" indent="0">
              <a:buClr>
                <a:srgbClr val="FFFF00"/>
              </a:buClr>
              <a:buNone/>
            </a:pPr>
            <a:endParaRPr lang="en-US" dirty="0" smtClean="0"/>
          </a:p>
          <a:p>
            <a:pPr>
              <a:buClr>
                <a:srgbClr val="FFFF00"/>
              </a:buClr>
            </a:pPr>
            <a:r>
              <a:rPr lang="en-US" dirty="0" smtClean="0"/>
              <a:t>Vertical bone loss: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0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fa-IR" sz="4800" dirty="0" smtClean="0"/>
              <a:t>نمای گرافی پانورامیک بیمار و گرافی های پری اپیکال در صورت لزوم</a:t>
            </a:r>
            <a:endParaRPr lang="fa-IR" sz="4800" dirty="0"/>
          </a:p>
        </p:txBody>
      </p:sp>
    </p:spTree>
    <p:extLst>
      <p:ext uri="{BB962C8B-B14F-4D97-AF65-F5344CB8AC3E}">
        <p14:creationId xmlns:p14="http://schemas.microsoft.com/office/powerpoint/2010/main" val="84208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9600" cy="1143000"/>
          </a:xfrm>
        </p:spPr>
        <p:txBody>
          <a:bodyPr/>
          <a:lstStyle/>
          <a:p>
            <a:r>
              <a:rPr lang="en-US" sz="8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Diagnosis?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Overall Prognosis?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524000"/>
            <a:ext cx="8229600" cy="1143000"/>
          </a:xfrm>
          <a:noFill/>
        </p:spPr>
        <p:txBody>
          <a:bodyPr/>
          <a:lstStyle/>
          <a:p>
            <a:pPr algn="l" rtl="0" eaLnBrk="1" hangingPunct="1"/>
            <a:r>
              <a:rPr lang="en-US" i="1" dirty="0" smtClean="0">
                <a:solidFill>
                  <a:srgbClr val="FFFF00"/>
                </a:solidFill>
              </a:rPr>
              <a:t>Individual prognosis :</a:t>
            </a:r>
          </a:p>
        </p:txBody>
      </p:sp>
      <p:sp>
        <p:nvSpPr>
          <p:cNvPr id="3" name="Rectangle 4"/>
          <p:cNvSpPr txBox="1">
            <a:spLocks noChangeArrowheads="1"/>
          </p:cNvSpPr>
          <p:nvPr/>
        </p:nvSpPr>
        <p:spPr bwMode="auto">
          <a:xfrm>
            <a:off x="609600" y="2743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defRPr>
            </a:lvl5pPr>
            <a:lvl6pPr marL="4572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defRPr>
            </a:lvl6pPr>
            <a:lvl7pPr marL="9144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defRPr>
            </a:lvl7pPr>
            <a:lvl8pPr marL="13716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defRPr>
            </a:lvl8pPr>
            <a:lvl9pPr marL="18288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l" rtl="0" eaLnBrk="1" hangingPunct="1"/>
            <a:r>
              <a:rPr lang="en-US" sz="2400" kern="0" dirty="0" smtClean="0">
                <a:solidFill>
                  <a:srgbClr val="FFFF00"/>
                </a:solidFill>
              </a:rPr>
              <a:t>(Mobility, Abutment, Attachment loss, Keratinized gingiva, Bone loss, Type of bone </a:t>
            </a:r>
            <a:r>
              <a:rPr lang="en-US" sz="2400" kern="0" dirty="0" err="1" smtClean="0">
                <a:solidFill>
                  <a:srgbClr val="FFFF00"/>
                </a:solidFill>
              </a:rPr>
              <a:t>resorption</a:t>
            </a:r>
            <a:r>
              <a:rPr lang="en-US" sz="2400" kern="0" dirty="0" smtClean="0">
                <a:solidFill>
                  <a:srgbClr val="FFFF00"/>
                </a:solidFill>
              </a:rPr>
              <a:t>, Furcation involvement)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Treatment plan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648" y="1447800"/>
            <a:ext cx="9144000" cy="6096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800" dirty="0" smtClean="0">
              <a:cs typeface="+mj-cs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cs typeface="+mj-cs"/>
              </a:rPr>
              <a:t>Cause related phase (phase </a:t>
            </a:r>
            <a:r>
              <a:rPr lang="en-US" sz="2800" dirty="0" smtClean="0">
                <a:cs typeface="+mj-cs"/>
                <a:sym typeface="Symbol" pitchFamily="18" charset="2"/>
              </a:rPr>
              <a:t>)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dirty="0" smtClean="0">
              <a:cs typeface="+mj-cs"/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cs typeface="+mj-cs"/>
                <a:sym typeface="Symbol" pitchFamily="18" charset="2"/>
              </a:rPr>
              <a:t>Surgical phase ( phase )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dirty="0" smtClean="0">
              <a:cs typeface="+mj-cs"/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cs typeface="+mj-cs"/>
                <a:sym typeface="Symbol" pitchFamily="18" charset="2"/>
              </a:rPr>
              <a:t> Restorative phase (phase)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dirty="0" smtClean="0">
              <a:cs typeface="+mj-cs"/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cs typeface="+mj-cs"/>
                <a:sym typeface="Symbol" pitchFamily="18" charset="2"/>
              </a:rPr>
              <a:t> Maintenance phase (phase </a:t>
            </a:r>
            <a:r>
              <a:rPr lang="en-US" sz="2800" dirty="0" smtClean="0">
                <a:latin typeface="Times New Roman" pitchFamily="18" charset="0"/>
                <a:cs typeface="+mj-cs"/>
                <a:sym typeface="Symbol" pitchFamily="18" charset="2"/>
              </a:rPr>
              <a:t>V)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438400"/>
            <a:ext cx="7848600" cy="18288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Cause related phase (phase </a:t>
            </a:r>
            <a:r>
              <a:rPr lang="en-US" dirty="0" smtClean="0">
                <a:solidFill>
                  <a:srgbClr val="FFFF00"/>
                </a:solidFill>
                <a:sym typeface="Symbol" pitchFamily="18" charset="2"/>
              </a:rPr>
              <a:t>)</a:t>
            </a:r>
            <a:br>
              <a:rPr lang="en-US" dirty="0" smtClean="0">
                <a:solidFill>
                  <a:srgbClr val="FFFF00"/>
                </a:solidFill>
                <a:sym typeface="Symbol" pitchFamily="18" charset="2"/>
              </a:rPr>
            </a:br>
            <a:endParaRPr lang="en-US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Patient Profile</a:t>
            </a:r>
            <a:r>
              <a:rPr lang="en-US" dirty="0" smtClean="0">
                <a:solidFill>
                  <a:srgbClr val="FFFF00"/>
                </a:solidFill>
              </a:rPr>
              <a:t> 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5257800"/>
          </a:xfrm>
        </p:spPr>
        <p:txBody>
          <a:bodyPr/>
          <a:lstStyle/>
          <a:p>
            <a:pPr eaLnBrk="1" hangingPunct="1">
              <a:defRPr/>
            </a:pPr>
            <a:r>
              <a:rPr lang="en-US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Gender: </a:t>
            </a:r>
            <a:endParaRPr lang="en-US" dirty="0" smtClean="0"/>
          </a:p>
          <a:p>
            <a:pPr eaLnBrk="1" hangingPunct="1">
              <a:buFontTx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Age: </a:t>
            </a: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Occupation:  </a:t>
            </a:r>
            <a:endParaRPr lang="en-US" b="1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 </a:t>
            </a:r>
            <a:r>
              <a:rPr lang="en-US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Chief complaint:</a:t>
            </a:r>
            <a:r>
              <a:rPr lang="en-US" dirty="0" smtClean="0"/>
              <a:t> </a:t>
            </a:r>
          </a:p>
          <a:p>
            <a:pPr lvl="1" algn="ctr" eaLnBrk="1" hangingPunct="1">
              <a:buFontTx/>
              <a:buNone/>
              <a:defRPr/>
            </a:pPr>
            <a:endParaRPr lang="en-US" sz="2400" dirty="0" smtClean="0"/>
          </a:p>
          <a:p>
            <a:pPr lvl="1" algn="ctr" eaLnBrk="1" hangingPunct="1">
              <a:buFontTx/>
              <a:buNone/>
              <a:defRPr/>
            </a:pPr>
            <a:endParaRPr lang="en-US" dirty="0" smtClean="0"/>
          </a:p>
          <a:p>
            <a:pPr eaLnBrk="1" hangingPunct="1">
              <a:buFontTx/>
              <a:buNone/>
              <a:defRPr/>
            </a:pPr>
            <a:endParaRPr lang="en-US" i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600200"/>
            <a:ext cx="7772400" cy="3405187"/>
          </a:xfrm>
        </p:spPr>
        <p:txBody>
          <a:bodyPr/>
          <a:lstStyle/>
          <a:p>
            <a:pPr algn="ctr"/>
            <a:r>
              <a:rPr lang="fa-IR" sz="4400" dirty="0"/>
              <a:t>فوتوگراف های بیمار در نماهای روبرو و لترال دو سمت باکال دندان ها و دو نمای اکلوزال فک بالا و </a:t>
            </a:r>
            <a:r>
              <a:rPr lang="fa-IR" sz="4400" dirty="0" smtClean="0"/>
              <a:t>پایین بعد از انجام فاز اول درمان</a:t>
            </a:r>
            <a:endParaRPr lang="fa-IR" sz="4400" dirty="0"/>
          </a:p>
          <a:p>
            <a:pPr algn="ctr"/>
            <a:endParaRPr lang="fa-IR" sz="4400" dirty="0"/>
          </a:p>
        </p:txBody>
      </p:sp>
    </p:spTree>
    <p:extLst>
      <p:ext uri="{BB962C8B-B14F-4D97-AF65-F5344CB8AC3E}">
        <p14:creationId xmlns:p14="http://schemas.microsoft.com/office/powerpoint/2010/main" val="100238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81200"/>
            <a:ext cx="8001000" cy="151447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solidFill>
                  <a:srgbClr val="FFFF00"/>
                </a:solidFill>
                <a:sym typeface="Symbol" pitchFamily="18" charset="2"/>
              </a:rPr>
              <a:t>surgical  phase </a:t>
            </a:r>
            <a:br>
              <a:rPr lang="en-US" dirty="0" smtClean="0">
                <a:solidFill>
                  <a:srgbClr val="FFFF00"/>
                </a:solidFill>
                <a:sym typeface="Symbol" pitchFamily="18" charset="2"/>
              </a:rPr>
            </a:br>
            <a:r>
              <a:rPr lang="en-US" dirty="0" smtClean="0">
                <a:solidFill>
                  <a:srgbClr val="FFFF00"/>
                </a:solidFill>
                <a:sym typeface="Symbol" pitchFamily="18" charset="2"/>
              </a:rPr>
              <a:t>( phase )</a:t>
            </a:r>
            <a:br>
              <a:rPr lang="en-US" dirty="0" smtClean="0">
                <a:solidFill>
                  <a:srgbClr val="FFFF00"/>
                </a:solidFill>
                <a:sym typeface="Symbol" pitchFamily="18" charset="2"/>
              </a:rPr>
            </a:br>
            <a:endParaRPr lang="en-US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981200"/>
            <a:ext cx="7772400" cy="2438401"/>
          </a:xfrm>
        </p:spPr>
        <p:txBody>
          <a:bodyPr/>
          <a:lstStyle/>
          <a:p>
            <a:pPr algn="ctr"/>
            <a:r>
              <a:rPr lang="fa-IR" sz="4400" dirty="0" smtClean="0"/>
              <a:t>فوتوگراف های بیمار حین انجام جراحی شامل عکس های برش اولیه و کنار زدن فلپ و بعد از برداشت بافت های ملتهب و پس از بخیه زدن</a:t>
            </a:r>
            <a:endParaRPr lang="fa-IR" sz="4400" dirty="0"/>
          </a:p>
        </p:txBody>
      </p:sp>
    </p:spTree>
    <p:extLst>
      <p:ext uri="{BB962C8B-B14F-4D97-AF65-F5344CB8AC3E}">
        <p14:creationId xmlns:p14="http://schemas.microsoft.com/office/powerpoint/2010/main" val="377410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24384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solidFill>
                  <a:srgbClr val="FFFF00"/>
                </a:solidFill>
                <a:sym typeface="Symbol" pitchFamily="18" charset="2"/>
              </a:rPr>
              <a:t>maintenance   phase</a:t>
            </a:r>
            <a:br>
              <a:rPr lang="en-US" dirty="0" smtClean="0">
                <a:solidFill>
                  <a:srgbClr val="FFFF00"/>
                </a:solidFill>
                <a:sym typeface="Symbol" pitchFamily="18" charset="2"/>
              </a:rPr>
            </a:br>
            <a:r>
              <a:rPr lang="en-US" dirty="0" smtClean="0">
                <a:solidFill>
                  <a:srgbClr val="FFFF00"/>
                </a:solidFill>
                <a:sym typeface="Symbol" pitchFamily="18" charset="2"/>
              </a:rPr>
              <a:t> (phase V)</a:t>
            </a:r>
            <a:endParaRPr lang="en-US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pPr eaLnBrk="1" hangingPunct="1"/>
            <a:r>
              <a:rPr lang="en-US" sz="9600" dirty="0" smtClean="0">
                <a:solidFill>
                  <a:srgbClr val="FFFF00"/>
                </a:solidFill>
              </a:rPr>
              <a:t>The 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Medical History</a:t>
            </a:r>
            <a:r>
              <a:rPr lang="en-US" dirty="0" smtClean="0">
                <a:solidFill>
                  <a:srgbClr val="FFFF00"/>
                </a:solidFill>
              </a:rPr>
              <a:t>  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62200"/>
            <a:ext cx="8382000" cy="3200400"/>
          </a:xfrm>
        </p:spPr>
        <p:txBody>
          <a:bodyPr/>
          <a:lstStyle/>
          <a:p>
            <a:pPr eaLnBrk="1" hangingPunct="1">
              <a:defRPr/>
            </a:pPr>
            <a:r>
              <a:rPr lang="en-US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altLang="ar-SA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General health :</a:t>
            </a:r>
            <a:r>
              <a:rPr lang="en-US" altLang="ar-SA" sz="2800" dirty="0" smtClean="0"/>
              <a:t> 	  </a:t>
            </a:r>
          </a:p>
          <a:p>
            <a:pPr eaLnBrk="1" hangingPunct="1">
              <a:buFontTx/>
              <a:buNone/>
              <a:defRPr/>
            </a:pPr>
            <a:endParaRPr lang="en-US" altLang="ar-SA" sz="2800" dirty="0" smtClean="0"/>
          </a:p>
          <a:p>
            <a:pPr eaLnBrk="1" hangingPunct="1">
              <a:defRPr/>
            </a:pPr>
            <a:r>
              <a:rPr lang="en-US" altLang="ar-SA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Familial History :</a:t>
            </a:r>
            <a:r>
              <a:rPr lang="en-US" altLang="ar-SA" sz="2800" dirty="0" smtClean="0"/>
              <a:t> 	</a:t>
            </a:r>
          </a:p>
          <a:p>
            <a:pPr lvl="1" algn="ctr" eaLnBrk="1" hangingPunct="1">
              <a:buFontTx/>
              <a:buNone/>
              <a:defRPr/>
            </a:pPr>
            <a:endParaRPr lang="en-US" dirty="0" smtClean="0"/>
          </a:p>
          <a:p>
            <a:pPr eaLnBrk="1" hangingPunct="1">
              <a:buFontTx/>
              <a:buNone/>
              <a:defRPr/>
            </a:pPr>
            <a:endParaRPr lang="en-US" i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Dental History</a:t>
            </a:r>
            <a:r>
              <a:rPr lang="en-US" dirty="0" smtClean="0">
                <a:solidFill>
                  <a:srgbClr val="FFFF00"/>
                </a:solidFill>
              </a:rPr>
              <a:t> 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343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ar-SA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Oral hygiene:</a:t>
            </a:r>
            <a:endParaRPr lang="en-US" altLang="ar-SA" sz="2800" i="1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altLang="ar-SA" sz="28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ar-SA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ar-SA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Periodontal Therapy:</a:t>
            </a:r>
            <a:endParaRPr lang="en-US" altLang="ar-SA" sz="2800" i="1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altLang="ar-SA" sz="2800" i="1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altLang="ar-SA" sz="2800" i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ar-SA" sz="2800" i="1" dirty="0" smtClean="0"/>
              <a:t> </a:t>
            </a:r>
            <a:r>
              <a:rPr lang="en-US" altLang="ar-SA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Missing teeth:</a:t>
            </a:r>
            <a:r>
              <a:rPr lang="en-US" altLang="ar-SA" sz="2800" i="1" dirty="0" smtClean="0"/>
              <a:t>             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800" i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Extraoral</a:t>
            </a:r>
            <a:r>
              <a:rPr lang="en-US" sz="5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Examination </a:t>
            </a:r>
            <a:r>
              <a:rPr lang="en-US" dirty="0" smtClean="0">
                <a:solidFill>
                  <a:srgbClr val="FFFF00"/>
                </a:solidFill>
              </a:rPr>
              <a:t>  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343400"/>
          </a:xfrm>
        </p:spPr>
        <p:txBody>
          <a:bodyPr/>
          <a:lstStyle/>
          <a:p>
            <a:pPr eaLnBrk="1" hangingPunct="1">
              <a:defRPr/>
            </a:pPr>
            <a:endParaRPr lang="en-US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Palpable Lymph Node</a:t>
            </a:r>
          </a:p>
          <a:p>
            <a:pPr eaLnBrk="1" hangingPunct="1">
              <a:defRPr/>
            </a:pPr>
            <a:endParaRPr lang="en-US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Facial Asymmetry</a:t>
            </a:r>
          </a:p>
          <a:p>
            <a:pPr eaLnBrk="1" hangingPunct="1">
              <a:buFontTx/>
              <a:buNone/>
              <a:defRPr/>
            </a:pPr>
            <a:endParaRPr lang="en-US" b="1" i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Examination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3820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Internal Examination :</a:t>
            </a: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i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Gingiva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b="1" i="1" dirty="0" smtClean="0">
                <a:solidFill>
                  <a:srgbClr val="FFFF00"/>
                </a:solidFill>
              </a:rPr>
              <a:t>color:</a:t>
            </a:r>
            <a:endParaRPr lang="en-US" dirty="0" smtClean="0">
              <a:solidFill>
                <a:srgbClr val="FFFF00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b="1" i="1" dirty="0" smtClean="0">
                <a:solidFill>
                  <a:srgbClr val="FFFF00"/>
                </a:solidFill>
              </a:rPr>
              <a:t>bleeding:                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b="1" i="1" dirty="0" smtClean="0">
                <a:solidFill>
                  <a:srgbClr val="FFFF00"/>
                </a:solidFill>
              </a:rPr>
              <a:t>surface texture:      </a:t>
            </a:r>
            <a:endParaRPr lang="en-US" dirty="0" smtClean="0">
              <a:solidFill>
                <a:srgbClr val="FFFF00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b="1" i="1" dirty="0" smtClean="0">
                <a:solidFill>
                  <a:srgbClr val="FFFF00"/>
                </a:solidFill>
              </a:rPr>
              <a:t> contour: </a:t>
            </a:r>
            <a:r>
              <a:rPr lang="en-US" dirty="0" smtClean="0">
                <a:solidFill>
                  <a:srgbClr val="FFFF00"/>
                </a:solidFill>
              </a:rPr>
              <a:t>               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b="1" i="1" dirty="0" smtClean="0">
                <a:solidFill>
                  <a:srgbClr val="FFFF00"/>
                </a:solidFill>
              </a:rPr>
              <a:t>consistency:</a:t>
            </a:r>
            <a:endParaRPr lang="en-US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a-IR" sz="4400" dirty="0" smtClean="0"/>
              <a:t>فوتوگراف های بیمار در نماهای روبرو و </a:t>
            </a:r>
            <a:r>
              <a:rPr lang="fa-IR" sz="4400" dirty="0"/>
              <a:t>لترال دو سمت </a:t>
            </a:r>
            <a:r>
              <a:rPr lang="fa-IR" sz="4400" dirty="0" smtClean="0"/>
              <a:t>باکال دندان </a:t>
            </a:r>
            <a:r>
              <a:rPr lang="fa-IR" sz="4400" dirty="0" smtClean="0"/>
              <a:t>ها</a:t>
            </a:r>
            <a:endParaRPr lang="fa-IR" sz="4400" dirty="0"/>
          </a:p>
        </p:txBody>
      </p:sp>
    </p:spTree>
    <p:extLst>
      <p:ext uri="{BB962C8B-B14F-4D97-AF65-F5344CB8AC3E}">
        <p14:creationId xmlns:p14="http://schemas.microsoft.com/office/powerpoint/2010/main" val="392878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a-IR" sz="4400" dirty="0" smtClean="0"/>
              <a:t>فوتوگراف های بیمار در نماهای </a:t>
            </a:r>
            <a:r>
              <a:rPr lang="fa-IR" sz="4400" dirty="0" smtClean="0"/>
              <a:t>اکلوزال </a:t>
            </a:r>
            <a:r>
              <a:rPr lang="fa-IR" sz="4400" dirty="0" smtClean="0"/>
              <a:t>فک بالا و پایین</a:t>
            </a:r>
            <a:endParaRPr lang="fa-IR" sz="4400" dirty="0"/>
          </a:p>
        </p:txBody>
      </p:sp>
    </p:spTree>
    <p:extLst>
      <p:ext uri="{BB962C8B-B14F-4D97-AF65-F5344CB8AC3E}">
        <p14:creationId xmlns:p14="http://schemas.microsoft.com/office/powerpoint/2010/main" val="3638238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Other Periodontal Findings</a:t>
            </a:r>
            <a:r>
              <a:rPr lang="en-US" dirty="0" smtClean="0">
                <a:solidFill>
                  <a:srgbClr val="FFFF00"/>
                </a:solidFill>
              </a:rPr>
              <a:t>  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343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Pathologic Migration</a:t>
            </a:r>
            <a:r>
              <a:rPr lang="en-US" sz="2400" dirty="0" smtClean="0"/>
              <a:t>  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Mobility:</a:t>
            </a:r>
            <a:endParaRPr lang="en-US" sz="2000" dirty="0" smtClean="0">
              <a:sym typeface="Symbol" pitchFamily="18" charset="2"/>
            </a:endParaRPr>
          </a:p>
          <a:p>
            <a:pPr lvl="1" eaLnBrk="1" hangingPunct="1">
              <a:lnSpc>
                <a:spcPct val="80000"/>
              </a:lnSpc>
              <a:buNone/>
              <a:defRPr/>
            </a:pPr>
            <a:endParaRPr lang="en-US" dirty="0" smtClean="0">
              <a:effectLst>
                <a:outerShdw blurRad="38100" dist="38100" dir="2700000" algn="tl">
                  <a:srgbClr val="808080"/>
                </a:outerShdw>
              </a:effectLst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18" charset="2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18" charset="2"/>
              </a:rPr>
              <a:t>Furcation</a:t>
            </a:r>
            <a:r>
              <a:rPr lang="en-US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18" charset="2"/>
              </a:rPr>
              <a:t> Involvement:</a:t>
            </a:r>
            <a:r>
              <a:rPr lang="en-US" sz="2400" dirty="0" smtClean="0">
                <a:sym typeface="Symbol" pitchFamily="18" charset="2"/>
              </a:rPr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18" charset="2"/>
              </a:rPr>
              <a:t>O’Leary Index </a:t>
            </a:r>
            <a:r>
              <a:rPr lang="en-US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18" charset="2"/>
              </a:rPr>
              <a:t>:   </a:t>
            </a:r>
            <a:endParaRPr lang="en-US" sz="2400" dirty="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4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2225</TotalTime>
  <Words>296</Words>
  <Application>Microsoft Office PowerPoint</Application>
  <PresentationFormat>On-screen Show (4:3)</PresentationFormat>
  <Paragraphs>85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Symbol</vt:lpstr>
      <vt:lpstr>Times New Roman</vt:lpstr>
      <vt:lpstr>Default Design</vt:lpstr>
      <vt:lpstr>In The Name Of God</vt:lpstr>
      <vt:lpstr>Patient Profile  </vt:lpstr>
      <vt:lpstr>Medical History  </vt:lpstr>
      <vt:lpstr>Dental History  </vt:lpstr>
      <vt:lpstr>Extraoral Examination   </vt:lpstr>
      <vt:lpstr>Examination </vt:lpstr>
      <vt:lpstr>PowerPoint Presentation</vt:lpstr>
      <vt:lpstr>PowerPoint Presentation</vt:lpstr>
      <vt:lpstr>Other Periodontal Findings  </vt:lpstr>
      <vt:lpstr>O’Leary Index</vt:lpstr>
      <vt:lpstr>Etiology </vt:lpstr>
      <vt:lpstr>Clinical Assessment </vt:lpstr>
      <vt:lpstr>Radiographic Assessment </vt:lpstr>
      <vt:lpstr>PowerPoint Presentation</vt:lpstr>
      <vt:lpstr>Diagnosis?</vt:lpstr>
      <vt:lpstr>Overall Prognosis?</vt:lpstr>
      <vt:lpstr>Individual prognosis :</vt:lpstr>
      <vt:lpstr>Treatment plan</vt:lpstr>
      <vt:lpstr>Cause related phase (phase ) </vt:lpstr>
      <vt:lpstr>PowerPoint Presentation</vt:lpstr>
      <vt:lpstr>surgical  phase  ( phase ) </vt:lpstr>
      <vt:lpstr>PowerPoint Presentation</vt:lpstr>
      <vt:lpstr>maintenance   phase  (phase V)</vt:lpstr>
      <vt:lpstr>The End</vt:lpstr>
    </vt:vector>
  </TitlesOfParts>
  <Company>PZ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</dc:creator>
  <cp:lastModifiedBy>test</cp:lastModifiedBy>
  <cp:revision>167</cp:revision>
  <dcterms:created xsi:type="dcterms:W3CDTF">2010-04-28T13:15:09Z</dcterms:created>
  <dcterms:modified xsi:type="dcterms:W3CDTF">2022-09-18T06:45:57Z</dcterms:modified>
</cp:coreProperties>
</file>